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1.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412" r:id="rId3"/>
    <p:sldId id="436" r:id="rId4"/>
    <p:sldId id="437" r:id="rId5"/>
    <p:sldId id="438" r:id="rId6"/>
    <p:sldId id="439" r:id="rId7"/>
    <p:sldId id="413" r:id="rId8"/>
    <p:sldId id="427" r:id="rId9"/>
    <p:sldId id="426" r:id="rId10"/>
    <p:sldId id="428" r:id="rId11"/>
    <p:sldId id="425" r:id="rId12"/>
    <p:sldId id="431" r:id="rId13"/>
    <p:sldId id="423" r:id="rId14"/>
    <p:sldId id="419" r:id="rId15"/>
    <p:sldId id="421" r:id="rId16"/>
    <p:sldId id="422" r:id="rId17"/>
    <p:sldId id="424" r:id="rId18"/>
    <p:sldId id="394" r:id="rId19"/>
    <p:sldId id="272" r:id="rId20"/>
    <p:sldId id="273" r:id="rId21"/>
    <p:sldId id="303" r:id="rId22"/>
    <p:sldId id="351" r:id="rId23"/>
    <p:sldId id="268" r:id="rId24"/>
    <p:sldId id="275" r:id="rId25"/>
    <p:sldId id="292" r:id="rId26"/>
    <p:sldId id="290" r:id="rId27"/>
    <p:sldId id="293" r:id="rId28"/>
    <p:sldId id="295" r:id="rId29"/>
    <p:sldId id="296" r:id="rId30"/>
    <p:sldId id="297" r:id="rId31"/>
    <p:sldId id="433" r:id="rId32"/>
    <p:sldId id="434" r:id="rId33"/>
    <p:sldId id="435" r:id="rId34"/>
    <p:sldId id="317" r:id="rId35"/>
    <p:sldId id="320" r:id="rId36"/>
    <p:sldId id="321" r:id="rId37"/>
    <p:sldId id="318" r:id="rId38"/>
    <p:sldId id="288" r:id="rId39"/>
    <p:sldId id="309" r:id="rId40"/>
    <p:sldId id="405" r:id="rId41"/>
    <p:sldId id="298" r:id="rId42"/>
    <p:sldId id="315" r:id="rId43"/>
    <p:sldId id="341" r:id="rId44"/>
    <p:sldId id="342" r:id="rId45"/>
    <p:sldId id="313" r:id="rId46"/>
    <p:sldId id="310" r:id="rId47"/>
    <p:sldId id="403" r:id="rId48"/>
    <p:sldId id="339" r:id="rId49"/>
    <p:sldId id="294" r:id="rId50"/>
    <p:sldId id="323" r:id="rId51"/>
    <p:sldId id="397" r:id="rId52"/>
    <p:sldId id="398" r:id="rId53"/>
    <p:sldId id="399" r:id="rId54"/>
    <p:sldId id="392" r:id="rId55"/>
    <p:sldId id="396" r:id="rId56"/>
    <p:sldId id="376" r:id="rId57"/>
    <p:sldId id="377" r:id="rId58"/>
    <p:sldId id="378" r:id="rId59"/>
    <p:sldId id="348" r:id="rId60"/>
    <p:sldId id="395" r:id="rId61"/>
    <p:sldId id="404" r:id="rId62"/>
    <p:sldId id="367" r:id="rId63"/>
    <p:sldId id="368" r:id="rId64"/>
    <p:sldId id="369" r:id="rId65"/>
    <p:sldId id="370" r:id="rId66"/>
    <p:sldId id="371" r:id="rId67"/>
    <p:sldId id="372" r:id="rId68"/>
    <p:sldId id="429" r:id="rId69"/>
    <p:sldId id="430" r:id="rId70"/>
    <p:sldId id="432" r:id="rId7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zione di Padova" initials="Sd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B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620" autoAdjust="0"/>
  </p:normalViewPr>
  <p:slideViewPr>
    <p:cSldViewPr>
      <p:cViewPr varScale="1">
        <p:scale>
          <a:sx n="62" d="100"/>
          <a:sy n="62" d="100"/>
        </p:scale>
        <p:origin x="-86" y="-53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98FA0-34B4-458A-BC7A-E52679A0A829}" type="datetimeFigureOut">
              <a:rPr lang="en-US" smtClean="0"/>
              <a:t>6/13/2018</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FECB01-C6FE-4867-A5F5-776A6CAA4A8A}" type="slidenum">
              <a:rPr lang="en-US" smtClean="0"/>
              <a:t>‹N›</a:t>
            </a:fld>
            <a:endParaRPr lang="en-US"/>
          </a:p>
        </p:txBody>
      </p:sp>
    </p:spTree>
    <p:extLst>
      <p:ext uri="{BB962C8B-B14F-4D97-AF65-F5344CB8AC3E}">
        <p14:creationId xmlns:p14="http://schemas.microsoft.com/office/powerpoint/2010/main" val="240283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C6FECB01-C6FE-4867-A5F5-776A6CAA4A8A}" type="slidenum">
              <a:rPr lang="en-US" smtClean="0"/>
              <a:t>1</a:t>
            </a:fld>
            <a:endParaRPr lang="en-US"/>
          </a:p>
        </p:txBody>
      </p:sp>
    </p:spTree>
    <p:extLst>
      <p:ext uri="{BB962C8B-B14F-4D97-AF65-F5344CB8AC3E}">
        <p14:creationId xmlns:p14="http://schemas.microsoft.com/office/powerpoint/2010/main" val="48533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E78BCD7-45F4-4993-91A9-D21CECC5C3C4}" type="slidenum">
              <a:rPr lang="it-IT" smtClean="0"/>
              <a:t>6</a:t>
            </a:fld>
            <a:endParaRPr lang="it-IT"/>
          </a:p>
        </p:txBody>
      </p:sp>
    </p:spTree>
    <p:extLst>
      <p:ext uri="{BB962C8B-B14F-4D97-AF65-F5344CB8AC3E}">
        <p14:creationId xmlns:p14="http://schemas.microsoft.com/office/powerpoint/2010/main" val="282215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07DC0BA2-BD23-4378-9468-6DF0FACA66F2}" type="datetimeFigureOut">
              <a:rPr lang="en-US" smtClean="0"/>
              <a:pPr/>
              <a:t>6/13/2018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7DC0BA2-BD23-4378-9468-6DF0FACA66F2}" type="datetimeFigureOut">
              <a:rPr lang="en-US" smtClean="0"/>
              <a:pPr/>
              <a:t>6/13/2018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7DC0BA2-BD23-4378-9468-6DF0FACA66F2}" type="datetimeFigureOut">
              <a:rPr lang="en-US" smtClean="0"/>
              <a:pPr/>
              <a:t>6/13/2018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F87C2D34-E337-41DD-9E6F-573BDEBA468A}" type="slidenum">
              <a:rPr lang="it-IT"/>
              <a:pPr>
                <a:defRPr/>
              </a:pPr>
              <a:t>‹N›</a:t>
            </a:fld>
            <a:endParaRPr lang="it-IT"/>
          </a:p>
        </p:txBody>
      </p:sp>
    </p:spTree>
    <p:extLst>
      <p:ext uri="{BB962C8B-B14F-4D97-AF65-F5344CB8AC3E}">
        <p14:creationId xmlns:p14="http://schemas.microsoft.com/office/powerpoint/2010/main" val="3268631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07DC0BA2-BD23-4378-9468-6DF0FACA66F2}" type="datetimeFigureOut">
              <a:rPr lang="en-US" smtClean="0"/>
              <a:pPr/>
              <a:t>6/13/2018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07DC0BA2-BD23-4378-9468-6DF0FACA66F2}" type="datetimeFigureOut">
              <a:rPr lang="en-US" smtClean="0"/>
              <a:pPr/>
              <a:t>6/13/2018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07DC0BA2-BD23-4378-9468-6DF0FACA66F2}" type="datetimeFigureOut">
              <a:rPr lang="en-US" smtClean="0"/>
              <a:pPr/>
              <a:t>6/13/2018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07DC0BA2-BD23-4378-9468-6DF0FACA66F2}" type="datetimeFigureOut">
              <a:rPr lang="en-US" smtClean="0"/>
              <a:pPr/>
              <a:t>6/13/2018</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07DC0BA2-BD23-4378-9468-6DF0FACA66F2}" type="datetimeFigureOut">
              <a:rPr lang="en-US" smtClean="0"/>
              <a:pPr/>
              <a:t>6/13/2018</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7DC0BA2-BD23-4378-9468-6DF0FACA66F2}" type="datetimeFigureOut">
              <a:rPr lang="en-US" smtClean="0"/>
              <a:pPr/>
              <a:t>6/13/2018</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7DC0BA2-BD23-4378-9468-6DF0FACA66F2}" type="datetimeFigureOut">
              <a:rPr lang="en-US" smtClean="0"/>
              <a:pPr/>
              <a:t>6/13/2018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07DC0BA2-BD23-4378-9468-6DF0FACA66F2}" type="datetimeFigureOut">
              <a:rPr lang="en-US" smtClean="0"/>
              <a:pPr/>
              <a:t>6/13/2018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8D311E64-3F04-44EB-91AE-A59C50B329CF}"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C0BA2-BD23-4378-9468-6DF0FACA66F2}" type="datetimeFigureOut">
              <a:rPr lang="en-US" smtClean="0"/>
              <a:pPr/>
              <a:t>6/13/2018</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11E64-3F04-44EB-91AE-A59C50B329CF}"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3.wm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5.jpeg"/><Relationship Id="rId4" Type="http://schemas.openxmlformats.org/officeDocument/2006/relationships/image" Target="../media/image64.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6.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cds.cern.ch/record/1459565" TargetMode="External"/><Relationship Id="rId2" Type="http://schemas.openxmlformats.org/officeDocument/2006/relationships/hyperlink" Target="http://arxiv.org/PS_cache/arxiv/pdf/1109/1109.2023v1.pdf" TargetMode="External"/><Relationship Id="rId1" Type="http://schemas.openxmlformats.org/officeDocument/2006/relationships/slideLayout" Target="../slideLayouts/slideLayout4.xml"/><Relationship Id="rId4" Type="http://schemas.openxmlformats.org/officeDocument/2006/relationships/hyperlink" Target="http://indico.cern.ch/conferenceDisplay.py?confId=19746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85.png"/><Relationship Id="rId5" Type="http://schemas.openxmlformats.org/officeDocument/2006/relationships/image" Target="../media/image83.wmf"/><Relationship Id="rId4" Type="http://schemas.openxmlformats.org/officeDocument/2006/relationships/oleObject" Target="../embeddings/oleObject5.bin"/></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l="-15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2967087"/>
            <a:ext cx="8599984" cy="1470025"/>
          </a:xfrm>
        </p:spPr>
        <p:txBody>
          <a:bodyPr>
            <a:noAutofit/>
          </a:bodyPr>
          <a:lstStyle/>
          <a:p>
            <a:r>
              <a:rPr lang="en-US" sz="5400" b="1" smtClean="0">
                <a:solidFill>
                  <a:srgbClr val="FF0000"/>
                </a:solidFill>
              </a:rPr>
              <a:t>FUNDAMENTAL STATISTICS </a:t>
            </a:r>
            <a:r>
              <a:rPr lang="en-US" sz="5400" b="1" smtClean="0">
                <a:solidFill>
                  <a:srgbClr val="0070C0"/>
                </a:solidFill>
              </a:rPr>
              <a:t/>
            </a:r>
            <a:br>
              <a:rPr lang="en-US" sz="5400" b="1" smtClean="0">
                <a:solidFill>
                  <a:srgbClr val="0070C0"/>
                </a:solidFill>
              </a:rPr>
            </a:br>
            <a:r>
              <a:rPr lang="en-US" sz="5400" b="1" smtClean="0"/>
              <a:t>FOR </a:t>
            </a:r>
            <a:br>
              <a:rPr lang="en-US" sz="5400" b="1" smtClean="0"/>
            </a:br>
            <a:r>
              <a:rPr lang="en-US" sz="5400" b="1" smtClean="0"/>
              <a:t>DISCOVERY </a:t>
            </a:r>
            <a:br>
              <a:rPr lang="en-US" sz="5400" b="1" smtClean="0"/>
            </a:br>
            <a:r>
              <a:rPr lang="en-US" sz="5400" b="1" smtClean="0"/>
              <a:t>IN </a:t>
            </a:r>
            <a:r>
              <a:rPr lang="en-US" sz="5400" b="1" smtClean="0">
                <a:solidFill>
                  <a:srgbClr val="FF0000"/>
                </a:solidFill>
              </a:rPr>
              <a:t/>
            </a:r>
            <a:br>
              <a:rPr lang="en-US" sz="5400" b="1" smtClean="0">
                <a:solidFill>
                  <a:srgbClr val="FF0000"/>
                </a:solidFill>
              </a:rPr>
            </a:br>
            <a:r>
              <a:rPr lang="en-US" sz="5400" b="1" smtClean="0">
                <a:solidFill>
                  <a:srgbClr val="FF0000"/>
                </a:solidFill>
              </a:rPr>
              <a:t>FUNDAMENTAL PHYSICS</a:t>
            </a:r>
            <a:endParaRPr lang="en-US" sz="5400" b="1" dirty="0">
              <a:solidFill>
                <a:srgbClr val="FF0000"/>
              </a:solidFill>
            </a:endParaRPr>
          </a:p>
        </p:txBody>
      </p:sp>
      <p:sp>
        <p:nvSpPr>
          <p:cNvPr id="3" name="Sottotitolo 2"/>
          <p:cNvSpPr>
            <a:spLocks noGrp="1"/>
          </p:cNvSpPr>
          <p:nvPr>
            <p:ph type="subTitle" idx="1"/>
          </p:nvPr>
        </p:nvSpPr>
        <p:spPr>
          <a:xfrm>
            <a:off x="151928" y="5877272"/>
            <a:ext cx="4924128" cy="1008112"/>
          </a:xfrm>
        </p:spPr>
        <p:txBody>
          <a:bodyPr>
            <a:normAutofit/>
          </a:bodyPr>
          <a:lstStyle/>
          <a:p>
            <a:pPr algn="l">
              <a:spcBef>
                <a:spcPts val="0"/>
              </a:spcBef>
            </a:pPr>
            <a:r>
              <a:rPr lang="en-US" sz="2800" b="1" smtClean="0">
                <a:solidFill>
                  <a:srgbClr val="0070C0"/>
                </a:solidFill>
              </a:rPr>
              <a:t>Tommaso Dorigo	</a:t>
            </a:r>
          </a:p>
          <a:p>
            <a:pPr algn="l">
              <a:spcBef>
                <a:spcPts val="0"/>
              </a:spcBef>
            </a:pPr>
            <a:r>
              <a:rPr lang="en-US" sz="2800" b="1" smtClean="0">
                <a:solidFill>
                  <a:srgbClr val="0070C0"/>
                </a:solidFill>
              </a:rPr>
              <a:t>INFN-Padova</a:t>
            </a:r>
            <a:endParaRPr lang="en-US" sz="2800" b="1">
              <a:solidFill>
                <a:srgbClr val="0070C0"/>
              </a:solidFill>
            </a:endParaRPr>
          </a:p>
        </p:txBody>
      </p:sp>
      <p:sp>
        <p:nvSpPr>
          <p:cNvPr id="4" name="CasellaDiTesto 3"/>
          <p:cNvSpPr txBox="1"/>
          <p:nvPr/>
        </p:nvSpPr>
        <p:spPr>
          <a:xfrm>
            <a:off x="4807281" y="76562"/>
            <a:ext cx="4244303" cy="400110"/>
          </a:xfrm>
          <a:prstGeom prst="rect">
            <a:avLst/>
          </a:prstGeom>
          <a:noFill/>
        </p:spPr>
        <p:txBody>
          <a:bodyPr wrap="none" rtlCol="0">
            <a:spAutoFit/>
          </a:bodyPr>
          <a:lstStyle/>
          <a:p>
            <a:pPr algn="r"/>
            <a:r>
              <a:rPr lang="it-IT" sz="2000" b="1" smtClean="0">
                <a:solidFill>
                  <a:srgbClr val="0070C0"/>
                </a:solidFill>
              </a:rPr>
              <a:t>UCL, Louvain-la-Neuve, June </a:t>
            </a:r>
            <a:r>
              <a:rPr lang="it-IT" sz="2000" b="1" smtClean="0">
                <a:solidFill>
                  <a:srgbClr val="0070C0"/>
                </a:solidFill>
              </a:rPr>
              <a:t>14</a:t>
            </a:r>
            <a:r>
              <a:rPr lang="it-IT" sz="2000" b="1" baseline="30000" smtClean="0">
                <a:solidFill>
                  <a:srgbClr val="0070C0"/>
                </a:solidFill>
              </a:rPr>
              <a:t>th</a:t>
            </a:r>
            <a:r>
              <a:rPr lang="it-IT" sz="2000" b="1" smtClean="0">
                <a:solidFill>
                  <a:srgbClr val="0070C0"/>
                </a:solidFill>
              </a:rPr>
              <a:t> </a:t>
            </a:r>
            <a:r>
              <a:rPr lang="it-IT" sz="2000" b="1" smtClean="0">
                <a:solidFill>
                  <a:srgbClr val="0070C0"/>
                </a:solidFill>
              </a:rPr>
              <a:t>2018</a:t>
            </a:r>
            <a:endParaRPr lang="en-US" sz="2000" b="1" baseline="30000" dirty="0">
              <a:solidFill>
                <a:srgbClr val="0070C0"/>
              </a:solidFill>
            </a:endParaRPr>
          </a:p>
        </p:txBody>
      </p:sp>
      <p:pic>
        <p:nvPicPr>
          <p:cNvPr id="133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49" y="44067"/>
            <a:ext cx="2034479" cy="129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5336" y="144016"/>
            <a:ext cx="8697144" cy="836712"/>
          </a:xfrm>
        </p:spPr>
        <p:txBody>
          <a:bodyPr>
            <a:normAutofit/>
          </a:bodyPr>
          <a:lstStyle/>
          <a:p>
            <a:r>
              <a:rPr lang="en-US" smtClean="0"/>
              <a:t>Neyman’s Confidence </a:t>
            </a:r>
            <a:r>
              <a:rPr lang="en-US"/>
              <a:t>I</a:t>
            </a:r>
            <a:r>
              <a:rPr lang="en-US" smtClean="0"/>
              <a:t>nterval </a:t>
            </a:r>
            <a:r>
              <a:rPr lang="en-US"/>
              <a:t>R</a:t>
            </a:r>
            <a:r>
              <a:rPr lang="en-US" smtClean="0"/>
              <a:t>ecipe</a:t>
            </a:r>
            <a:endParaRPr lang="en-US"/>
          </a:p>
        </p:txBody>
      </p:sp>
      <p:sp>
        <p:nvSpPr>
          <p:cNvPr id="3" name="Segnaposto contenuto 2"/>
          <p:cNvSpPr>
            <a:spLocks noGrp="1"/>
          </p:cNvSpPr>
          <p:nvPr>
            <p:ph idx="1"/>
          </p:nvPr>
        </p:nvSpPr>
        <p:spPr>
          <a:xfrm>
            <a:off x="35496" y="1340768"/>
            <a:ext cx="5724128" cy="5976664"/>
          </a:xfrm>
        </p:spPr>
        <p:txBody>
          <a:bodyPr>
            <a:normAutofit fontScale="62500" lnSpcReduction="20000"/>
          </a:bodyPr>
          <a:lstStyle/>
          <a:p>
            <a:pPr marL="0" indent="0">
              <a:buNone/>
            </a:pPr>
            <a:r>
              <a:rPr lang="en-US" smtClean="0">
                <a:solidFill>
                  <a:srgbClr val="0070C0"/>
                </a:solidFill>
              </a:rPr>
              <a:t>1 - Specify a model</a:t>
            </a:r>
            <a:r>
              <a:rPr lang="en-US" smtClean="0"/>
              <a:t>  </a:t>
            </a:r>
            <a:r>
              <a:rPr lang="en-US" i="1" smtClean="0"/>
              <a:t>p(x|μ) </a:t>
            </a:r>
          </a:p>
          <a:p>
            <a:pPr marL="0" indent="0">
              <a:buNone/>
            </a:pPr>
            <a:r>
              <a:rPr lang="en-US" i="1" smtClean="0"/>
              <a:t>2 - </a:t>
            </a:r>
            <a:r>
              <a:rPr lang="en-US" i="1" smtClean="0">
                <a:solidFill>
                  <a:srgbClr val="0070C0"/>
                </a:solidFill>
              </a:rPr>
              <a:t>Choose a Type-I error rate </a:t>
            </a:r>
            <a:r>
              <a:rPr lang="en-US" i="1" smtClean="0">
                <a:solidFill>
                  <a:srgbClr val="0070C0"/>
                </a:solidFill>
                <a:latin typeface="Symbol" pitchFamily="18" charset="2"/>
              </a:rPr>
              <a:t>a</a:t>
            </a:r>
            <a:r>
              <a:rPr lang="en-US" i="1" smtClean="0">
                <a:solidFill>
                  <a:srgbClr val="0070C0"/>
                </a:solidFill>
              </a:rPr>
              <a:t> </a:t>
            </a:r>
            <a:r>
              <a:rPr lang="en-US" i="1" smtClean="0"/>
              <a:t>(e.g. 31.7%, or 5%)</a:t>
            </a:r>
          </a:p>
          <a:p>
            <a:pPr marL="0" indent="0">
              <a:buNone/>
            </a:pPr>
            <a:r>
              <a:rPr lang="en-US" smtClean="0"/>
              <a:t>3 - For each </a:t>
            </a:r>
            <a:r>
              <a:rPr lang="en-US" smtClean="0">
                <a:latin typeface="Symbol" pitchFamily="18" charset="2"/>
              </a:rPr>
              <a:t>m</a:t>
            </a:r>
            <a:r>
              <a:rPr lang="en-US" smtClean="0"/>
              <a:t>, draw a horizontal </a:t>
            </a:r>
            <a:r>
              <a:rPr lang="en-US" i="1" smtClean="0"/>
              <a:t>acceptance interval [x</a:t>
            </a:r>
            <a:r>
              <a:rPr lang="en-US" i="1" baseline="-25000" smtClean="0"/>
              <a:t>1</a:t>
            </a:r>
            <a:r>
              <a:rPr lang="en-US" i="1" smtClean="0"/>
              <a:t>,x</a:t>
            </a:r>
            <a:r>
              <a:rPr lang="en-US" i="1" baseline="-25000" smtClean="0"/>
              <a:t>2</a:t>
            </a:r>
            <a:r>
              <a:rPr lang="en-US" i="1" smtClean="0"/>
              <a:t>] such that 	p (x∈[x</a:t>
            </a:r>
            <a:r>
              <a:rPr lang="en-US" i="1" baseline="-25000" smtClean="0"/>
              <a:t>1</a:t>
            </a:r>
            <a:r>
              <a:rPr lang="en-US" i="1" smtClean="0"/>
              <a:t>,x</a:t>
            </a:r>
            <a:r>
              <a:rPr lang="en-US" i="1" baseline="-25000" smtClean="0"/>
              <a:t>2</a:t>
            </a:r>
            <a:r>
              <a:rPr lang="en-US" i="1" smtClean="0"/>
              <a:t>] | μ) = 1 ‐ α. </a:t>
            </a:r>
          </a:p>
          <a:p>
            <a:pPr>
              <a:buNone/>
            </a:pPr>
            <a:r>
              <a:rPr lang="en-US" i="1" smtClean="0"/>
              <a:t>	</a:t>
            </a:r>
            <a:r>
              <a:rPr lang="en-US" b="1" i="1" smtClean="0"/>
              <a:t>There are infinitely many ways of doing this</a:t>
            </a:r>
            <a:r>
              <a:rPr lang="en-US" i="1"/>
              <a:t> !</a:t>
            </a:r>
            <a:r>
              <a:rPr lang="en-US" i="1" smtClean="0"/>
              <a:t> </a:t>
            </a:r>
          </a:p>
          <a:p>
            <a:pPr>
              <a:buNone/>
            </a:pPr>
            <a:r>
              <a:rPr lang="en-US" i="1"/>
              <a:t>	</a:t>
            </a:r>
            <a:r>
              <a:rPr lang="en-US" i="1" smtClean="0"/>
              <a:t>- for UL, integrate the pdf from x to infinity</a:t>
            </a:r>
          </a:p>
          <a:p>
            <a:pPr>
              <a:buNone/>
            </a:pPr>
            <a:r>
              <a:rPr lang="en-US" i="1"/>
              <a:t>	</a:t>
            </a:r>
            <a:r>
              <a:rPr lang="en-US" i="1" smtClean="0"/>
              <a:t>- for LL, do the opposite</a:t>
            </a:r>
          </a:p>
          <a:p>
            <a:pPr>
              <a:buNone/>
            </a:pPr>
            <a:r>
              <a:rPr lang="en-US" i="1"/>
              <a:t>	</a:t>
            </a:r>
            <a:r>
              <a:rPr lang="en-US" i="1" smtClean="0"/>
              <a:t>- or choose central intervals, </a:t>
            </a:r>
            <a:r>
              <a:rPr lang="it-IT" i="1" smtClean="0"/>
              <a:t>or shortest intervals...</a:t>
            </a:r>
            <a:endParaRPr lang="en-US" i="1" smtClean="0"/>
          </a:p>
          <a:p>
            <a:pPr marL="0" indent="0">
              <a:buNone/>
            </a:pPr>
            <a:r>
              <a:rPr lang="en-US" i="1" smtClean="0">
                <a:solidFill>
                  <a:srgbClr val="0070C0"/>
                </a:solidFill>
              </a:rPr>
              <a:t>	In general: </a:t>
            </a:r>
            <a:r>
              <a:rPr lang="en-US" b="1" i="1" smtClean="0">
                <a:solidFill>
                  <a:srgbClr val="0070C0"/>
                </a:solidFill>
              </a:rPr>
              <a:t>an ordering principle </a:t>
            </a:r>
            <a:r>
              <a:rPr lang="en-US" i="1" smtClean="0">
                <a:solidFill>
                  <a:srgbClr val="0070C0"/>
                </a:solidFill>
              </a:rPr>
              <a:t>is needed 	to well‐define.</a:t>
            </a:r>
          </a:p>
          <a:p>
            <a:pPr marL="0" indent="0">
              <a:buNone/>
            </a:pPr>
            <a:r>
              <a:rPr lang="en-US" smtClean="0"/>
              <a:t>4 - Upon performing an experiment, you measure</a:t>
            </a:r>
            <a:r>
              <a:rPr lang="en-US" i="1" smtClean="0"/>
              <a:t> x=x*. You can then draw a vertical line through it. </a:t>
            </a:r>
          </a:p>
          <a:p>
            <a:pPr>
              <a:buNone/>
            </a:pPr>
            <a:r>
              <a:rPr lang="en-US" smtClean="0">
                <a:sym typeface="Wingdings" pitchFamily="2" charset="2"/>
              </a:rPr>
              <a:t>	</a:t>
            </a:r>
          </a:p>
          <a:p>
            <a:pPr>
              <a:buFont typeface="Wingdings"/>
              <a:buChar char="à"/>
            </a:pPr>
            <a:r>
              <a:rPr lang="en-US" smtClean="0"/>
              <a:t>The </a:t>
            </a:r>
            <a:r>
              <a:rPr lang="en-US" smtClean="0"/>
              <a:t>vertical </a:t>
            </a:r>
            <a:r>
              <a:rPr lang="en-US" b="1" smtClean="0">
                <a:solidFill>
                  <a:srgbClr val="FF0000"/>
                </a:solidFill>
              </a:rPr>
              <a:t>1-</a:t>
            </a:r>
            <a:r>
              <a:rPr lang="el-GR" b="1" smtClean="0">
                <a:solidFill>
                  <a:srgbClr val="FF0000"/>
                </a:solidFill>
              </a:rPr>
              <a:t>α </a:t>
            </a:r>
            <a:r>
              <a:rPr lang="en-US" b="1" i="1" smtClean="0">
                <a:solidFill>
                  <a:srgbClr val="FF0000"/>
                </a:solidFill>
              </a:rPr>
              <a:t>confidence </a:t>
            </a:r>
            <a:r>
              <a:rPr lang="en-US" b="1" i="1" smtClean="0">
                <a:solidFill>
                  <a:srgbClr val="FF0000"/>
                </a:solidFill>
              </a:rPr>
              <a:t>interval </a:t>
            </a:r>
            <a:r>
              <a:rPr lang="en-US" i="1" smtClean="0">
                <a:solidFill>
                  <a:srgbClr val="FF0000"/>
                </a:solidFill>
              </a:rPr>
              <a:t>[</a:t>
            </a:r>
            <a:r>
              <a:rPr lang="en-US" i="1" smtClean="0">
                <a:solidFill>
                  <a:srgbClr val="FF0000"/>
                </a:solidFill>
                <a:latin typeface="Symbol" pitchFamily="18" charset="2"/>
              </a:rPr>
              <a:t>m</a:t>
            </a:r>
            <a:r>
              <a:rPr lang="en-US" i="1" baseline="-25000" smtClean="0">
                <a:solidFill>
                  <a:srgbClr val="FF0000"/>
                </a:solidFill>
              </a:rPr>
              <a:t>1</a:t>
            </a:r>
            <a:r>
              <a:rPr lang="en-US" i="1" smtClean="0">
                <a:solidFill>
                  <a:srgbClr val="FF0000"/>
                </a:solidFill>
              </a:rPr>
              <a:t>,</a:t>
            </a:r>
            <a:r>
              <a:rPr lang="en-US" i="1" smtClean="0">
                <a:solidFill>
                  <a:srgbClr val="FF0000"/>
                </a:solidFill>
                <a:latin typeface="Symbol" pitchFamily="18" charset="2"/>
              </a:rPr>
              <a:t>m</a:t>
            </a:r>
            <a:r>
              <a:rPr lang="en-US" i="1" baseline="-25000" smtClean="0">
                <a:solidFill>
                  <a:srgbClr val="FF0000"/>
                </a:solidFill>
              </a:rPr>
              <a:t>2</a:t>
            </a:r>
            <a:r>
              <a:rPr lang="en-US" i="1" smtClean="0">
                <a:solidFill>
                  <a:srgbClr val="FF0000"/>
                </a:solidFill>
              </a:rPr>
              <a:t>] </a:t>
            </a:r>
            <a:r>
              <a:rPr lang="en-US" i="1" smtClean="0">
                <a:solidFill>
                  <a:srgbClr val="FF0000"/>
                </a:solidFill>
              </a:rPr>
              <a:t>is </a:t>
            </a:r>
            <a:r>
              <a:rPr lang="en-US" i="1" smtClean="0">
                <a:solidFill>
                  <a:srgbClr val="FF0000"/>
                </a:solidFill>
              </a:rPr>
              <a:t>the union of all values of </a:t>
            </a:r>
            <a:r>
              <a:rPr lang="en-US" i="1" smtClean="0">
                <a:solidFill>
                  <a:srgbClr val="FF0000"/>
                </a:solidFill>
              </a:rPr>
              <a:t>μ</a:t>
            </a:r>
            <a:r>
              <a:rPr lang="it-IT" i="1" smtClean="0">
                <a:solidFill>
                  <a:srgbClr val="FF0000"/>
                </a:solidFill>
              </a:rPr>
              <a:t> whose</a:t>
            </a:r>
            <a:r>
              <a:rPr lang="en-US" i="1" smtClean="0">
                <a:solidFill>
                  <a:srgbClr val="FF0000"/>
                </a:solidFill>
              </a:rPr>
              <a:t> </a:t>
            </a:r>
            <a:r>
              <a:rPr lang="en-US" i="1" smtClean="0">
                <a:solidFill>
                  <a:srgbClr val="FF0000"/>
                </a:solidFill>
              </a:rPr>
              <a:t>corresponding acceptance </a:t>
            </a:r>
            <a:r>
              <a:rPr lang="en-US" i="1" smtClean="0">
                <a:solidFill>
                  <a:srgbClr val="FF0000"/>
                </a:solidFill>
              </a:rPr>
              <a:t>intervals are </a:t>
            </a:r>
            <a:r>
              <a:rPr lang="en-US" i="1" smtClean="0">
                <a:solidFill>
                  <a:srgbClr val="FF0000"/>
                </a:solidFill>
              </a:rPr>
              <a:t>intercepted by the vertical line.</a:t>
            </a:r>
            <a:endParaRPr lang="en-US" smtClean="0">
              <a:solidFill>
                <a:srgbClr val="FF0000"/>
              </a:solidFill>
            </a:endParaRPr>
          </a:p>
        </p:txBody>
      </p:sp>
      <p:pic>
        <p:nvPicPr>
          <p:cNvPr id="144388" name="Picture 4"/>
          <p:cNvPicPr>
            <a:picLocks noChangeAspect="1" noChangeArrowheads="1"/>
          </p:cNvPicPr>
          <p:nvPr/>
        </p:nvPicPr>
        <p:blipFill>
          <a:blip r:embed="rId2" cstate="print"/>
          <a:srcRect/>
          <a:stretch>
            <a:fillRect/>
          </a:stretch>
        </p:blipFill>
        <p:spPr bwMode="auto">
          <a:xfrm>
            <a:off x="5789170" y="836713"/>
            <a:ext cx="3367622" cy="3384376"/>
          </a:xfrm>
          <a:prstGeom prst="rect">
            <a:avLst/>
          </a:prstGeom>
          <a:noFill/>
          <a:ln w="9525">
            <a:noFill/>
            <a:miter lim="800000"/>
            <a:headEnd/>
            <a:tailEnd/>
          </a:ln>
        </p:spPr>
      </p:pic>
      <p:cxnSp>
        <p:nvCxnSpPr>
          <p:cNvPr id="6" name="Connettore 2 5"/>
          <p:cNvCxnSpPr/>
          <p:nvPr/>
        </p:nvCxnSpPr>
        <p:spPr>
          <a:xfrm flipH="1">
            <a:off x="6113978" y="3356992"/>
            <a:ext cx="148235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flipH="1">
            <a:off x="6113978" y="2564904"/>
            <a:ext cx="148235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5688915" y="4725144"/>
            <a:ext cx="3366551" cy="2031325"/>
          </a:xfrm>
          <a:prstGeom prst="rect">
            <a:avLst/>
          </a:prstGeom>
          <a:solidFill>
            <a:srgbClr val="FFFF00"/>
          </a:solidFill>
        </p:spPr>
        <p:txBody>
          <a:bodyPr wrap="square" rtlCol="0">
            <a:spAutoFit/>
          </a:bodyPr>
          <a:lstStyle/>
          <a:p>
            <a:r>
              <a:rPr lang="it-IT" smtClean="0"/>
              <a:t>Note: </a:t>
            </a:r>
            <a:r>
              <a:rPr lang="it-IT" smtClean="0"/>
              <a:t>recipe </a:t>
            </a:r>
            <a:r>
              <a:rPr lang="it-IT" smtClean="0"/>
              <a:t>is designed to </a:t>
            </a:r>
            <a:r>
              <a:rPr lang="it-IT" b="1" smtClean="0"/>
              <a:t>cover</a:t>
            </a:r>
            <a:r>
              <a:rPr lang="it-IT" smtClean="0"/>
              <a:t>. </a:t>
            </a:r>
            <a:r>
              <a:rPr lang="it-IT" smtClean="0"/>
              <a:t>Thus, </a:t>
            </a:r>
            <a:r>
              <a:rPr lang="it-IT" smtClean="0">
                <a:solidFill>
                  <a:srgbClr val="FF0000"/>
                </a:solidFill>
              </a:rPr>
              <a:t>one </a:t>
            </a:r>
            <a:r>
              <a:rPr lang="it-IT" smtClean="0">
                <a:solidFill>
                  <a:srgbClr val="FF0000"/>
                </a:solidFill>
              </a:rPr>
              <a:t>should</a:t>
            </a:r>
            <a:r>
              <a:rPr lang="it-IT" smtClean="0">
                <a:solidFill>
                  <a:srgbClr val="FF0000"/>
                </a:solidFill>
              </a:rPr>
              <a:t> </a:t>
            </a:r>
            <a:r>
              <a:rPr lang="it-IT" smtClean="0">
                <a:solidFill>
                  <a:srgbClr val="FF0000"/>
                </a:solidFill>
              </a:rPr>
              <a:t>not, on average, win money </a:t>
            </a:r>
            <a:r>
              <a:rPr lang="it-IT" smtClean="0"/>
              <a:t>by </a:t>
            </a:r>
            <a:r>
              <a:rPr lang="en-US" smtClean="0"/>
              <a:t>betting </a:t>
            </a:r>
            <a:r>
              <a:rPr lang="en-US" smtClean="0"/>
              <a:t>(at 1/</a:t>
            </a:r>
            <a:r>
              <a:rPr lang="el-GR" smtClean="0"/>
              <a:t>α</a:t>
            </a:r>
            <a:r>
              <a:rPr lang="it-IT" smtClean="0"/>
              <a:t> : 1 odds) </a:t>
            </a:r>
            <a:r>
              <a:rPr lang="en-US" smtClean="0"/>
              <a:t>that </a:t>
            </a:r>
            <a:r>
              <a:rPr lang="it-IT"/>
              <a:t>a</a:t>
            </a:r>
            <a:r>
              <a:rPr lang="it-IT" smtClean="0"/>
              <a:t> </a:t>
            </a:r>
            <a:r>
              <a:rPr lang="it-IT" smtClean="0"/>
              <a:t>result </a:t>
            </a:r>
            <a:r>
              <a:rPr lang="it-IT" smtClean="0"/>
              <a:t>using Neyman's construction does </a:t>
            </a:r>
            <a:r>
              <a:rPr lang="it-IT" smtClean="0"/>
              <a:t>not contain the true </a:t>
            </a:r>
            <a:r>
              <a:rPr lang="it-IT" smtClean="0"/>
              <a:t>value (e.g</a:t>
            </a:r>
            <a:r>
              <a:rPr lang="it-IT" smtClean="0"/>
              <a:t>. 5% </a:t>
            </a:r>
            <a:r>
              <a:rPr lang="it-IT" smtClean="0">
                <a:sym typeface="Wingdings" panose="05000000000000000000" pitchFamily="2" charset="2"/>
              </a:rPr>
              <a:t> win $20 for every $1 bet)</a:t>
            </a:r>
            <a:endParaRPr lang="it-IT" smtClean="0"/>
          </a:p>
        </p:txBody>
      </p:sp>
      <p:grpSp>
        <p:nvGrpSpPr>
          <p:cNvPr id="14" name="Gruppo 13"/>
          <p:cNvGrpSpPr/>
          <p:nvPr/>
        </p:nvGrpSpPr>
        <p:grpSpPr>
          <a:xfrm>
            <a:off x="6588224" y="1412776"/>
            <a:ext cx="2304256" cy="1521460"/>
            <a:chOff x="2051720" y="5301208"/>
            <a:chExt cx="2304256" cy="1521460"/>
          </a:xfrm>
        </p:grpSpPr>
        <p:cxnSp>
          <p:nvCxnSpPr>
            <p:cNvPr id="8" name="Connettore 2 7"/>
            <p:cNvCxnSpPr/>
            <p:nvPr/>
          </p:nvCxnSpPr>
          <p:spPr>
            <a:xfrm>
              <a:off x="2051720" y="6525344"/>
              <a:ext cx="230425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Figura a mano libera 8"/>
            <p:cNvSpPr/>
            <p:nvPr/>
          </p:nvSpPr>
          <p:spPr>
            <a:xfrm>
              <a:off x="2305878" y="5633942"/>
              <a:ext cx="1546042" cy="903018"/>
            </a:xfrm>
            <a:custGeom>
              <a:avLst/>
              <a:gdLst>
                <a:gd name="connsiteX0" fmla="*/ 0 w 1765190"/>
                <a:gd name="connsiteY0" fmla="*/ 894079 h 903018"/>
                <a:gd name="connsiteX1" fmla="*/ 461176 w 1765190"/>
                <a:gd name="connsiteY1" fmla="*/ 782761 h 903018"/>
                <a:gd name="connsiteX2" fmla="*/ 803082 w 1765190"/>
                <a:gd name="connsiteY2" fmla="*/ 51241 h 903018"/>
                <a:gd name="connsiteX3" fmla="*/ 1168842 w 1765190"/>
                <a:gd name="connsiteY3" fmla="*/ 130754 h 903018"/>
                <a:gd name="connsiteX4" fmla="*/ 1431235 w 1765190"/>
                <a:gd name="connsiteY4" fmla="*/ 687345 h 903018"/>
                <a:gd name="connsiteX5" fmla="*/ 1765190 w 1765190"/>
                <a:gd name="connsiteY5" fmla="*/ 894079 h 9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5190" h="903018">
                  <a:moveTo>
                    <a:pt x="0" y="894079"/>
                  </a:moveTo>
                  <a:cubicBezTo>
                    <a:pt x="163664" y="908656"/>
                    <a:pt x="327329" y="923234"/>
                    <a:pt x="461176" y="782761"/>
                  </a:cubicBezTo>
                  <a:cubicBezTo>
                    <a:pt x="595023" y="642288"/>
                    <a:pt x="685138" y="159909"/>
                    <a:pt x="803082" y="51241"/>
                  </a:cubicBezTo>
                  <a:cubicBezTo>
                    <a:pt x="921026" y="-57427"/>
                    <a:pt x="1064150" y="24737"/>
                    <a:pt x="1168842" y="130754"/>
                  </a:cubicBezTo>
                  <a:cubicBezTo>
                    <a:pt x="1273534" y="236771"/>
                    <a:pt x="1331844" y="560124"/>
                    <a:pt x="1431235" y="687345"/>
                  </a:cubicBezTo>
                  <a:cubicBezTo>
                    <a:pt x="1530626" y="814566"/>
                    <a:pt x="1647908" y="854322"/>
                    <a:pt x="1765190" y="8940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2 10"/>
            <p:cNvCxnSpPr/>
            <p:nvPr/>
          </p:nvCxnSpPr>
          <p:spPr>
            <a:xfrm>
              <a:off x="2987824" y="5312824"/>
              <a:ext cx="0" cy="12241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3419872" y="5301208"/>
              <a:ext cx="0" cy="12241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2825873" y="6444044"/>
              <a:ext cx="362600" cy="369332"/>
            </a:xfrm>
            <a:prstGeom prst="rect">
              <a:avLst/>
            </a:prstGeom>
            <a:noFill/>
          </p:spPr>
          <p:txBody>
            <a:bodyPr wrap="none" rtlCol="0">
              <a:spAutoFit/>
            </a:bodyPr>
            <a:lstStyle/>
            <a:p>
              <a:r>
                <a:rPr lang="it-IT" smtClean="0"/>
                <a:t>x</a:t>
              </a:r>
              <a:r>
                <a:rPr lang="it-IT" baseline="-25000" smtClean="0"/>
                <a:t>1</a:t>
              </a:r>
              <a:endParaRPr lang="en-US" baseline="-25000"/>
            </a:p>
          </p:txBody>
        </p:sp>
        <p:sp>
          <p:nvSpPr>
            <p:cNvPr id="15" name="CasellaDiTesto 14"/>
            <p:cNvSpPr txBox="1"/>
            <p:nvPr/>
          </p:nvSpPr>
          <p:spPr>
            <a:xfrm>
              <a:off x="3389906" y="6453336"/>
              <a:ext cx="362600" cy="369332"/>
            </a:xfrm>
            <a:prstGeom prst="rect">
              <a:avLst/>
            </a:prstGeom>
            <a:noFill/>
          </p:spPr>
          <p:txBody>
            <a:bodyPr wrap="none" rtlCol="0">
              <a:spAutoFit/>
            </a:bodyPr>
            <a:lstStyle/>
            <a:p>
              <a:r>
                <a:rPr lang="it-IT" smtClean="0"/>
                <a:t>x</a:t>
              </a:r>
              <a:r>
                <a:rPr lang="it-IT" baseline="-25000"/>
                <a:t>2</a:t>
              </a:r>
              <a:endParaRPr lang="en-US" baseline="-25000"/>
            </a:p>
          </p:txBody>
        </p:sp>
      </p:grpSp>
      <p:sp>
        <p:nvSpPr>
          <p:cNvPr id="16" name="CasellaDiTesto 15"/>
          <p:cNvSpPr txBox="1"/>
          <p:nvPr/>
        </p:nvSpPr>
        <p:spPr>
          <a:xfrm>
            <a:off x="6588224" y="1580921"/>
            <a:ext cx="779381" cy="369332"/>
          </a:xfrm>
          <a:prstGeom prst="rect">
            <a:avLst/>
          </a:prstGeom>
          <a:noFill/>
        </p:spPr>
        <p:txBody>
          <a:bodyPr wrap="none" rtlCol="0">
            <a:spAutoFit/>
          </a:bodyPr>
          <a:lstStyle/>
          <a:p>
            <a:r>
              <a:rPr lang="it-IT" smtClean="0"/>
              <a:t>p(x|</a:t>
            </a:r>
            <a:r>
              <a:rPr lang="el-GR" smtClean="0"/>
              <a:t>μ</a:t>
            </a:r>
            <a:r>
              <a:rPr lang="it-IT" smtClean="0"/>
              <a:t>)</a:t>
            </a:r>
            <a:endParaRPr lang="en-US"/>
          </a:p>
        </p:txBody>
      </p:sp>
      <p:sp>
        <p:nvSpPr>
          <p:cNvPr id="5" name="CasellaDiTesto 4"/>
          <p:cNvSpPr txBox="1"/>
          <p:nvPr/>
        </p:nvSpPr>
        <p:spPr>
          <a:xfrm>
            <a:off x="5724128" y="3149122"/>
            <a:ext cx="389850" cy="369332"/>
          </a:xfrm>
          <a:prstGeom prst="rect">
            <a:avLst/>
          </a:prstGeom>
          <a:noFill/>
        </p:spPr>
        <p:txBody>
          <a:bodyPr wrap="none" rtlCol="0">
            <a:spAutoFit/>
          </a:bodyPr>
          <a:lstStyle/>
          <a:p>
            <a:r>
              <a:rPr lang="el-GR" smtClean="0"/>
              <a:t>μ</a:t>
            </a:r>
            <a:r>
              <a:rPr lang="it-IT" baseline="-25000" smtClean="0"/>
              <a:t>1</a:t>
            </a:r>
            <a:endParaRPr lang="en-US" baseline="-25000"/>
          </a:p>
        </p:txBody>
      </p:sp>
      <p:sp>
        <p:nvSpPr>
          <p:cNvPr id="17" name="CasellaDiTesto 16"/>
          <p:cNvSpPr txBox="1"/>
          <p:nvPr/>
        </p:nvSpPr>
        <p:spPr>
          <a:xfrm>
            <a:off x="5724128" y="2370946"/>
            <a:ext cx="389850" cy="369332"/>
          </a:xfrm>
          <a:prstGeom prst="rect">
            <a:avLst/>
          </a:prstGeom>
          <a:noFill/>
        </p:spPr>
        <p:txBody>
          <a:bodyPr wrap="none" rtlCol="0">
            <a:spAutoFit/>
          </a:bodyPr>
          <a:lstStyle/>
          <a:p>
            <a:r>
              <a:rPr lang="el-GR" smtClean="0"/>
              <a:t>μ</a:t>
            </a:r>
            <a:r>
              <a:rPr lang="it-IT" baseline="-25000"/>
              <a:t>2</a:t>
            </a:r>
            <a:endParaRPr lang="en-US" baseline="-25000"/>
          </a:p>
        </p:txBody>
      </p:sp>
    </p:spTree>
    <p:extLst>
      <p:ext uri="{BB962C8B-B14F-4D97-AF65-F5344CB8AC3E}">
        <p14:creationId xmlns:p14="http://schemas.microsoft.com/office/powerpoint/2010/main" val="364396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4388"/>
                                        </p:tgtEl>
                                        <p:attrNameLst>
                                          <p:attrName>style.visibility</p:attrName>
                                        </p:attrNameLst>
                                      </p:cBhvr>
                                      <p:to>
                                        <p:strVal val="visible"/>
                                      </p:to>
                                    </p:set>
                                    <p:anim calcmode="lin" valueType="num">
                                      <p:cBhvr additive="base">
                                        <p:cTn id="31" dur="500" fill="hold"/>
                                        <p:tgtEl>
                                          <p:spTgt spid="144388"/>
                                        </p:tgtEl>
                                        <p:attrNameLst>
                                          <p:attrName>ppt_x</p:attrName>
                                        </p:attrNameLst>
                                      </p:cBhvr>
                                      <p:tavLst>
                                        <p:tav tm="0">
                                          <p:val>
                                            <p:strVal val="#ppt_x"/>
                                          </p:val>
                                        </p:tav>
                                        <p:tav tm="100000">
                                          <p:val>
                                            <p:strVal val="#ppt_x"/>
                                          </p:val>
                                        </p:tav>
                                      </p:tavLst>
                                    </p:anim>
                                    <p:anim calcmode="lin" valueType="num">
                                      <p:cBhvr additive="base">
                                        <p:cTn id="32" dur="500" fill="hold"/>
                                        <p:tgtEl>
                                          <p:spTgt spid="14438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cTn>
                              </p:par>
                              <p:par>
                                <p:cTn id="39" presetID="2" presetClass="exit" presetSubtype="4" fill="hold" grpId="0" nodeType="withEffect">
                                  <p:stCondLst>
                                    <p:cond delay="0"/>
                                  </p:stCondLst>
                                  <p:childTnLst>
                                    <p:anim calcmode="lin" valueType="num">
                                      <p:cBhvr additive="base">
                                        <p:cTn id="40" dur="500"/>
                                        <p:tgtEl>
                                          <p:spTgt spid="16"/>
                                        </p:tgtEl>
                                        <p:attrNameLst>
                                          <p:attrName>ppt_x</p:attrName>
                                        </p:attrNameLst>
                                      </p:cBhvr>
                                      <p:tavLst>
                                        <p:tav tm="0">
                                          <p:val>
                                            <p:strVal val="ppt_x"/>
                                          </p:val>
                                        </p:tav>
                                        <p:tav tm="100000">
                                          <p:val>
                                            <p:strVal val="ppt_x"/>
                                          </p:val>
                                        </p:tav>
                                      </p:tavLst>
                                    </p:anim>
                                    <p:anim calcmode="lin" valueType="num">
                                      <p:cBhvr additive="base">
                                        <p:cTn id="41" dur="500"/>
                                        <p:tgtEl>
                                          <p:spTgt spid="16"/>
                                        </p:tgtEl>
                                        <p:attrNameLst>
                                          <p:attrName>ppt_y</p:attrName>
                                        </p:attrNameLst>
                                      </p:cBhvr>
                                      <p:tavLst>
                                        <p:tav tm="0">
                                          <p:val>
                                            <p:strVal val="ppt_y"/>
                                          </p:val>
                                        </p:tav>
                                        <p:tav tm="100000">
                                          <p:val>
                                            <p:strVal val="1+ppt_h/2"/>
                                          </p:val>
                                        </p:tav>
                                      </p:tavLst>
                                    </p:anim>
                                    <p:set>
                                      <p:cBhvr>
                                        <p:cTn id="42" dur="1" fill="hold">
                                          <p:stCondLst>
                                            <p:cond delay="499"/>
                                          </p:stCondLst>
                                        </p:cTn>
                                        <p:tgtEl>
                                          <p:spTgt spid="16"/>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 calcmode="lin" valueType="num">
                                      <p:cBhvr additive="base">
                                        <p:cTn id="6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Where It Gets Murky</a:t>
            </a:r>
            <a:endParaRPr lang="en-US"/>
          </a:p>
        </p:txBody>
      </p:sp>
      <p:sp>
        <p:nvSpPr>
          <p:cNvPr id="3" name="Segnaposto contenuto 2"/>
          <p:cNvSpPr>
            <a:spLocks noGrp="1"/>
          </p:cNvSpPr>
          <p:nvPr>
            <p:ph idx="1"/>
          </p:nvPr>
        </p:nvSpPr>
        <p:spPr>
          <a:xfrm>
            <a:off x="107504" y="1196752"/>
            <a:ext cx="5544616" cy="5661248"/>
          </a:xfrm>
        </p:spPr>
        <p:txBody>
          <a:bodyPr>
            <a:normAutofit fontScale="62500" lnSpcReduction="20000"/>
          </a:bodyPr>
          <a:lstStyle/>
          <a:p>
            <a:pPr marL="0" indent="0">
              <a:buNone/>
            </a:pPr>
            <a:r>
              <a:rPr lang="it-IT" smtClean="0"/>
              <a:t>If the parameter you are measuring is </a:t>
            </a:r>
            <a:r>
              <a:rPr lang="it-IT" b="1" smtClean="0"/>
              <a:t>bounded</a:t>
            </a:r>
            <a:r>
              <a:rPr lang="it-IT" smtClean="0"/>
              <a:t> (e.g. a mass or a process rate, which are &gt;0) Neyman's recipe needs a fix.</a:t>
            </a:r>
          </a:p>
          <a:p>
            <a:pPr marL="0" indent="0">
              <a:buNone/>
            </a:pPr>
            <a:r>
              <a:rPr lang="it-IT" smtClean="0"/>
              <a:t>Take e.g. </a:t>
            </a:r>
            <a:r>
              <a:rPr lang="el-GR" smtClean="0">
                <a:solidFill>
                  <a:srgbClr val="FF0000"/>
                </a:solidFill>
              </a:rPr>
              <a:t>μ</a:t>
            </a:r>
            <a:r>
              <a:rPr lang="it-IT" smtClean="0">
                <a:solidFill>
                  <a:srgbClr val="FF0000"/>
                </a:solidFill>
              </a:rPr>
              <a:t>&gt;0 measured by </a:t>
            </a:r>
            <a:r>
              <a:rPr lang="it-IT">
                <a:solidFill>
                  <a:srgbClr val="FF0000"/>
                </a:solidFill>
              </a:rPr>
              <a:t>P</a:t>
            </a:r>
            <a:r>
              <a:rPr lang="it-IT" smtClean="0">
                <a:solidFill>
                  <a:srgbClr val="FF0000"/>
                </a:solidFill>
              </a:rPr>
              <a:t>(x|</a:t>
            </a:r>
            <a:r>
              <a:rPr lang="el-GR" smtClean="0">
                <a:solidFill>
                  <a:srgbClr val="FF0000"/>
                </a:solidFill>
              </a:rPr>
              <a:t>μ</a:t>
            </a:r>
            <a:r>
              <a:rPr lang="it-IT" smtClean="0">
                <a:solidFill>
                  <a:srgbClr val="FF0000"/>
                </a:solidFill>
              </a:rPr>
              <a:t>) = N(</a:t>
            </a:r>
            <a:r>
              <a:rPr lang="el-GR" smtClean="0">
                <a:solidFill>
                  <a:srgbClr val="FF0000"/>
                </a:solidFill>
              </a:rPr>
              <a:t>μ,1</a:t>
            </a:r>
            <a:r>
              <a:rPr lang="it-IT" smtClean="0">
                <a:solidFill>
                  <a:srgbClr val="FF0000"/>
                </a:solidFill>
              </a:rPr>
              <a:t>)</a:t>
            </a:r>
            <a:r>
              <a:rPr lang="it-IT" smtClean="0"/>
              <a:t>:</a:t>
            </a:r>
          </a:p>
          <a:p>
            <a:pPr marL="0" indent="0">
              <a:buNone/>
            </a:pPr>
            <a:endParaRPr lang="it-IT"/>
          </a:p>
          <a:p>
            <a:pPr marL="0" indent="0">
              <a:buNone/>
            </a:pPr>
            <a:endParaRPr lang="it-IT" smtClean="0"/>
          </a:p>
          <a:p>
            <a:pPr marL="0" indent="0">
              <a:buNone/>
            </a:pPr>
            <a:endParaRPr lang="it-IT"/>
          </a:p>
          <a:p>
            <a:pPr marL="0" indent="0">
              <a:buNone/>
            </a:pPr>
            <a:r>
              <a:rPr lang="it-IT" smtClean="0"/>
              <a:t>The classical </a:t>
            </a:r>
            <a:r>
              <a:rPr lang="it-IT"/>
              <a:t>method for </a:t>
            </a:r>
            <a:r>
              <a:rPr lang="el-GR"/>
              <a:t>α</a:t>
            </a:r>
            <a:r>
              <a:rPr lang="it-IT"/>
              <a:t>=0.05 produces upper limit </a:t>
            </a:r>
            <a:r>
              <a:rPr lang="el-GR"/>
              <a:t>μ&lt;</a:t>
            </a:r>
            <a:r>
              <a:rPr lang="en-US"/>
              <a:t>x</a:t>
            </a:r>
            <a:r>
              <a:rPr lang="it-IT" smtClean="0"/>
              <a:t>+1.64</a:t>
            </a:r>
            <a:r>
              <a:rPr lang="el-GR" smtClean="0"/>
              <a:t>σ</a:t>
            </a:r>
            <a:endParaRPr lang="it-IT" smtClean="0"/>
          </a:p>
          <a:p>
            <a:pPr marL="0" indent="0">
              <a:buNone/>
            </a:pPr>
            <a:endParaRPr lang="el-GR"/>
          </a:p>
          <a:p>
            <a:pPr lvl="1"/>
            <a:r>
              <a:rPr lang="en-US">
                <a:solidFill>
                  <a:srgbClr val="FF0000"/>
                </a:solidFill>
              </a:rPr>
              <a:t>for x</a:t>
            </a:r>
            <a:r>
              <a:rPr lang="it-IT">
                <a:solidFill>
                  <a:srgbClr val="FF0000"/>
                </a:solidFill>
              </a:rPr>
              <a:t>&lt;-1.64 this results in the </a:t>
            </a:r>
            <a:r>
              <a:rPr lang="it-IT" b="1">
                <a:solidFill>
                  <a:srgbClr val="FF0000"/>
                </a:solidFill>
              </a:rPr>
              <a:t>empty </a:t>
            </a:r>
            <a:r>
              <a:rPr lang="it-IT" b="1" smtClean="0">
                <a:solidFill>
                  <a:srgbClr val="FF0000"/>
                </a:solidFill>
              </a:rPr>
              <a:t>set</a:t>
            </a:r>
            <a:r>
              <a:rPr lang="it-IT" smtClean="0"/>
              <a:t>!, </a:t>
            </a:r>
            <a:endParaRPr lang="it-IT"/>
          </a:p>
          <a:p>
            <a:pPr marL="457200" lvl="1" indent="0">
              <a:buNone/>
            </a:pPr>
            <a:endParaRPr lang="it-IT" smtClean="0"/>
          </a:p>
          <a:p>
            <a:pPr marL="457200" lvl="1" indent="0">
              <a:buNone/>
            </a:pPr>
            <a:r>
              <a:rPr lang="it-IT" smtClean="0">
                <a:solidFill>
                  <a:srgbClr val="0070C0"/>
                </a:solidFill>
              </a:rPr>
              <a:t>"Oh, my C.I. is empty"</a:t>
            </a:r>
          </a:p>
          <a:p>
            <a:pPr marL="457200" lvl="1" indent="0">
              <a:buNone/>
            </a:pPr>
            <a:r>
              <a:rPr lang="it-IT" smtClean="0">
                <a:solidFill>
                  <a:srgbClr val="0070C0"/>
                </a:solidFill>
              </a:rPr>
              <a:t>"Fine, I'll bet it does not cover the true value"</a:t>
            </a:r>
          </a:p>
          <a:p>
            <a:pPr marL="457200" lvl="1" indent="0">
              <a:buNone/>
            </a:pPr>
            <a:endParaRPr lang="it-IT"/>
          </a:p>
          <a:p>
            <a:pPr marL="457200" lvl="1" indent="0">
              <a:buNone/>
            </a:pPr>
            <a:endParaRPr lang="it-IT"/>
          </a:p>
          <a:p>
            <a:pPr marL="457200" lvl="1" indent="0">
              <a:buNone/>
            </a:pPr>
            <a:r>
              <a:rPr lang="it-IT" smtClean="0"/>
              <a:t>Can it be fixed ? Yes !</a:t>
            </a:r>
          </a:p>
          <a:p>
            <a:pPr marL="457200" lvl="1" indent="0">
              <a:buNone/>
            </a:pPr>
            <a:r>
              <a:rPr lang="it-IT" smtClean="0"/>
              <a:t>Is there general agreement on how to deal with it ? No !</a:t>
            </a:r>
          </a:p>
        </p:txBody>
      </p:sp>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904017"/>
            <a:ext cx="3111530" cy="303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print"/>
          <a:srcRect/>
          <a:stretch>
            <a:fillRect/>
          </a:stretch>
        </p:blipFill>
        <p:spPr bwMode="auto">
          <a:xfrm>
            <a:off x="971600" y="2420888"/>
            <a:ext cx="3714750" cy="819150"/>
          </a:xfrm>
          <a:prstGeom prst="rect">
            <a:avLst/>
          </a:prstGeom>
          <a:noFill/>
          <a:ln w="9525">
            <a:noFill/>
            <a:miter lim="800000"/>
            <a:headEnd/>
            <a:tailEnd/>
          </a:ln>
        </p:spPr>
      </p:pic>
      <p:pic>
        <p:nvPicPr>
          <p:cNvPr id="7" name="Picture 1"/>
          <p:cNvPicPr>
            <a:picLocks noChangeAspect="1" noChangeArrowheads="1"/>
          </p:cNvPicPr>
          <p:nvPr/>
        </p:nvPicPr>
        <p:blipFill>
          <a:blip r:embed="rId4" cstate="print"/>
          <a:srcRect/>
          <a:stretch>
            <a:fillRect/>
          </a:stretch>
        </p:blipFill>
        <p:spPr bwMode="auto">
          <a:xfrm>
            <a:off x="6228184" y="4029588"/>
            <a:ext cx="2845401" cy="2783788"/>
          </a:xfrm>
          <a:prstGeom prst="rect">
            <a:avLst/>
          </a:prstGeom>
          <a:noFill/>
          <a:ln w="9525">
            <a:noFill/>
            <a:miter lim="800000"/>
            <a:headEnd/>
            <a:tailEnd/>
          </a:ln>
        </p:spPr>
      </p:pic>
      <p:sp>
        <p:nvSpPr>
          <p:cNvPr id="4" name="Freccia in giù 3"/>
          <p:cNvSpPr/>
          <p:nvPr/>
        </p:nvSpPr>
        <p:spPr>
          <a:xfrm>
            <a:off x="6516216" y="6021288"/>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ttore 2 7"/>
          <p:cNvCxnSpPr/>
          <p:nvPr/>
        </p:nvCxnSpPr>
        <p:spPr>
          <a:xfrm>
            <a:off x="5220072" y="4509120"/>
            <a:ext cx="1440160"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67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 calcmode="lin" valueType="num">
                                      <p:cBhvr additive="base">
                                        <p:cTn id="3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 calcmode="lin" valueType="num">
                                      <p:cBhvr additive="base">
                                        <p:cTn id="4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normAutofit fontScale="90000"/>
          </a:bodyPr>
          <a:lstStyle/>
          <a:p>
            <a:r>
              <a:rPr lang="it-IT" smtClean="0"/>
              <a:t>Bounded </a:t>
            </a:r>
            <a:r>
              <a:rPr lang="el-GR" smtClean="0"/>
              <a:t>μ</a:t>
            </a:r>
            <a:r>
              <a:rPr lang="it-IT" smtClean="0"/>
              <a:t> Problem: Proposed Solutions</a:t>
            </a:r>
            <a:endParaRPr lang="en-US"/>
          </a:p>
        </p:txBody>
      </p:sp>
      <p:sp>
        <p:nvSpPr>
          <p:cNvPr id="3" name="Segnaposto contenuto 2"/>
          <p:cNvSpPr>
            <a:spLocks noGrp="1"/>
          </p:cNvSpPr>
          <p:nvPr>
            <p:ph idx="1"/>
          </p:nvPr>
        </p:nvSpPr>
        <p:spPr>
          <a:xfrm>
            <a:off x="457200" y="1600200"/>
            <a:ext cx="2890664" cy="4997152"/>
          </a:xfrm>
        </p:spPr>
        <p:txBody>
          <a:bodyPr>
            <a:normAutofit fontScale="77500" lnSpcReduction="20000"/>
          </a:bodyPr>
          <a:lstStyle/>
          <a:p>
            <a:pPr marL="0" indent="0">
              <a:buNone/>
            </a:pPr>
            <a:r>
              <a:rPr lang="it-IT" smtClean="0"/>
              <a:t>The graph illustrates various choices for confidence belts one can construct for the bounded parameter problem</a:t>
            </a:r>
          </a:p>
          <a:p>
            <a:pPr marL="0" indent="0">
              <a:buNone/>
            </a:pPr>
            <a:endParaRPr lang="it-IT" smtClean="0"/>
          </a:p>
          <a:p>
            <a:pPr marL="0" indent="0">
              <a:buNone/>
            </a:pPr>
            <a:r>
              <a:rPr lang="it-IT" smtClean="0"/>
              <a:t>The most principled among classical constructions is the one provided by </a:t>
            </a:r>
            <a:r>
              <a:rPr lang="it-IT" b="1" smtClean="0">
                <a:solidFill>
                  <a:srgbClr val="1BB52A"/>
                </a:solidFill>
              </a:rPr>
              <a:t>Feldman and Cousins[1] </a:t>
            </a:r>
            <a:r>
              <a:rPr lang="it-IT" smtClean="0"/>
              <a:t>in 1998</a:t>
            </a:r>
          </a:p>
          <a:p>
            <a:pPr marL="0" indent="0">
              <a:buNone/>
            </a:pPr>
            <a:r>
              <a:rPr lang="it-IT" smtClean="0"/>
              <a:t>Bayesians have their own solution too</a:t>
            </a:r>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980728"/>
            <a:ext cx="5265976"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3707904" y="5301208"/>
            <a:ext cx="5337984" cy="923330"/>
          </a:xfrm>
          <a:prstGeom prst="rect">
            <a:avLst/>
          </a:prstGeom>
        </p:spPr>
        <p:txBody>
          <a:bodyPr wrap="square">
            <a:spAutoFit/>
          </a:bodyPr>
          <a:lstStyle/>
          <a:p>
            <a:r>
              <a:rPr lang="it-IT" smtClean="0"/>
              <a:t>(1) Neyman’s </a:t>
            </a:r>
            <a:r>
              <a:rPr lang="it-IT"/>
              <a:t>recipe for 90% upper </a:t>
            </a:r>
            <a:r>
              <a:rPr lang="it-IT" smtClean="0"/>
              <a:t>limits: </a:t>
            </a:r>
            <a:r>
              <a:rPr lang="el-GR" smtClean="0"/>
              <a:t>μ</a:t>
            </a:r>
            <a:r>
              <a:rPr lang="it-IT" sz="2400" baseline="-25000"/>
              <a:t>UL</a:t>
            </a:r>
            <a:r>
              <a:rPr lang="it-IT"/>
              <a:t>=x+1.28</a:t>
            </a:r>
            <a:r>
              <a:rPr lang="en-GB" smtClean="0"/>
              <a:t>.</a:t>
            </a:r>
          </a:p>
          <a:p>
            <a:r>
              <a:rPr lang="en-GB" smtClean="0"/>
              <a:t>(4) Bayesian solution: step-function prior</a:t>
            </a:r>
          </a:p>
          <a:p>
            <a:r>
              <a:rPr lang="en-GB" smtClean="0"/>
              <a:t>(6) Mc Farlane's "loss of confidence"</a:t>
            </a:r>
            <a:endParaRPr lang="it-IT" dirty="0"/>
          </a:p>
        </p:txBody>
      </p:sp>
    </p:spTree>
    <p:extLst>
      <p:ext uri="{BB962C8B-B14F-4D97-AF65-F5344CB8AC3E}">
        <p14:creationId xmlns:p14="http://schemas.microsoft.com/office/powerpoint/2010/main" val="60152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Food for Thought: Relevant </a:t>
            </a:r>
            <a:r>
              <a:rPr lang="it-IT"/>
              <a:t>S</a:t>
            </a:r>
            <a:r>
              <a:rPr lang="it-IT" smtClean="0"/>
              <a:t>ubsets</a:t>
            </a:r>
            <a:endParaRPr lang="en-US"/>
          </a:p>
        </p:txBody>
      </p:sp>
      <p:sp>
        <p:nvSpPr>
          <p:cNvPr id="3" name="Segnaposto contenuto 2"/>
          <p:cNvSpPr>
            <a:spLocks noGrp="1"/>
          </p:cNvSpPr>
          <p:nvPr>
            <p:ph idx="1"/>
          </p:nvPr>
        </p:nvSpPr>
        <p:spPr>
          <a:xfrm>
            <a:off x="179512" y="1512168"/>
            <a:ext cx="8892480" cy="5805264"/>
          </a:xfrm>
        </p:spPr>
        <p:txBody>
          <a:bodyPr>
            <a:noAutofit/>
          </a:bodyPr>
          <a:lstStyle/>
          <a:p>
            <a:pPr marL="0" indent="0">
              <a:buNone/>
            </a:pPr>
            <a:r>
              <a:rPr lang="it-IT" sz="2000" smtClean="0"/>
              <a:t>Neyman’s </a:t>
            </a:r>
            <a:r>
              <a:rPr lang="it-IT" sz="2000" smtClean="0"/>
              <a:t>method, </a:t>
            </a:r>
            <a:r>
              <a:rPr lang="it-IT" sz="2000" smtClean="0"/>
              <a:t>applied to Gaussian measurement with known </a:t>
            </a:r>
            <a:r>
              <a:rPr lang="el-GR" sz="2000" b="1"/>
              <a:t>σ</a:t>
            </a:r>
            <a:r>
              <a:rPr lang="it-IT" sz="2000" smtClean="0"/>
              <a:t> of a parameter with unknown </a:t>
            </a:r>
            <a:r>
              <a:rPr lang="it-IT" sz="2000" smtClean="0">
                <a:solidFill>
                  <a:srgbClr val="FF0000"/>
                </a:solidFill>
              </a:rPr>
              <a:t>positive</a:t>
            </a:r>
            <a:r>
              <a:rPr lang="it-IT" sz="2000" smtClean="0"/>
              <a:t> mean </a:t>
            </a:r>
            <a:r>
              <a:rPr lang="el-GR" sz="2000" b="1" smtClean="0"/>
              <a:t>μ</a:t>
            </a:r>
            <a:r>
              <a:rPr lang="it-IT" sz="2000" b="1" smtClean="0"/>
              <a:t>,</a:t>
            </a:r>
            <a:r>
              <a:rPr lang="el-GR" sz="2000" smtClean="0"/>
              <a:t> </a:t>
            </a:r>
            <a:r>
              <a:rPr lang="it-IT" sz="2000" smtClean="0"/>
              <a:t>yields upper limits </a:t>
            </a:r>
            <a:r>
              <a:rPr lang="en-US" sz="2000" smtClean="0"/>
              <a:t>at 95% CL </a:t>
            </a:r>
            <a:r>
              <a:rPr lang="it-IT" sz="2000" smtClean="0"/>
              <a:t>in the form </a:t>
            </a:r>
            <a:r>
              <a:rPr lang="el-GR" sz="2000" b="1" smtClean="0"/>
              <a:t>μ</a:t>
            </a:r>
            <a:r>
              <a:rPr lang="it-IT" sz="2000" b="1" baseline="-25000" smtClean="0"/>
              <a:t>UL</a:t>
            </a:r>
            <a:r>
              <a:rPr lang="it-IT" sz="2000" b="1" smtClean="0"/>
              <a:t>=x+1.64</a:t>
            </a:r>
            <a:r>
              <a:rPr lang="el-GR" sz="2000" b="1" smtClean="0"/>
              <a:t>σ</a:t>
            </a:r>
            <a:r>
              <a:rPr lang="it-IT" sz="2000" b="1" smtClean="0"/>
              <a:t> . </a:t>
            </a:r>
            <a:r>
              <a:rPr lang="it-IT" sz="2000" b="1" smtClean="0">
                <a:solidFill>
                  <a:srgbClr val="0070C0"/>
                </a:solidFill>
              </a:rPr>
              <a:t>The procedure guarantees coverage, and yet...</a:t>
            </a:r>
          </a:p>
          <a:p>
            <a:pPr marL="0" indent="0">
              <a:buNone/>
            </a:pPr>
            <a:endParaRPr lang="it-IT" sz="2000" smtClean="0"/>
          </a:p>
          <a:p>
            <a:r>
              <a:rPr lang="it-IT" sz="2000" smtClean="0">
                <a:solidFill>
                  <a:srgbClr val="FF0000"/>
                </a:solidFill>
              </a:rPr>
              <a:t>Yet</a:t>
            </a:r>
            <a:r>
              <a:rPr lang="it-IT" sz="2000">
                <a:solidFill>
                  <a:srgbClr val="FF0000"/>
                </a:solidFill>
              </a:rPr>
              <a:t> </a:t>
            </a:r>
            <a:r>
              <a:rPr lang="it-IT" sz="2000" smtClean="0">
                <a:solidFill>
                  <a:srgbClr val="FF0000"/>
                </a:solidFill>
              </a:rPr>
              <a:t>one can devise a betting strategy against it at 20:1 odds, using no more information than the observed x, and be guaranteed to win in the long run!</a:t>
            </a:r>
          </a:p>
          <a:p>
            <a:pPr lvl="1"/>
            <a:r>
              <a:rPr lang="it-IT" sz="2000" smtClean="0"/>
              <a:t>How ? </a:t>
            </a:r>
            <a:r>
              <a:rPr lang="it-IT" sz="2000" i="1" smtClean="0"/>
              <a:t>Just choose a real constant k: bet that the interval does not cover when x&lt;k, pass otherwise</a:t>
            </a:r>
            <a:r>
              <a:rPr lang="it-IT" sz="2000" smtClean="0"/>
              <a:t>.</a:t>
            </a:r>
          </a:p>
          <a:p>
            <a:pPr lvl="1"/>
            <a:r>
              <a:rPr lang="it-IT" sz="2000" smtClean="0">
                <a:solidFill>
                  <a:srgbClr val="0070C0"/>
                </a:solidFill>
              </a:rPr>
              <a:t>For k&lt;-1.64 this wins EVERY bet! For larger k, advantage smaller but still &gt;0.</a:t>
            </a:r>
          </a:p>
          <a:p>
            <a:pPr marL="0" indent="0">
              <a:buNone/>
            </a:pPr>
            <a:endParaRPr lang="it-IT" sz="2600" b="1" smtClean="0"/>
          </a:p>
          <a:p>
            <a:pPr marL="0" indent="0">
              <a:buNone/>
            </a:pPr>
            <a:r>
              <a:rPr lang="it-IT" sz="2600" b="1" smtClean="0"/>
              <a:t>Surely then, the procedure is not making the best inference on the data ? </a:t>
            </a:r>
          </a:p>
        </p:txBody>
      </p:sp>
    </p:spTree>
    <p:extLst>
      <p:ext uri="{BB962C8B-B14F-4D97-AF65-F5344CB8AC3E}">
        <p14:creationId xmlns:p14="http://schemas.microsoft.com/office/powerpoint/2010/main" val="197182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0"/>
            <a:ext cx="8496944" cy="1124744"/>
          </a:xfrm>
        </p:spPr>
        <p:txBody>
          <a:bodyPr>
            <a:normAutofit/>
          </a:bodyPr>
          <a:lstStyle/>
          <a:p>
            <a:r>
              <a:rPr lang="en-US" smtClean="0"/>
              <a:t>Conditioning and Ancillary </a:t>
            </a:r>
            <a:r>
              <a:rPr lang="en-US"/>
              <a:t>S</a:t>
            </a:r>
            <a:r>
              <a:rPr lang="en-US" smtClean="0"/>
              <a:t>tatistics</a:t>
            </a:r>
            <a:endParaRPr lang="en-US"/>
          </a:p>
        </p:txBody>
      </p:sp>
      <p:sp>
        <p:nvSpPr>
          <p:cNvPr id="3" name="Segnaposto contenuto 2"/>
          <p:cNvSpPr>
            <a:spLocks noGrp="1"/>
          </p:cNvSpPr>
          <p:nvPr>
            <p:ph idx="1"/>
          </p:nvPr>
        </p:nvSpPr>
        <p:spPr>
          <a:xfrm>
            <a:off x="72008" y="1052736"/>
            <a:ext cx="9071992" cy="5805264"/>
          </a:xfrm>
        </p:spPr>
        <p:txBody>
          <a:bodyPr>
            <a:normAutofit fontScale="55000" lnSpcReduction="20000"/>
          </a:bodyPr>
          <a:lstStyle/>
          <a:p>
            <a:endParaRPr lang="en-US" smtClean="0"/>
          </a:p>
          <a:p>
            <a:pPr marL="0" indent="0">
              <a:buNone/>
            </a:pPr>
            <a:r>
              <a:rPr lang="el-GR"/>
              <a:t>Τ</a:t>
            </a:r>
            <a:r>
              <a:rPr lang="it-IT" smtClean="0"/>
              <a:t>he existence of winning bet strategies against Neyman- derived intervals forces us to look deeper in the general issue.</a:t>
            </a:r>
            <a:endParaRPr lang="it-IT" smtClean="0">
              <a:solidFill>
                <a:srgbClr val="FF0000"/>
              </a:solidFill>
            </a:endParaRPr>
          </a:p>
          <a:p>
            <a:pPr marL="0" indent="0">
              <a:buNone/>
            </a:pPr>
            <a:endParaRPr lang="it-IT"/>
          </a:p>
          <a:p>
            <a:pPr marL="0" indent="0">
              <a:buNone/>
            </a:pPr>
            <a:r>
              <a:rPr lang="it-IT"/>
              <a:t>O</a:t>
            </a:r>
            <a:r>
              <a:rPr lang="it-IT" smtClean="0"/>
              <a:t>ne finds that it is possible to identify </a:t>
            </a:r>
            <a:r>
              <a:rPr lang="it-IT" smtClean="0">
                <a:solidFill>
                  <a:srgbClr val="FF0000"/>
                </a:solidFill>
              </a:rPr>
              <a:t>ancillary statistics </a:t>
            </a:r>
            <a:r>
              <a:rPr lang="it-IT" smtClean="0"/>
              <a:t>and use them to </a:t>
            </a:r>
            <a:r>
              <a:rPr lang="it-IT" smtClean="0">
                <a:solidFill>
                  <a:srgbClr val="0070C0"/>
                </a:solidFill>
              </a:rPr>
              <a:t>partition the space </a:t>
            </a:r>
            <a:r>
              <a:rPr lang="it-IT" smtClean="0"/>
              <a:t>into </a:t>
            </a:r>
            <a:r>
              <a:rPr lang="it-IT" b="1" smtClean="0"/>
              <a:t>relevant subsets</a:t>
            </a:r>
            <a:r>
              <a:rPr lang="it-IT" smtClean="0"/>
              <a:t>. </a:t>
            </a:r>
          </a:p>
          <a:p>
            <a:pPr marL="0" indent="0">
              <a:buNone/>
            </a:pPr>
            <a:endParaRPr lang="en-US" smtClean="0"/>
          </a:p>
          <a:p>
            <a:r>
              <a:rPr lang="en-US" smtClean="0"/>
              <a:t>“</a:t>
            </a:r>
            <a:r>
              <a:rPr lang="en-US">
                <a:solidFill>
                  <a:srgbClr val="FF0000"/>
                </a:solidFill>
              </a:rPr>
              <a:t>A</a:t>
            </a:r>
            <a:r>
              <a:rPr lang="en-US" smtClean="0">
                <a:solidFill>
                  <a:srgbClr val="FF0000"/>
                </a:solidFill>
              </a:rPr>
              <a:t>ncillary statistic</a:t>
            </a:r>
            <a:r>
              <a:rPr lang="en-US" smtClean="0"/>
              <a:t>”: f(data) yielding</a:t>
            </a:r>
            <a:r>
              <a:rPr lang="en-US" smtClean="0">
                <a:solidFill>
                  <a:srgbClr val="0070C0"/>
                </a:solidFill>
              </a:rPr>
              <a:t> information about the </a:t>
            </a:r>
            <a:r>
              <a:rPr lang="en-US" i="1" smtClean="0">
                <a:solidFill>
                  <a:srgbClr val="0070C0"/>
                </a:solidFill>
              </a:rPr>
              <a:t>precision</a:t>
            </a:r>
            <a:r>
              <a:rPr lang="en-US" smtClean="0">
                <a:solidFill>
                  <a:srgbClr val="0070C0"/>
                </a:solidFill>
              </a:rPr>
              <a:t> of the estimate</a:t>
            </a:r>
            <a:r>
              <a:rPr lang="en-US" smtClean="0"/>
              <a:t> of the parameter of interest, but </a:t>
            </a:r>
            <a:r>
              <a:rPr lang="en-US" b="1" smtClean="0">
                <a:solidFill>
                  <a:srgbClr val="FF0000"/>
                </a:solidFill>
              </a:rPr>
              <a:t>no</a:t>
            </a:r>
            <a:r>
              <a:rPr lang="en-US" smtClean="0">
                <a:solidFill>
                  <a:srgbClr val="FF0000"/>
                </a:solidFill>
              </a:rPr>
              <a:t> information about the parameter’s value</a:t>
            </a:r>
            <a:r>
              <a:rPr lang="en-US" smtClean="0"/>
              <a:t>.</a:t>
            </a:r>
          </a:p>
          <a:p>
            <a:endParaRPr lang="en-US" smtClean="0"/>
          </a:p>
          <a:p>
            <a:r>
              <a:rPr lang="en-US" smtClean="0"/>
              <a:t>Most typical case in HEP: </a:t>
            </a:r>
            <a:r>
              <a:rPr lang="en-US" b="1" smtClean="0"/>
              <a:t>branching fraction </a:t>
            </a:r>
            <a:r>
              <a:rPr lang="en-US" smtClean="0"/>
              <a:t>measurement. With N</a:t>
            </a:r>
            <a:r>
              <a:rPr lang="en-US" baseline="-25000" smtClean="0"/>
              <a:t>A</a:t>
            </a:r>
            <a:r>
              <a:rPr lang="en-US" smtClean="0"/>
              <a:t>, N</a:t>
            </a:r>
            <a:r>
              <a:rPr lang="en-US" baseline="-25000" smtClean="0"/>
              <a:t>B</a:t>
            </a:r>
            <a:r>
              <a:rPr lang="en-US" smtClean="0"/>
              <a:t> event counts in two </a:t>
            </a:r>
            <a:r>
              <a:rPr lang="en-US" smtClean="0"/>
              <a:t>channels </a:t>
            </a:r>
            <a:r>
              <a:rPr lang="en-US" smtClean="0"/>
              <a:t>one finds that </a:t>
            </a:r>
          </a:p>
          <a:p>
            <a:endParaRPr lang="en-US" smtClean="0"/>
          </a:p>
          <a:p>
            <a:pPr>
              <a:buNone/>
            </a:pPr>
            <a:r>
              <a:rPr lang="en-US" smtClean="0"/>
              <a:t>	</a:t>
            </a:r>
            <a:r>
              <a:rPr lang="en-US" b="1" smtClean="0">
                <a:solidFill>
                  <a:srgbClr val="7030A0"/>
                </a:solidFill>
              </a:rPr>
              <a:t>P(N</a:t>
            </a:r>
            <a:r>
              <a:rPr lang="en-US" b="1" baseline="-25000" smtClean="0">
                <a:solidFill>
                  <a:srgbClr val="7030A0"/>
                </a:solidFill>
              </a:rPr>
              <a:t>A</a:t>
            </a:r>
            <a:r>
              <a:rPr lang="en-US" b="1" smtClean="0">
                <a:solidFill>
                  <a:srgbClr val="7030A0"/>
                </a:solidFill>
              </a:rPr>
              <a:t>,N</a:t>
            </a:r>
            <a:r>
              <a:rPr lang="en-US" b="1" baseline="-25000" smtClean="0">
                <a:solidFill>
                  <a:srgbClr val="7030A0"/>
                </a:solidFill>
              </a:rPr>
              <a:t>B</a:t>
            </a:r>
            <a:r>
              <a:rPr lang="en-US" b="1" smtClean="0">
                <a:solidFill>
                  <a:srgbClr val="7030A0"/>
                </a:solidFill>
              </a:rPr>
              <a:t>)     </a:t>
            </a:r>
            <a:r>
              <a:rPr lang="en-US" b="1" smtClean="0">
                <a:solidFill>
                  <a:srgbClr val="7030A0"/>
                </a:solidFill>
              </a:rPr>
              <a:t> = </a:t>
            </a:r>
            <a:r>
              <a:rPr lang="en-US" b="1" smtClean="0">
                <a:solidFill>
                  <a:srgbClr val="7030A0"/>
                </a:solidFill>
              </a:rPr>
              <a:t>Poisson (N</a:t>
            </a:r>
            <a:r>
              <a:rPr lang="en-US" b="1" baseline="-25000" smtClean="0">
                <a:solidFill>
                  <a:srgbClr val="7030A0"/>
                </a:solidFill>
              </a:rPr>
              <a:t>A</a:t>
            </a:r>
            <a:r>
              <a:rPr lang="en-US" b="1" smtClean="0">
                <a:solidFill>
                  <a:srgbClr val="7030A0"/>
                </a:solidFill>
              </a:rPr>
              <a:t>) x Poisson (N</a:t>
            </a:r>
            <a:r>
              <a:rPr lang="en-US" b="1" baseline="-25000" smtClean="0">
                <a:solidFill>
                  <a:srgbClr val="7030A0"/>
                </a:solidFill>
              </a:rPr>
              <a:t>B</a:t>
            </a:r>
            <a:r>
              <a:rPr lang="en-US" b="1" smtClean="0">
                <a:solidFill>
                  <a:srgbClr val="7030A0"/>
                </a:solidFill>
              </a:rPr>
              <a:t>) = </a:t>
            </a:r>
          </a:p>
          <a:p>
            <a:pPr>
              <a:buNone/>
            </a:pPr>
            <a:r>
              <a:rPr lang="en-US" b="1" smtClean="0">
                <a:solidFill>
                  <a:srgbClr val="7030A0"/>
                </a:solidFill>
              </a:rPr>
              <a:t>		    </a:t>
            </a:r>
            <a:r>
              <a:rPr lang="en-US" b="1" smtClean="0">
                <a:solidFill>
                  <a:srgbClr val="7030A0"/>
                </a:solidFill>
              </a:rPr>
              <a:t>      = </a:t>
            </a:r>
            <a:r>
              <a:rPr lang="en-US" b="1" smtClean="0">
                <a:solidFill>
                  <a:srgbClr val="7030A0"/>
                </a:solidFill>
              </a:rPr>
              <a:t>Poisson (N</a:t>
            </a:r>
            <a:r>
              <a:rPr lang="en-US" b="1" baseline="-25000" smtClean="0">
                <a:solidFill>
                  <a:srgbClr val="7030A0"/>
                </a:solidFill>
              </a:rPr>
              <a:t>A</a:t>
            </a:r>
            <a:r>
              <a:rPr lang="en-US" b="1" smtClean="0">
                <a:solidFill>
                  <a:srgbClr val="7030A0"/>
                </a:solidFill>
              </a:rPr>
              <a:t>+N</a:t>
            </a:r>
            <a:r>
              <a:rPr lang="en-US" b="1" baseline="-25000" smtClean="0">
                <a:solidFill>
                  <a:srgbClr val="7030A0"/>
                </a:solidFill>
              </a:rPr>
              <a:t>B</a:t>
            </a:r>
            <a:r>
              <a:rPr lang="en-US" b="1" smtClean="0">
                <a:solidFill>
                  <a:srgbClr val="7030A0"/>
                </a:solidFill>
              </a:rPr>
              <a:t>) x Binomial (N</a:t>
            </a:r>
            <a:r>
              <a:rPr lang="en-US" b="1" baseline="-25000" smtClean="0">
                <a:solidFill>
                  <a:srgbClr val="7030A0"/>
                </a:solidFill>
              </a:rPr>
              <a:t>A</a:t>
            </a:r>
            <a:r>
              <a:rPr lang="en-US" b="1" smtClean="0">
                <a:solidFill>
                  <a:srgbClr val="7030A0"/>
                </a:solidFill>
              </a:rPr>
              <a:t>|N</a:t>
            </a:r>
            <a:r>
              <a:rPr lang="en-US" b="1" baseline="-25000" smtClean="0">
                <a:solidFill>
                  <a:srgbClr val="7030A0"/>
                </a:solidFill>
              </a:rPr>
              <a:t>A</a:t>
            </a:r>
            <a:r>
              <a:rPr lang="en-US" b="1" smtClean="0">
                <a:solidFill>
                  <a:srgbClr val="7030A0"/>
                </a:solidFill>
              </a:rPr>
              <a:t>+N</a:t>
            </a:r>
            <a:r>
              <a:rPr lang="en-US" b="1" baseline="-25000" smtClean="0">
                <a:solidFill>
                  <a:srgbClr val="7030A0"/>
                </a:solidFill>
              </a:rPr>
              <a:t>B</a:t>
            </a:r>
            <a:r>
              <a:rPr lang="en-US" b="1" smtClean="0">
                <a:solidFill>
                  <a:srgbClr val="7030A0"/>
                </a:solidFill>
              </a:rPr>
              <a:t>)</a:t>
            </a:r>
          </a:p>
          <a:p>
            <a:pPr>
              <a:buNone/>
            </a:pPr>
            <a:r>
              <a:rPr lang="en-US" smtClean="0"/>
              <a:t>	</a:t>
            </a:r>
          </a:p>
          <a:p>
            <a:pPr>
              <a:buNone/>
            </a:pPr>
            <a:r>
              <a:rPr lang="en-US"/>
              <a:t>	</a:t>
            </a:r>
            <a:r>
              <a:rPr lang="en-US" smtClean="0"/>
              <a:t>By using the second expression, one may </a:t>
            </a:r>
            <a:r>
              <a:rPr lang="en-US" smtClean="0">
                <a:solidFill>
                  <a:srgbClr val="FF0000"/>
                </a:solidFill>
              </a:rPr>
              <a:t>ignore the ancillary statistic N</a:t>
            </a:r>
            <a:r>
              <a:rPr lang="en-US" baseline="-25000" smtClean="0">
                <a:solidFill>
                  <a:srgbClr val="FF0000"/>
                </a:solidFill>
              </a:rPr>
              <a:t>A</a:t>
            </a:r>
            <a:r>
              <a:rPr lang="en-US" smtClean="0">
                <a:solidFill>
                  <a:srgbClr val="FF0000"/>
                </a:solidFill>
              </a:rPr>
              <a:t>+N</a:t>
            </a:r>
            <a:r>
              <a:rPr lang="en-US" baseline="-25000" smtClean="0">
                <a:solidFill>
                  <a:srgbClr val="FF0000"/>
                </a:solidFill>
              </a:rPr>
              <a:t>B</a:t>
            </a:r>
            <a:r>
              <a:rPr lang="en-US" smtClean="0"/>
              <a:t>, since all the information on the BR is in the conditional binomial factor </a:t>
            </a:r>
          </a:p>
          <a:p>
            <a:pPr>
              <a:buNone/>
            </a:pPr>
            <a:r>
              <a:rPr lang="en-US">
                <a:sym typeface="Wingdings" pitchFamily="2" charset="2"/>
              </a:rPr>
              <a:t>	</a:t>
            </a:r>
            <a:r>
              <a:rPr lang="en-US" smtClean="0">
                <a:sym typeface="Wingdings" pitchFamily="2" charset="2"/>
              </a:rPr>
              <a:t>	</a:t>
            </a:r>
          </a:p>
          <a:p>
            <a:pPr>
              <a:buNone/>
            </a:pPr>
            <a:r>
              <a:rPr lang="en-US">
                <a:sym typeface="Wingdings" pitchFamily="2" charset="2"/>
              </a:rPr>
              <a:t>	</a:t>
            </a:r>
            <a:r>
              <a:rPr lang="en-US" smtClean="0">
                <a:sym typeface="Wingdings" pitchFamily="2" charset="2"/>
              </a:rPr>
              <a:t>			 by </a:t>
            </a:r>
            <a:r>
              <a:rPr lang="en-US" smtClean="0">
                <a:solidFill>
                  <a:srgbClr val="FF0000"/>
                </a:solidFill>
                <a:sym typeface="Wingdings" pitchFamily="2" charset="2"/>
              </a:rPr>
              <a:t>restricting the sample space</a:t>
            </a:r>
            <a:r>
              <a:rPr lang="en-US" smtClean="0">
                <a:sym typeface="Wingdings" pitchFamily="2" charset="2"/>
              </a:rPr>
              <a:t>, the problem is simplified and 			the resulting inference becomes more powerful </a:t>
            </a:r>
            <a:endParaRPr lang="it-IT">
              <a:sym typeface="Wingdings" pitchFamily="2" charset="2"/>
            </a:endParaRPr>
          </a:p>
          <a:p>
            <a:pPr>
              <a:buNone/>
            </a:pPr>
            <a:endParaRPr lang="en-US" smtClean="0"/>
          </a:p>
        </p:txBody>
      </p:sp>
      <p:grpSp>
        <p:nvGrpSpPr>
          <p:cNvPr id="6" name="Gruppo 5"/>
          <p:cNvGrpSpPr/>
          <p:nvPr/>
        </p:nvGrpSpPr>
        <p:grpSpPr>
          <a:xfrm>
            <a:off x="7812360" y="4077072"/>
            <a:ext cx="648072" cy="1080120"/>
            <a:chOff x="7812360" y="4077072"/>
            <a:chExt cx="648072" cy="1080120"/>
          </a:xfrm>
        </p:grpSpPr>
        <p:sp>
          <p:nvSpPr>
            <p:cNvPr id="4" name="Rettangolo 3"/>
            <p:cNvSpPr/>
            <p:nvPr/>
          </p:nvSpPr>
          <p:spPr>
            <a:xfrm>
              <a:off x="7812360" y="4077072"/>
              <a:ext cx="648072" cy="43204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N</a:t>
              </a:r>
              <a:r>
                <a:rPr lang="it-IT" baseline="-25000" smtClean="0"/>
                <a:t>B</a:t>
              </a:r>
              <a:endParaRPr lang="en-US" baseline="-25000"/>
            </a:p>
          </p:txBody>
        </p:sp>
        <p:sp>
          <p:nvSpPr>
            <p:cNvPr id="5" name="Rettangolo 4"/>
            <p:cNvSpPr/>
            <p:nvPr/>
          </p:nvSpPr>
          <p:spPr>
            <a:xfrm>
              <a:off x="7812360" y="4509120"/>
              <a:ext cx="648072" cy="648072"/>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N</a:t>
              </a:r>
              <a:r>
                <a:rPr lang="it-IT" baseline="-25000" smtClean="0"/>
                <a:t>A</a:t>
              </a:r>
              <a:endParaRPr lang="en-US" baseline="-25000"/>
            </a:p>
          </p:txBody>
        </p:sp>
      </p:grpSp>
      <p:pic>
        <p:nvPicPr>
          <p:cNvPr id="132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293096"/>
            <a:ext cx="1275209" cy="80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663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 calcmode="lin" valueType="num">
                                      <p:cBhvr additive="base">
                                        <p:cTn id="1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 calcmode="lin" valueType="num">
                                      <p:cBhvr additive="base">
                                        <p:cTn id="1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anim calcmode="lin" valueType="num">
                                      <p:cBhvr additive="base">
                                        <p:cTn id="2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 calcmode="lin" valueType="num">
                                      <p:cBhvr additive="base">
                                        <p:cTn id="2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anim calcmode="lin" valueType="num">
                                      <p:cBhvr additive="base">
                                        <p:cTn id="3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2098"/>
                                        </p:tgtEl>
                                        <p:attrNameLst>
                                          <p:attrName>style.visibility</p:attrName>
                                        </p:attrNameLst>
                                      </p:cBhvr>
                                      <p:to>
                                        <p:strVal val="visible"/>
                                      </p:to>
                                    </p:set>
                                    <p:anim calcmode="lin" valueType="num">
                                      <p:cBhvr additive="base">
                                        <p:cTn id="35" dur="500" fill="hold"/>
                                        <p:tgtEl>
                                          <p:spTgt spid="132098"/>
                                        </p:tgtEl>
                                        <p:attrNameLst>
                                          <p:attrName>ppt_x</p:attrName>
                                        </p:attrNameLst>
                                      </p:cBhvr>
                                      <p:tavLst>
                                        <p:tav tm="0">
                                          <p:val>
                                            <p:strVal val="#ppt_x"/>
                                          </p:val>
                                        </p:tav>
                                        <p:tav tm="100000">
                                          <p:val>
                                            <p:strVal val="#ppt_x"/>
                                          </p:val>
                                        </p:tav>
                                      </p:tavLst>
                                    </p:anim>
                                    <p:anim calcmode="lin" valueType="num">
                                      <p:cBhvr additive="base">
                                        <p:cTn id="36" dur="500" fill="hold"/>
                                        <p:tgtEl>
                                          <p:spTgt spid="13209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24744"/>
          </a:xfrm>
        </p:spPr>
        <p:txBody>
          <a:bodyPr/>
          <a:lstStyle/>
          <a:p>
            <a:r>
              <a:rPr lang="it-IT" smtClean="0"/>
              <a:t>Cox Weighting </a:t>
            </a:r>
            <a:r>
              <a:rPr lang="it-IT"/>
              <a:t>P</a:t>
            </a:r>
            <a:r>
              <a:rPr lang="it-IT" smtClean="0"/>
              <a:t>rocedure</a:t>
            </a:r>
            <a:endParaRPr lang="en-US"/>
          </a:p>
        </p:txBody>
      </p:sp>
      <p:sp>
        <p:nvSpPr>
          <p:cNvPr id="3" name="Segnaposto contenuto 2"/>
          <p:cNvSpPr>
            <a:spLocks noGrp="1"/>
          </p:cNvSpPr>
          <p:nvPr>
            <p:ph idx="1"/>
          </p:nvPr>
        </p:nvSpPr>
        <p:spPr>
          <a:xfrm>
            <a:off x="467544" y="1052736"/>
            <a:ext cx="8280920" cy="449039"/>
          </a:xfrm>
        </p:spPr>
        <p:txBody>
          <a:bodyPr>
            <a:normAutofit fontScale="55000" lnSpcReduction="20000"/>
          </a:bodyPr>
          <a:lstStyle/>
          <a:p>
            <a:pPr marL="0" indent="0">
              <a:buNone/>
            </a:pPr>
            <a:r>
              <a:rPr lang="en-US" smtClean="0"/>
              <a:t>The A-HA moment comes when you consider </a:t>
            </a:r>
            <a:r>
              <a:rPr lang="en-US"/>
              <a:t>the </a:t>
            </a:r>
            <a:r>
              <a:rPr lang="en-US">
                <a:solidFill>
                  <a:srgbClr val="0070C0"/>
                </a:solidFill>
              </a:rPr>
              <a:t>famous example by </a:t>
            </a:r>
            <a:r>
              <a:rPr lang="en-US" b="1" smtClean="0">
                <a:solidFill>
                  <a:srgbClr val="1BB52A"/>
                </a:solidFill>
              </a:rPr>
              <a:t>B. Cox[2]</a:t>
            </a:r>
            <a:r>
              <a:rPr lang="en-US" smtClean="0">
                <a:solidFill>
                  <a:srgbClr val="0070C0"/>
                </a:solidFill>
              </a:rPr>
              <a:t>: </a:t>
            </a:r>
            <a:endParaRPr lang="en-US" smtClean="0"/>
          </a:p>
          <a:p>
            <a:pPr marL="0" indent="0">
              <a:buNone/>
            </a:pPr>
            <a:endParaRPr lang="en-US" smtClean="0"/>
          </a:p>
          <a:p>
            <a:pPr marL="0" indent="0">
              <a:buNone/>
            </a:pPr>
            <a:endParaRPr lang="it-IT" smtClean="0"/>
          </a:p>
          <a:p>
            <a:pPr marL="0" indent="0">
              <a:buNone/>
            </a:pPr>
            <a:endParaRPr lang="it-IT" smtClean="0"/>
          </a:p>
          <a:p>
            <a:pPr marL="0" indent="0">
              <a:buNone/>
            </a:pPr>
            <a:endParaRPr lang="it-IT"/>
          </a:p>
          <a:p>
            <a:pPr marL="0" indent="0">
              <a:buNone/>
            </a:pPr>
            <a:endParaRPr lang="it-IT" smtClean="0"/>
          </a:p>
          <a:p>
            <a:pPr marL="0" indent="0">
              <a:buNone/>
            </a:pPr>
            <a:endParaRPr lang="it-IT" smtClean="0"/>
          </a:p>
          <a:p>
            <a:pPr marL="0" indent="0">
              <a:buNone/>
            </a:pPr>
            <a:endParaRPr lang="it-IT"/>
          </a:p>
          <a:p>
            <a:pPr marL="0" indent="0">
              <a:buNone/>
            </a:pPr>
            <a:endParaRPr lang="it-IT" smtClean="0"/>
          </a:p>
          <a:p>
            <a:pPr marL="0" indent="0">
              <a:buNone/>
            </a:pPr>
            <a:endParaRPr lang="en-US"/>
          </a:p>
          <a:p>
            <a:endParaRPr lang="en-US"/>
          </a:p>
        </p:txBody>
      </p:sp>
      <p:pic>
        <p:nvPicPr>
          <p:cNvPr id="132098" name="Picture 2" descr="Image result for two arm 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700808"/>
            <a:ext cx="38100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6" name="giphy-downsiz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76056" y="1501775"/>
            <a:ext cx="3429000" cy="1927225"/>
          </a:xfrm>
          <a:prstGeom prst="rect">
            <a:avLst/>
          </a:prstGeom>
        </p:spPr>
      </p:pic>
      <p:sp>
        <p:nvSpPr>
          <p:cNvPr id="4" name="CasellaDiTesto 3"/>
          <p:cNvSpPr txBox="1"/>
          <p:nvPr/>
        </p:nvSpPr>
        <p:spPr>
          <a:xfrm>
            <a:off x="107504" y="4077072"/>
            <a:ext cx="8568952" cy="2585323"/>
          </a:xfrm>
          <a:prstGeom prst="rect">
            <a:avLst/>
          </a:prstGeom>
          <a:noFill/>
        </p:spPr>
        <p:txBody>
          <a:bodyPr wrap="square" rtlCol="0">
            <a:spAutoFit/>
          </a:bodyPr>
          <a:lstStyle/>
          <a:p>
            <a:r>
              <a:rPr lang="en-US"/>
              <a:t>Flip a coin to decide whether to use a 10% scale (if you get tails) or a 1% scale (if you get heads) to measure an object's weight. </a:t>
            </a:r>
            <a:r>
              <a:rPr lang="en-US">
                <a:solidFill>
                  <a:srgbClr val="0070C0"/>
                </a:solidFill>
              </a:rPr>
              <a:t>Which error do you quote for your measurement, upon getting heads </a:t>
            </a:r>
            <a:r>
              <a:rPr lang="en-US" smtClean="0"/>
              <a:t>?</a:t>
            </a:r>
          </a:p>
          <a:p>
            <a:endParaRPr lang="en-US"/>
          </a:p>
          <a:p>
            <a:r>
              <a:rPr lang="en-US" smtClean="0"/>
              <a:t>Of </a:t>
            </a:r>
            <a:r>
              <a:rPr lang="en-US"/>
              <a:t>course the knowledge of your device allows you to estimate that your precision is 1</a:t>
            </a:r>
            <a:r>
              <a:rPr lang="en-US" smtClean="0"/>
              <a:t>% -but </a:t>
            </a:r>
            <a:r>
              <a:rPr lang="en-US"/>
              <a:t>a full </a:t>
            </a:r>
            <a:r>
              <a:rPr lang="en-US" smtClean="0"/>
              <a:t>Neyman construction </a:t>
            </a:r>
            <a:r>
              <a:rPr lang="en-US"/>
              <a:t>(which is </a:t>
            </a:r>
            <a:r>
              <a:rPr lang="it-IT"/>
              <a:t>unconditional on the outcomes) </a:t>
            </a:r>
            <a:r>
              <a:rPr lang="en-US"/>
              <a:t>would </a:t>
            </a:r>
            <a:r>
              <a:rPr lang="en-US">
                <a:solidFill>
                  <a:srgbClr val="FF0000"/>
                </a:solidFill>
              </a:rPr>
              <a:t>require you to include the coin flipping in the procedure!</a:t>
            </a:r>
          </a:p>
          <a:p>
            <a:pPr lvl="1"/>
            <a:endParaRPr lang="en-US"/>
          </a:p>
          <a:p>
            <a:endParaRPr lang="en-US"/>
          </a:p>
        </p:txBody>
      </p:sp>
    </p:spTree>
    <p:extLst>
      <p:ext uri="{BB962C8B-B14F-4D97-AF65-F5344CB8AC3E}">
        <p14:creationId xmlns:p14="http://schemas.microsoft.com/office/powerpoint/2010/main" val="136144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4007" y="0"/>
            <a:ext cx="8229600" cy="1143000"/>
          </a:xfrm>
        </p:spPr>
        <p:txBody>
          <a:bodyPr/>
          <a:lstStyle/>
          <a:p>
            <a:r>
              <a:rPr lang="it-IT" smtClean="0"/>
              <a:t>Locating the Box</a:t>
            </a:r>
            <a:endParaRPr lang="en-US"/>
          </a:p>
        </p:txBody>
      </p:sp>
      <p:sp>
        <p:nvSpPr>
          <p:cNvPr id="3" name="Segnaposto contenuto 2"/>
          <p:cNvSpPr>
            <a:spLocks noGrp="1"/>
          </p:cNvSpPr>
          <p:nvPr>
            <p:ph idx="1"/>
          </p:nvPr>
        </p:nvSpPr>
        <p:spPr>
          <a:xfrm>
            <a:off x="395536" y="1908555"/>
            <a:ext cx="7848872" cy="4760805"/>
          </a:xfrm>
        </p:spPr>
        <p:txBody>
          <a:bodyPr>
            <a:normAutofit fontScale="62500" lnSpcReduction="20000"/>
          </a:bodyPr>
          <a:lstStyle/>
          <a:p>
            <a:r>
              <a:rPr lang="it-IT"/>
              <a:t>Another example: </a:t>
            </a:r>
          </a:p>
          <a:p>
            <a:pPr>
              <a:buNone/>
            </a:pPr>
            <a:r>
              <a:rPr lang="it-IT"/>
              <a:t>	Find </a:t>
            </a:r>
            <a:r>
              <a:rPr lang="el-GR"/>
              <a:t>μ </a:t>
            </a:r>
            <a:r>
              <a:rPr lang="en-US"/>
              <a:t>using x</a:t>
            </a:r>
            <a:r>
              <a:rPr lang="en-US" baseline="-25000"/>
              <a:t>1</a:t>
            </a:r>
            <a:r>
              <a:rPr lang="en-US"/>
              <a:t>, x</a:t>
            </a:r>
            <a:r>
              <a:rPr lang="en-US" baseline="-25000"/>
              <a:t>2</a:t>
            </a:r>
            <a:r>
              <a:rPr lang="en-US"/>
              <a:t> sampled from </a:t>
            </a:r>
          </a:p>
          <a:p>
            <a:pPr>
              <a:buNone/>
            </a:pPr>
            <a:r>
              <a:rPr lang="en-US" smtClean="0"/>
              <a:t>	</a:t>
            </a:r>
            <a:r>
              <a:rPr lang="en-US" smtClean="0">
                <a:solidFill>
                  <a:srgbClr val="7030A0"/>
                </a:solidFill>
              </a:rPr>
              <a:t>p(x|</a:t>
            </a:r>
            <a:r>
              <a:rPr lang="el-GR">
                <a:solidFill>
                  <a:srgbClr val="7030A0"/>
                </a:solidFill>
              </a:rPr>
              <a:t>μ</a:t>
            </a:r>
            <a:r>
              <a:rPr lang="it-IT" smtClean="0">
                <a:solidFill>
                  <a:srgbClr val="7030A0"/>
                </a:solidFill>
              </a:rPr>
              <a:t>) = </a:t>
            </a:r>
            <a:r>
              <a:rPr lang="en-US" smtClean="0">
                <a:solidFill>
                  <a:srgbClr val="7030A0"/>
                </a:solidFill>
              </a:rPr>
              <a:t>Uniform </a:t>
            </a:r>
            <a:r>
              <a:rPr lang="it-IT">
                <a:solidFill>
                  <a:srgbClr val="7030A0"/>
                </a:solidFill>
              </a:rPr>
              <a:t>[</a:t>
            </a:r>
            <a:r>
              <a:rPr lang="el-GR">
                <a:solidFill>
                  <a:srgbClr val="7030A0"/>
                </a:solidFill>
              </a:rPr>
              <a:t>μ</a:t>
            </a:r>
            <a:r>
              <a:rPr lang="it-IT">
                <a:solidFill>
                  <a:srgbClr val="7030A0"/>
                </a:solidFill>
              </a:rPr>
              <a:t>-1/2, </a:t>
            </a:r>
            <a:r>
              <a:rPr lang="el-GR">
                <a:solidFill>
                  <a:srgbClr val="7030A0"/>
                </a:solidFill>
              </a:rPr>
              <a:t>μ</a:t>
            </a:r>
            <a:r>
              <a:rPr lang="it-IT">
                <a:solidFill>
                  <a:srgbClr val="7030A0"/>
                </a:solidFill>
              </a:rPr>
              <a:t>+1/2</a:t>
            </a:r>
            <a:r>
              <a:rPr lang="it-IT" smtClean="0">
                <a:solidFill>
                  <a:srgbClr val="7030A0"/>
                </a:solidFill>
              </a:rPr>
              <a:t>]</a:t>
            </a:r>
          </a:p>
          <a:p>
            <a:pPr>
              <a:buNone/>
            </a:pPr>
            <a:endParaRPr lang="it-IT" smtClean="0"/>
          </a:p>
          <a:p>
            <a:pPr>
              <a:buNone/>
            </a:pPr>
            <a:endParaRPr lang="it-IT" smtClean="0"/>
          </a:p>
          <a:p>
            <a:pPr>
              <a:buNone/>
            </a:pPr>
            <a:r>
              <a:rPr lang="it-IT" sz="3100" smtClean="0"/>
              <a:t>Suppose e.g. that </a:t>
            </a:r>
            <a:r>
              <a:rPr lang="el-GR" sz="3100" smtClean="0"/>
              <a:t>μ</a:t>
            </a:r>
            <a:r>
              <a:rPr lang="it-IT" sz="3100" smtClean="0"/>
              <a:t>=1, and take the two datasets, </a:t>
            </a:r>
          </a:p>
          <a:p>
            <a:pPr>
              <a:buNone/>
            </a:pPr>
            <a:r>
              <a:rPr lang="it-IT" sz="3100" smtClean="0"/>
              <a:t>A</a:t>
            </a:r>
            <a:r>
              <a:rPr lang="it-IT" sz="3100"/>
              <a:t>: {0.99,1.01} ; B: {</a:t>
            </a:r>
            <a:r>
              <a:rPr lang="it-IT" sz="3100" smtClean="0"/>
              <a:t>0.6,1.4</a:t>
            </a:r>
            <a:r>
              <a:rPr lang="it-IT" sz="3100" smtClean="0"/>
              <a:t>}.</a:t>
            </a:r>
          </a:p>
          <a:p>
            <a:pPr>
              <a:buNone/>
            </a:pPr>
            <a:endParaRPr lang="it-IT" sz="3100"/>
          </a:p>
          <a:p>
            <a:pPr lvl="1"/>
            <a:r>
              <a:rPr lang="it-IT" sz="2600" smtClean="0"/>
              <a:t>Neyman </a:t>
            </a:r>
            <a:r>
              <a:rPr lang="it-IT" sz="2600"/>
              <a:t>procedures </a:t>
            </a:r>
            <a:r>
              <a:rPr lang="it-IT" sz="2600" smtClean="0"/>
              <a:t>considering the unconditional </a:t>
            </a:r>
            <a:r>
              <a:rPr lang="it-IT" sz="2600"/>
              <a:t>space yield the </a:t>
            </a:r>
            <a:r>
              <a:rPr lang="it-IT" sz="2600" b="1"/>
              <a:t>same confidence interval </a:t>
            </a:r>
            <a:r>
              <a:rPr lang="it-IT" sz="2600"/>
              <a:t>for </a:t>
            </a:r>
            <a:r>
              <a:rPr lang="it-IT" sz="2600" smtClean="0"/>
              <a:t>data </a:t>
            </a:r>
            <a:r>
              <a:rPr lang="it-IT" sz="2600"/>
              <a:t>sets A and B; however, </a:t>
            </a:r>
            <a:r>
              <a:rPr lang="it-IT" sz="2600">
                <a:solidFill>
                  <a:srgbClr val="FF0000"/>
                </a:solidFill>
              </a:rPr>
              <a:t>B </a:t>
            </a:r>
            <a:r>
              <a:rPr lang="it-IT" sz="2600" smtClean="0">
                <a:solidFill>
                  <a:srgbClr val="FF0000"/>
                </a:solidFill>
              </a:rPr>
              <a:t>restricts </a:t>
            </a:r>
            <a:r>
              <a:rPr lang="it-IT" sz="2600">
                <a:solidFill>
                  <a:srgbClr val="FF0000"/>
                </a:solidFill>
              </a:rPr>
              <a:t>the set of possible </a:t>
            </a:r>
            <a:r>
              <a:rPr lang="el-GR" sz="2600">
                <a:solidFill>
                  <a:srgbClr val="FF0000"/>
                </a:solidFill>
              </a:rPr>
              <a:t>μ</a:t>
            </a:r>
            <a:r>
              <a:rPr lang="it-IT" sz="2600">
                <a:solidFill>
                  <a:srgbClr val="FF0000"/>
                </a:solidFill>
              </a:rPr>
              <a:t> to [</a:t>
            </a:r>
            <a:r>
              <a:rPr lang="it-IT" sz="2600" smtClean="0">
                <a:solidFill>
                  <a:srgbClr val="FF0000"/>
                </a:solidFill>
              </a:rPr>
              <a:t>0.9,1.1</a:t>
            </a:r>
            <a:r>
              <a:rPr lang="it-IT" sz="2600">
                <a:solidFill>
                  <a:srgbClr val="FF0000"/>
                </a:solidFill>
              </a:rPr>
              <a:t>] while A only restricts it to [0.51,1.49]</a:t>
            </a:r>
            <a:r>
              <a:rPr lang="it-IT" sz="2600"/>
              <a:t> </a:t>
            </a:r>
            <a:r>
              <a:rPr lang="it-IT" sz="2600" smtClean="0"/>
              <a:t>!</a:t>
            </a:r>
          </a:p>
          <a:p>
            <a:pPr lvl="1"/>
            <a:endParaRPr lang="it-IT" sz="2600" b="1"/>
          </a:p>
          <a:p>
            <a:pPr marL="57150" indent="0">
              <a:buNone/>
            </a:pPr>
            <a:r>
              <a:rPr lang="it-IT" sz="3000" b="1" smtClean="0"/>
              <a:t>There </a:t>
            </a:r>
            <a:r>
              <a:rPr lang="it-IT" sz="3000" b="1"/>
              <a:t>exists in fact </a:t>
            </a:r>
            <a:r>
              <a:rPr lang="it-IT" sz="3000" b="1" smtClean="0"/>
              <a:t>an </a:t>
            </a:r>
            <a:r>
              <a:rPr lang="it-IT" sz="3000" b="1"/>
              <a:t>ancillary statistics |x</a:t>
            </a:r>
            <a:r>
              <a:rPr lang="it-IT" sz="3000" b="1" baseline="-25000"/>
              <a:t>1</a:t>
            </a:r>
            <a:r>
              <a:rPr lang="it-IT" sz="3000" b="1"/>
              <a:t>-x</a:t>
            </a:r>
            <a:r>
              <a:rPr lang="it-IT" sz="3000" b="1" baseline="-25000"/>
              <a:t>2</a:t>
            </a:r>
            <a:r>
              <a:rPr lang="it-IT" sz="3000" b="1"/>
              <a:t>| </a:t>
            </a:r>
            <a:r>
              <a:rPr lang="it-IT" sz="3000"/>
              <a:t>which carries no information on </a:t>
            </a:r>
            <a:r>
              <a:rPr lang="el-GR" sz="3000"/>
              <a:t>μ</a:t>
            </a:r>
            <a:r>
              <a:rPr lang="it-IT" sz="3000"/>
              <a:t>,</a:t>
            </a:r>
            <a:r>
              <a:rPr lang="el-GR" sz="3000"/>
              <a:t> </a:t>
            </a:r>
            <a:r>
              <a:rPr lang="en-US" sz="3000" smtClean="0"/>
              <a:t>yet it </a:t>
            </a:r>
            <a:r>
              <a:rPr lang="en-US" sz="3000">
                <a:solidFill>
                  <a:srgbClr val="FF0000"/>
                </a:solidFill>
              </a:rPr>
              <a:t>can be used to divide the sample space in subsets where inference can be different</a:t>
            </a:r>
            <a:r>
              <a:rPr lang="en-US" sz="3000"/>
              <a:t>. </a:t>
            </a:r>
          </a:p>
          <a:p>
            <a:pPr lvl="1"/>
            <a:r>
              <a:rPr lang="en-US" sz="2600" smtClean="0"/>
              <a:t>See </a:t>
            </a:r>
            <a:r>
              <a:rPr lang="en-US" sz="2600" b="1" smtClean="0">
                <a:solidFill>
                  <a:srgbClr val="1BB52A"/>
                </a:solidFill>
              </a:rPr>
              <a:t>R. Cousins[3]</a:t>
            </a:r>
            <a:r>
              <a:rPr lang="en-US" sz="2600" b="1" smtClean="0"/>
              <a:t> </a:t>
            </a:r>
            <a:r>
              <a:rPr lang="it-IT" sz="2600" smtClean="0"/>
              <a:t>for </a:t>
            </a:r>
            <a:r>
              <a:rPr lang="it-IT" sz="2600"/>
              <a:t>more discussion</a:t>
            </a:r>
            <a:endParaRPr lang="en-US" sz="2600"/>
          </a:p>
          <a:p>
            <a:endParaRPr lang="en-US"/>
          </a:p>
        </p:txBody>
      </p:sp>
      <p:cxnSp>
        <p:nvCxnSpPr>
          <p:cNvPr id="7" name="Connettore 2 6"/>
          <p:cNvCxnSpPr/>
          <p:nvPr/>
        </p:nvCxnSpPr>
        <p:spPr>
          <a:xfrm flipV="1">
            <a:off x="6156176" y="1412776"/>
            <a:ext cx="0" cy="144016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 name="Rettangolo 7"/>
          <p:cNvSpPr/>
          <p:nvPr/>
        </p:nvSpPr>
        <p:spPr>
          <a:xfrm>
            <a:off x="6732240" y="1988840"/>
            <a:ext cx="1440160" cy="864096"/>
          </a:xfrm>
          <a:prstGeom prst="rect">
            <a:avLst/>
          </a:prstGeom>
          <a:solidFill>
            <a:srgbClr val="7030A0">
              <a:alpha val="23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9" name="CasellaDiTesto 8"/>
          <p:cNvSpPr txBox="1"/>
          <p:nvPr/>
        </p:nvSpPr>
        <p:spPr>
          <a:xfrm>
            <a:off x="6431931" y="2843644"/>
            <a:ext cx="2244525" cy="369332"/>
          </a:xfrm>
          <a:prstGeom prst="rect">
            <a:avLst/>
          </a:prstGeom>
          <a:noFill/>
        </p:spPr>
        <p:txBody>
          <a:bodyPr wrap="none" rtlCol="0">
            <a:spAutoFit/>
          </a:bodyPr>
          <a:lstStyle/>
          <a:p>
            <a:r>
              <a:rPr lang="el-GR"/>
              <a:t>μ</a:t>
            </a:r>
            <a:r>
              <a:rPr lang="it-IT" smtClean="0"/>
              <a:t>-1/2       </a:t>
            </a:r>
            <a:r>
              <a:rPr lang="el-GR" smtClean="0"/>
              <a:t>μ</a:t>
            </a:r>
            <a:r>
              <a:rPr lang="it-IT" smtClean="0"/>
              <a:t>         </a:t>
            </a:r>
            <a:r>
              <a:rPr lang="el-GR" smtClean="0"/>
              <a:t>μ</a:t>
            </a:r>
            <a:r>
              <a:rPr lang="it-IT"/>
              <a:t>+1/2</a:t>
            </a:r>
            <a:endParaRPr lang="en-US"/>
          </a:p>
        </p:txBody>
      </p:sp>
      <p:sp>
        <p:nvSpPr>
          <p:cNvPr id="10" name="CasellaDiTesto 9"/>
          <p:cNvSpPr txBox="1"/>
          <p:nvPr/>
        </p:nvSpPr>
        <p:spPr>
          <a:xfrm>
            <a:off x="5376795" y="1372126"/>
            <a:ext cx="779381" cy="369332"/>
          </a:xfrm>
          <a:prstGeom prst="rect">
            <a:avLst/>
          </a:prstGeom>
          <a:noFill/>
        </p:spPr>
        <p:txBody>
          <a:bodyPr wrap="none" rtlCol="0">
            <a:spAutoFit/>
          </a:bodyPr>
          <a:lstStyle/>
          <a:p>
            <a:r>
              <a:rPr lang="en-US">
                <a:solidFill>
                  <a:srgbClr val="7030A0"/>
                </a:solidFill>
              </a:rPr>
              <a:t>p(x|</a:t>
            </a:r>
            <a:r>
              <a:rPr lang="el-GR">
                <a:solidFill>
                  <a:srgbClr val="7030A0"/>
                </a:solidFill>
              </a:rPr>
              <a:t>μ</a:t>
            </a:r>
            <a:r>
              <a:rPr lang="it-IT">
                <a:solidFill>
                  <a:srgbClr val="7030A0"/>
                </a:solidFill>
              </a:rPr>
              <a:t>)</a:t>
            </a:r>
            <a:endParaRPr lang="en-US">
              <a:solidFill>
                <a:srgbClr val="7030A0"/>
              </a:solidFill>
            </a:endParaRPr>
          </a:p>
        </p:txBody>
      </p:sp>
      <p:sp>
        <p:nvSpPr>
          <p:cNvPr id="11" name="CasellaDiTesto 10"/>
          <p:cNvSpPr txBox="1"/>
          <p:nvPr/>
        </p:nvSpPr>
        <p:spPr>
          <a:xfrm>
            <a:off x="8748464" y="2708920"/>
            <a:ext cx="144016" cy="369332"/>
          </a:xfrm>
          <a:prstGeom prst="rect">
            <a:avLst/>
          </a:prstGeom>
          <a:noFill/>
        </p:spPr>
        <p:txBody>
          <a:bodyPr wrap="square" rtlCol="0">
            <a:spAutoFit/>
          </a:bodyPr>
          <a:lstStyle/>
          <a:p>
            <a:r>
              <a:rPr lang="it-IT" smtClean="0"/>
              <a:t>x</a:t>
            </a:r>
            <a:endParaRPr lang="en-US"/>
          </a:p>
        </p:txBody>
      </p:sp>
      <p:cxnSp>
        <p:nvCxnSpPr>
          <p:cNvPr id="13" name="Connettore 2 12"/>
          <p:cNvCxnSpPr/>
          <p:nvPr/>
        </p:nvCxnSpPr>
        <p:spPr>
          <a:xfrm>
            <a:off x="6804248" y="1556792"/>
            <a:ext cx="0" cy="11521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7452320" y="1556792"/>
            <a:ext cx="0" cy="11521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6660232" y="1196752"/>
            <a:ext cx="1016625" cy="369332"/>
          </a:xfrm>
          <a:prstGeom prst="rect">
            <a:avLst/>
          </a:prstGeom>
          <a:noFill/>
        </p:spPr>
        <p:txBody>
          <a:bodyPr wrap="none" rtlCol="0">
            <a:spAutoFit/>
          </a:bodyPr>
          <a:lstStyle/>
          <a:p>
            <a:r>
              <a:rPr lang="it-IT" smtClean="0"/>
              <a:t>x</a:t>
            </a:r>
            <a:r>
              <a:rPr lang="it-IT" baseline="-25000" smtClean="0"/>
              <a:t>1</a:t>
            </a:r>
            <a:r>
              <a:rPr lang="it-IT" smtClean="0"/>
              <a:t>         x</a:t>
            </a:r>
            <a:r>
              <a:rPr lang="it-IT" baseline="-25000" smtClean="0"/>
              <a:t>2</a:t>
            </a:r>
            <a:endParaRPr lang="en-US" baseline="-25000"/>
          </a:p>
        </p:txBody>
      </p:sp>
      <p:sp>
        <p:nvSpPr>
          <p:cNvPr id="16" name="CasellaDiTesto 15"/>
          <p:cNvSpPr txBox="1"/>
          <p:nvPr/>
        </p:nvSpPr>
        <p:spPr>
          <a:xfrm>
            <a:off x="5868144" y="1835532"/>
            <a:ext cx="301686" cy="369332"/>
          </a:xfrm>
          <a:prstGeom prst="rect">
            <a:avLst/>
          </a:prstGeom>
          <a:noFill/>
        </p:spPr>
        <p:txBody>
          <a:bodyPr wrap="none" rtlCol="0">
            <a:spAutoFit/>
          </a:bodyPr>
          <a:lstStyle/>
          <a:p>
            <a:r>
              <a:rPr lang="it-IT" smtClean="0"/>
              <a:t>1</a:t>
            </a:r>
            <a:endParaRPr lang="en-US"/>
          </a:p>
        </p:txBody>
      </p:sp>
      <p:cxnSp>
        <p:nvCxnSpPr>
          <p:cNvPr id="5" name="Connettore 2 4"/>
          <p:cNvCxnSpPr/>
          <p:nvPr/>
        </p:nvCxnSpPr>
        <p:spPr>
          <a:xfrm>
            <a:off x="5652120" y="2843644"/>
            <a:ext cx="3024336" cy="92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13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 calcmode="lin" valueType="num">
                                      <p:cBhvr additive="base">
                                        <p:cTn id="1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anim calcmode="lin" valueType="num">
                                      <p:cBhvr additive="base">
                                        <p:cTn id="1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Relevant </a:t>
            </a:r>
            <a:r>
              <a:rPr lang="it-IT"/>
              <a:t>S</a:t>
            </a:r>
            <a:r>
              <a:rPr lang="it-IT" smtClean="0"/>
              <a:t>ubsets: Take-Away </a:t>
            </a:r>
            <a:r>
              <a:rPr lang="it-IT"/>
              <a:t>B</a:t>
            </a:r>
            <a:r>
              <a:rPr lang="it-IT" smtClean="0"/>
              <a:t>it</a:t>
            </a:r>
            <a:endParaRPr lang="en-US"/>
          </a:p>
        </p:txBody>
      </p:sp>
      <p:sp>
        <p:nvSpPr>
          <p:cNvPr id="3" name="Segnaposto contenuto 2"/>
          <p:cNvSpPr>
            <a:spLocks noGrp="1"/>
          </p:cNvSpPr>
          <p:nvPr>
            <p:ph idx="1"/>
          </p:nvPr>
        </p:nvSpPr>
        <p:spPr>
          <a:xfrm>
            <a:off x="323528" y="1844824"/>
            <a:ext cx="8435280" cy="4104455"/>
          </a:xfrm>
        </p:spPr>
        <p:txBody>
          <a:bodyPr>
            <a:normAutofit fontScale="70000" lnSpcReduction="20000"/>
          </a:bodyPr>
          <a:lstStyle/>
          <a:p>
            <a:pPr marL="0" indent="0">
              <a:buNone/>
            </a:pPr>
            <a:r>
              <a:rPr lang="en-US" b="1" i="1"/>
              <a:t>Point made:</a:t>
            </a:r>
            <a:r>
              <a:rPr lang="en-US" i="1"/>
              <a:t> The quality of </a:t>
            </a:r>
            <a:r>
              <a:rPr lang="en-US" i="1" smtClean="0"/>
              <a:t>Your </a:t>
            </a:r>
            <a:r>
              <a:rPr lang="en-US" i="1"/>
              <a:t>inference depends on the breadth of the “whole space” you are considering</a:t>
            </a:r>
            <a:r>
              <a:rPr lang="en-US"/>
              <a:t>. </a:t>
            </a:r>
            <a:r>
              <a:rPr lang="en-US" u="sng"/>
              <a:t>The more you can restrict it, </a:t>
            </a:r>
            <a:r>
              <a:rPr lang="en-US" u="sng">
                <a:solidFill>
                  <a:srgbClr val="FF0000"/>
                </a:solidFill>
              </a:rPr>
              <a:t>the better </a:t>
            </a:r>
            <a:r>
              <a:rPr lang="en-US"/>
              <a:t>(i.e. the more relevant) </a:t>
            </a:r>
            <a:r>
              <a:rPr lang="en-US" u="sng"/>
              <a:t>your </a:t>
            </a:r>
            <a:r>
              <a:rPr lang="en-US" u="sng" smtClean="0"/>
              <a:t>inference becomes</a:t>
            </a:r>
          </a:p>
          <a:p>
            <a:pPr marL="0" indent="0">
              <a:buNone/>
            </a:pPr>
            <a:endParaRPr lang="en-US" smtClean="0"/>
          </a:p>
          <a:p>
            <a:r>
              <a:rPr lang="en-US"/>
              <a:t>A</a:t>
            </a:r>
            <a:r>
              <a:rPr lang="en-US" smtClean="0"/>
              <a:t>ncillary </a:t>
            </a:r>
            <a:r>
              <a:rPr lang="en-US"/>
              <a:t>statistics are not easy to </a:t>
            </a:r>
            <a:r>
              <a:rPr lang="en-US" smtClean="0"/>
              <a:t>find, but they are quite useful</a:t>
            </a:r>
          </a:p>
          <a:p>
            <a:endParaRPr lang="it-IT"/>
          </a:p>
          <a:p>
            <a:r>
              <a:rPr lang="it-IT"/>
              <a:t>C</a:t>
            </a:r>
            <a:r>
              <a:rPr lang="it-IT" smtClean="0"/>
              <a:t>onditioning </a:t>
            </a:r>
            <a:r>
              <a:rPr lang="it-IT" smtClean="0"/>
              <a:t>should be </a:t>
            </a:r>
            <a:r>
              <a:rPr lang="it-IT" smtClean="0"/>
              <a:t>routinely applied to our statistical procedures, as we really care to improve the precision of our measurements</a:t>
            </a:r>
            <a:r>
              <a:rPr lang="it-IT" smtClean="0"/>
              <a:t>...</a:t>
            </a:r>
          </a:p>
          <a:p>
            <a:endParaRPr lang="it-IT" smtClean="0"/>
          </a:p>
          <a:p>
            <a:endParaRPr lang="it-IT"/>
          </a:p>
          <a:p>
            <a:r>
              <a:rPr lang="it-IT" smtClean="0">
                <a:solidFill>
                  <a:srgbClr val="FF0000"/>
                </a:solidFill>
              </a:rPr>
              <a:t>And then nobody will manage to win bets against your intervals!</a:t>
            </a:r>
            <a:endParaRPr lang="en-US" smtClean="0">
              <a:solidFill>
                <a:srgbClr val="FF0000"/>
              </a:solidFill>
            </a:endParaRPr>
          </a:p>
          <a:p>
            <a:endParaRPr lang="en-US" smtClean="0"/>
          </a:p>
          <a:p>
            <a:pPr marL="0" indent="0">
              <a:buNone/>
            </a:pPr>
            <a:endParaRPr lang="en-US">
              <a:solidFill>
                <a:srgbClr val="0070C0"/>
              </a:solidFill>
            </a:endParaRPr>
          </a:p>
          <a:p>
            <a:endParaRPr lang="en-US"/>
          </a:p>
        </p:txBody>
      </p:sp>
    </p:spTree>
    <p:extLst>
      <p:ext uri="{BB962C8B-B14F-4D97-AF65-F5344CB8AC3E}">
        <p14:creationId xmlns:p14="http://schemas.microsoft.com/office/powerpoint/2010/main" val="22896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Hypothesis Testing in Three </a:t>
            </a:r>
            <a:r>
              <a:rPr lang="it-IT"/>
              <a:t>S</a:t>
            </a:r>
            <a:r>
              <a:rPr lang="it-IT" smtClean="0"/>
              <a:t>lides</a:t>
            </a:r>
            <a:endParaRPr lang="en-US"/>
          </a:p>
        </p:txBody>
      </p:sp>
      <p:pic>
        <p:nvPicPr>
          <p:cNvPr id="129026" name="Picture 2" descr="http://4.bp.blogspot.com/-XvdHaWFchVw/VgTMtF1_k1I/AAAAAAAABAs/oSq7mqZ4T4g/s1600/hypo%2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477458"/>
            <a:ext cx="5409823" cy="490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6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1143000"/>
          </a:xfrm>
        </p:spPr>
        <p:txBody>
          <a:bodyPr/>
          <a:lstStyle/>
          <a:p>
            <a:r>
              <a:rPr lang="it-IT" smtClean="0"/>
              <a:t>Statistical Significance: What It </a:t>
            </a:r>
            <a:r>
              <a:rPr lang="it-IT"/>
              <a:t>I</a:t>
            </a:r>
            <a:r>
              <a:rPr lang="it-IT" smtClean="0"/>
              <a:t>s</a:t>
            </a:r>
            <a:endParaRPr lang="en-US"/>
          </a:p>
        </p:txBody>
      </p:sp>
      <p:sp>
        <p:nvSpPr>
          <p:cNvPr id="3" name="Segnaposto contenuto 2"/>
          <p:cNvSpPr>
            <a:spLocks noGrp="1"/>
          </p:cNvSpPr>
          <p:nvPr>
            <p:ph idx="1"/>
          </p:nvPr>
        </p:nvSpPr>
        <p:spPr>
          <a:xfrm>
            <a:off x="179512" y="1340768"/>
            <a:ext cx="8964488" cy="5445224"/>
          </a:xfrm>
        </p:spPr>
        <p:txBody>
          <a:bodyPr>
            <a:normAutofit fontScale="62500" lnSpcReduction="20000"/>
          </a:bodyPr>
          <a:lstStyle/>
          <a:p>
            <a:pPr marL="0" indent="0">
              <a:buNone/>
            </a:pPr>
            <a:r>
              <a:rPr lang="en-US" smtClean="0"/>
              <a:t>Statistical significance reports the probability that an experiment obtains data </a:t>
            </a:r>
            <a:r>
              <a:rPr lang="en-US" smtClean="0">
                <a:solidFill>
                  <a:srgbClr val="FF0000"/>
                </a:solidFill>
              </a:rPr>
              <a:t>at least as discrepant as </a:t>
            </a:r>
            <a:r>
              <a:rPr lang="en-US" smtClean="0"/>
              <a:t>those actually observed, under a given "null hypothesis“ H</a:t>
            </a:r>
            <a:r>
              <a:rPr lang="en-US" baseline="-25000" smtClean="0"/>
              <a:t>0</a:t>
            </a:r>
          </a:p>
          <a:p>
            <a:endParaRPr lang="en-US" baseline="-25000" smtClean="0"/>
          </a:p>
          <a:p>
            <a:pPr lvl="1"/>
            <a:r>
              <a:rPr lang="en-US" smtClean="0"/>
              <a:t>In physics </a:t>
            </a:r>
            <a:r>
              <a:rPr lang="en-US" smtClean="0">
                <a:solidFill>
                  <a:srgbClr val="FF0000"/>
                </a:solidFill>
              </a:rPr>
              <a:t>H</a:t>
            </a:r>
            <a:r>
              <a:rPr lang="en-US" baseline="-25000" smtClean="0">
                <a:solidFill>
                  <a:srgbClr val="FF0000"/>
                </a:solidFill>
              </a:rPr>
              <a:t>0</a:t>
            </a:r>
            <a:r>
              <a:rPr lang="en-US" smtClean="0">
                <a:solidFill>
                  <a:srgbClr val="FF0000"/>
                </a:solidFill>
              </a:rPr>
              <a:t> </a:t>
            </a:r>
            <a:r>
              <a:rPr lang="en-US" i="1" smtClean="0">
                <a:solidFill>
                  <a:srgbClr val="FF0000"/>
                </a:solidFill>
              </a:rPr>
              <a:t>usually</a:t>
            </a:r>
            <a:r>
              <a:rPr lang="en-US" smtClean="0">
                <a:solidFill>
                  <a:srgbClr val="FF0000"/>
                </a:solidFill>
              </a:rPr>
              <a:t> describes the currently accepted and established theory </a:t>
            </a:r>
          </a:p>
          <a:p>
            <a:endParaRPr lang="en-US"/>
          </a:p>
          <a:p>
            <a:r>
              <a:rPr lang="it-IT" smtClean="0"/>
              <a:t>Given </a:t>
            </a:r>
            <a:r>
              <a:rPr lang="it-IT" b="1" smtClean="0"/>
              <a:t>data X</a:t>
            </a:r>
            <a:r>
              <a:rPr lang="it-IT" smtClean="0"/>
              <a:t> and a </a:t>
            </a:r>
            <a:r>
              <a:rPr lang="it-IT" b="1" smtClean="0"/>
              <a:t>test statistic T </a:t>
            </a:r>
            <a:r>
              <a:rPr lang="it-IT" smtClean="0"/>
              <a:t>(a function of X), one may obtain a </a:t>
            </a:r>
            <a:r>
              <a:rPr lang="it-IT" b="1" smtClean="0">
                <a:solidFill>
                  <a:srgbClr val="FF0000"/>
                </a:solidFill>
              </a:rPr>
              <a:t>p</a:t>
            </a:r>
            <a:r>
              <a:rPr lang="it-IT" smtClean="0"/>
              <a:t>-value as the </a:t>
            </a:r>
            <a:r>
              <a:rPr lang="it-IT" smtClean="0">
                <a:solidFill>
                  <a:srgbClr val="0070C0"/>
                </a:solidFill>
              </a:rPr>
              <a:t>probability of obtaining a</a:t>
            </a:r>
            <a:r>
              <a:rPr lang="it-IT" smtClean="0"/>
              <a:t> </a:t>
            </a:r>
            <a:r>
              <a:rPr lang="it-IT" smtClean="0">
                <a:solidFill>
                  <a:srgbClr val="0070C0"/>
                </a:solidFill>
              </a:rPr>
              <a:t>value of T at least as extreme as the one observed</a:t>
            </a:r>
            <a:r>
              <a:rPr lang="it-IT" smtClean="0"/>
              <a:t>, if H</a:t>
            </a:r>
            <a:r>
              <a:rPr lang="it-IT" baseline="-25000" smtClean="0"/>
              <a:t>0</a:t>
            </a:r>
            <a:r>
              <a:rPr lang="it-IT" smtClean="0"/>
              <a:t> is true. </a:t>
            </a:r>
          </a:p>
          <a:p>
            <a:pPr marL="0" indent="0">
              <a:buNone/>
            </a:pPr>
            <a:endParaRPr lang="it-IT"/>
          </a:p>
          <a:p>
            <a:pPr marL="0" indent="0">
              <a:buNone/>
            </a:pPr>
            <a:r>
              <a:rPr lang="en-US" b="1" smtClean="0">
                <a:solidFill>
                  <a:srgbClr val="FF0000"/>
                </a:solidFill>
              </a:rPr>
              <a:t>p</a:t>
            </a:r>
            <a:r>
              <a:rPr lang="en-US" smtClean="0"/>
              <a:t> can then be converted into the corresponding number of "sigma," </a:t>
            </a:r>
            <a:r>
              <a:rPr lang="en-US" i="1" smtClean="0"/>
              <a:t>i.e.</a:t>
            </a:r>
            <a:r>
              <a:rPr lang="en-US" smtClean="0"/>
              <a:t> standard deviation units from a Gaussian mean. This is done by finding </a:t>
            </a:r>
            <a:r>
              <a:rPr lang="en-US" b="1" smtClean="0">
                <a:solidFill>
                  <a:srgbClr val="FF0000"/>
                </a:solidFill>
              </a:rPr>
              <a:t>x</a:t>
            </a:r>
            <a:r>
              <a:rPr lang="en-US" smtClean="0"/>
              <a:t> such that </a:t>
            </a:r>
            <a:r>
              <a:rPr lang="en-US" smtClean="0">
                <a:solidFill>
                  <a:srgbClr val="FF0000"/>
                </a:solidFill>
              </a:rPr>
              <a:t>the integral from </a:t>
            </a:r>
            <a:r>
              <a:rPr lang="en-US" b="1" smtClean="0">
                <a:solidFill>
                  <a:srgbClr val="FF0000"/>
                </a:solidFill>
              </a:rPr>
              <a:t>x</a:t>
            </a:r>
            <a:r>
              <a:rPr lang="en-US" smtClean="0">
                <a:solidFill>
                  <a:srgbClr val="FF0000"/>
                </a:solidFill>
              </a:rPr>
              <a:t> to infinity</a:t>
            </a:r>
            <a:r>
              <a:rPr lang="en-US" smtClean="0"/>
              <a:t> of a unit Gaussian equals </a:t>
            </a:r>
            <a:r>
              <a:rPr lang="en-US" b="1" smtClean="0">
                <a:solidFill>
                  <a:srgbClr val="FF0000"/>
                </a:solidFill>
              </a:rPr>
              <a:t>p</a:t>
            </a:r>
            <a:r>
              <a:rPr lang="en-US" smtClean="0"/>
              <a:t>:</a:t>
            </a:r>
          </a:p>
          <a:p>
            <a:pPr>
              <a:buNone/>
            </a:pPr>
            <a:r>
              <a:rPr lang="en-US" smtClean="0"/>
              <a:t>	 </a:t>
            </a:r>
          </a:p>
          <a:p>
            <a:endParaRPr lang="it-IT" smtClean="0"/>
          </a:p>
          <a:p>
            <a:endParaRPr lang="en-US" smtClean="0"/>
          </a:p>
          <a:p>
            <a:pPr marL="0" indent="0">
              <a:buNone/>
            </a:pPr>
            <a:r>
              <a:rPr lang="en-US" smtClean="0"/>
              <a:t>According to the above recipe, a </a:t>
            </a:r>
            <a:r>
              <a:rPr lang="en-US" b="1" smtClean="0">
                <a:solidFill>
                  <a:srgbClr val="FF0000"/>
                </a:solidFill>
              </a:rPr>
              <a:t>15.9%</a:t>
            </a:r>
            <a:r>
              <a:rPr lang="en-US" smtClean="0"/>
              <a:t> probability is a one-standard-deviation effect; a </a:t>
            </a:r>
            <a:r>
              <a:rPr lang="en-US" b="1" smtClean="0">
                <a:solidFill>
                  <a:srgbClr val="FF0000"/>
                </a:solidFill>
              </a:rPr>
              <a:t>0.135%</a:t>
            </a:r>
            <a:r>
              <a:rPr lang="en-US" smtClean="0">
                <a:solidFill>
                  <a:srgbClr val="FF0000"/>
                </a:solidFill>
              </a:rPr>
              <a:t> </a:t>
            </a:r>
            <a:r>
              <a:rPr lang="en-US" smtClean="0"/>
              <a:t>probability is a three-standard-deviation effect; and a </a:t>
            </a:r>
            <a:r>
              <a:rPr lang="en-US" b="1" smtClean="0">
                <a:solidFill>
                  <a:srgbClr val="FF0000"/>
                </a:solidFill>
              </a:rPr>
              <a:t>0.0000285%</a:t>
            </a:r>
            <a:r>
              <a:rPr lang="en-US" smtClean="0">
                <a:solidFill>
                  <a:srgbClr val="FF0000"/>
                </a:solidFill>
              </a:rPr>
              <a:t> </a:t>
            </a:r>
            <a:r>
              <a:rPr lang="en-US" smtClean="0"/>
              <a:t>probability corresponds to five standard deviations - "</a:t>
            </a:r>
            <a:r>
              <a:rPr lang="en-US" b="1" smtClean="0"/>
              <a:t>five sigma</a:t>
            </a:r>
            <a:r>
              <a:rPr lang="en-US" smtClean="0"/>
              <a:t>" </a:t>
            </a:r>
            <a:r>
              <a:rPr lang="en-GB" smtClean="0"/>
              <a:t>in jargon</a:t>
            </a:r>
            <a:r>
              <a:rPr lang="en-US" smtClean="0"/>
              <a:t>.</a:t>
            </a:r>
            <a:endParaRPr lang="en-US"/>
          </a:p>
        </p:txBody>
      </p:sp>
      <p:graphicFrame>
        <p:nvGraphicFramePr>
          <p:cNvPr id="4" name="Oggetto 3"/>
          <p:cNvGraphicFramePr>
            <a:graphicFrameLocks noChangeAspect="1"/>
          </p:cNvGraphicFramePr>
          <p:nvPr>
            <p:extLst>
              <p:ext uri="{D42A27DB-BD31-4B8C-83A1-F6EECF244321}">
                <p14:modId xmlns:p14="http://schemas.microsoft.com/office/powerpoint/2010/main" val="3618626349"/>
              </p:ext>
            </p:extLst>
          </p:nvPr>
        </p:nvGraphicFramePr>
        <p:xfrm>
          <a:off x="5137175" y="4522887"/>
          <a:ext cx="2243137" cy="922337"/>
        </p:xfrm>
        <a:graphic>
          <a:graphicData uri="http://schemas.openxmlformats.org/presentationml/2006/ole">
            <mc:AlternateContent xmlns:mc="http://schemas.openxmlformats.org/markup-compatibility/2006">
              <mc:Choice xmlns:v="urn:schemas-microsoft-com:vml" Requires="v">
                <p:oleObj spid="_x0000_s3246" name="Equazione" r:id="rId3" imgW="1143000" imgH="469800" progId="Equation.3">
                  <p:embed/>
                </p:oleObj>
              </mc:Choice>
              <mc:Fallback>
                <p:oleObj name="Equazione" r:id="rId3" imgW="1143000" imgH="469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175" y="4522887"/>
                        <a:ext cx="2243137" cy="922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normAutofit/>
          </a:bodyPr>
          <a:lstStyle/>
          <a:p>
            <a:r>
              <a:rPr lang="it-IT" sz="4800" smtClean="0"/>
              <a:t>Contents</a:t>
            </a:r>
            <a:endParaRPr lang="en-US" sz="4800"/>
          </a:p>
        </p:txBody>
      </p:sp>
      <p:sp>
        <p:nvSpPr>
          <p:cNvPr id="3" name="Segnaposto contenuto 2"/>
          <p:cNvSpPr>
            <a:spLocks noGrp="1"/>
          </p:cNvSpPr>
          <p:nvPr>
            <p:ph idx="1"/>
          </p:nvPr>
        </p:nvSpPr>
        <p:spPr>
          <a:xfrm>
            <a:off x="323528" y="1628800"/>
            <a:ext cx="5472608" cy="5112568"/>
          </a:xfrm>
        </p:spPr>
        <p:txBody>
          <a:bodyPr>
            <a:normAutofit fontScale="70000" lnSpcReduction="20000"/>
          </a:bodyPr>
          <a:lstStyle/>
          <a:p>
            <a:r>
              <a:rPr lang="it-IT" smtClean="0">
                <a:solidFill>
                  <a:srgbClr val="FF0000"/>
                </a:solidFill>
              </a:rPr>
              <a:t>Confidence Intervals </a:t>
            </a:r>
            <a:r>
              <a:rPr lang="it-IT" smtClean="0"/>
              <a:t>for Physicists</a:t>
            </a:r>
          </a:p>
          <a:p>
            <a:pPr lvl="1"/>
            <a:r>
              <a:rPr lang="it-IT" smtClean="0"/>
              <a:t>Coverage, and the lack thereof</a:t>
            </a:r>
          </a:p>
          <a:p>
            <a:pPr lvl="1"/>
            <a:r>
              <a:rPr lang="it-IT" smtClean="0"/>
              <a:t>Conditioning, relevant subsets, and ancillarity</a:t>
            </a:r>
          </a:p>
          <a:p>
            <a:pPr lvl="1"/>
            <a:endParaRPr lang="it-IT" smtClean="0"/>
          </a:p>
          <a:p>
            <a:r>
              <a:rPr lang="it-IT" smtClean="0"/>
              <a:t>The </a:t>
            </a:r>
            <a:r>
              <a:rPr lang="it-IT">
                <a:solidFill>
                  <a:srgbClr val="FF0000"/>
                </a:solidFill>
              </a:rPr>
              <a:t>F</a:t>
            </a:r>
            <a:r>
              <a:rPr lang="it-IT" smtClean="0">
                <a:solidFill>
                  <a:srgbClr val="FF0000"/>
                </a:solidFill>
              </a:rPr>
              <a:t>ive-Sigma Criterion</a:t>
            </a:r>
            <a:r>
              <a:rPr lang="it-IT" smtClean="0"/>
              <a:t>: Still a Good </a:t>
            </a:r>
            <a:r>
              <a:rPr lang="it-IT"/>
              <a:t>I</a:t>
            </a:r>
            <a:r>
              <a:rPr lang="it-IT" smtClean="0"/>
              <a:t>dea ?</a:t>
            </a:r>
          </a:p>
          <a:p>
            <a:pPr lvl="1"/>
            <a:r>
              <a:rPr lang="it-IT"/>
              <a:t>F</a:t>
            </a:r>
            <a:r>
              <a:rPr lang="it-IT" smtClean="0"/>
              <a:t>rom </a:t>
            </a:r>
            <a:r>
              <a:rPr lang="it-IT" smtClean="0"/>
              <a:t>Rosenfeld to the LHC</a:t>
            </a:r>
          </a:p>
          <a:p>
            <a:pPr lvl="1"/>
            <a:r>
              <a:rPr lang="it-IT"/>
              <a:t>T</a:t>
            </a:r>
            <a:r>
              <a:rPr lang="it-IT" smtClean="0"/>
              <a:t>he unknown unknowns and their misbehaviour</a:t>
            </a:r>
          </a:p>
          <a:p>
            <a:pPr lvl="1"/>
            <a:r>
              <a:rPr lang="it-IT" smtClean="0"/>
              <a:t>Counting </a:t>
            </a:r>
            <a:r>
              <a:rPr lang="it-IT" smtClean="0"/>
              <a:t>wiggles, or </a:t>
            </a:r>
            <a:r>
              <a:rPr lang="it-IT"/>
              <a:t>H</a:t>
            </a:r>
            <a:r>
              <a:rPr lang="it-IT" smtClean="0"/>
              <a:t>ow </a:t>
            </a:r>
            <a:r>
              <a:rPr lang="it-IT" smtClean="0"/>
              <a:t>to get 2000 citations</a:t>
            </a:r>
          </a:p>
          <a:p>
            <a:endParaRPr lang="it-IT" smtClean="0"/>
          </a:p>
          <a:p>
            <a:r>
              <a:rPr lang="it-IT" smtClean="0"/>
              <a:t>Going Bayesian and the Related Thorns:</a:t>
            </a:r>
            <a:r>
              <a:rPr lang="it-IT"/>
              <a:t> </a:t>
            </a:r>
            <a:r>
              <a:rPr lang="it-IT" smtClean="0"/>
              <a:t>	The </a:t>
            </a:r>
            <a:r>
              <a:rPr lang="it-IT" smtClean="0">
                <a:solidFill>
                  <a:srgbClr val="FF0000"/>
                </a:solidFill>
              </a:rPr>
              <a:t>Jeffreys-Lindley </a:t>
            </a:r>
            <a:r>
              <a:rPr lang="it-IT">
                <a:solidFill>
                  <a:srgbClr val="FF0000"/>
                </a:solidFill>
              </a:rPr>
              <a:t>P</a:t>
            </a:r>
            <a:r>
              <a:rPr lang="it-IT" smtClean="0">
                <a:solidFill>
                  <a:srgbClr val="FF0000"/>
                </a:solidFill>
              </a:rPr>
              <a:t>aradox</a:t>
            </a:r>
          </a:p>
          <a:p>
            <a:pPr marL="914400" lvl="2" indent="0">
              <a:buNone/>
            </a:pPr>
            <a:endParaRPr lang="it-IT"/>
          </a:p>
          <a:p>
            <a:pPr marL="914400" lvl="2" indent="0">
              <a:buNone/>
            </a:pPr>
            <a:r>
              <a:rPr lang="it-IT" smtClean="0"/>
              <a:t>	</a:t>
            </a:r>
            <a:endParaRPr lang="en-US"/>
          </a:p>
        </p:txBody>
      </p:sp>
      <p:pic>
        <p:nvPicPr>
          <p:cNvPr id="4" name="Picture 2" descr="http://www.johnwilcock.net/column/pousse-ca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739754"/>
            <a:ext cx="2888382" cy="3993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055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0007" y="1081766"/>
            <a:ext cx="9314007" cy="3170099"/>
          </a:xfrm>
          <a:prstGeom prst="rect">
            <a:avLst/>
          </a:prstGeom>
          <a:noFill/>
        </p:spPr>
        <p:txBody>
          <a:bodyPr wrap="square" rtlCol="0">
            <a:spAutoFit/>
          </a:bodyPr>
          <a:lstStyle/>
          <a:p>
            <a:pPr lvl="1"/>
            <a:r>
              <a:rPr lang="it-IT" sz="2000"/>
              <a:t>The convention is to use a </a:t>
            </a:r>
            <a:r>
              <a:rPr lang="it-IT" sz="2000">
                <a:solidFill>
                  <a:srgbClr val="FF0000"/>
                </a:solidFill>
              </a:rPr>
              <a:t>“one-tailed” Gaussian</a:t>
            </a:r>
            <a:r>
              <a:rPr lang="it-IT" sz="2000"/>
              <a:t>: we do not </a:t>
            </a:r>
            <a:endParaRPr lang="it-IT" sz="2000" smtClean="0"/>
          </a:p>
          <a:p>
            <a:pPr lvl="1"/>
            <a:r>
              <a:rPr lang="it-IT" sz="2000" smtClean="0"/>
              <a:t>care </a:t>
            </a:r>
            <a:r>
              <a:rPr lang="it-IT" sz="2000"/>
              <a:t>about </a:t>
            </a:r>
            <a:r>
              <a:rPr lang="it-IT" sz="2000" smtClean="0"/>
              <a:t>fluctuations </a:t>
            </a:r>
            <a:r>
              <a:rPr lang="it-IT" sz="2000"/>
              <a:t>of x </a:t>
            </a:r>
            <a:r>
              <a:rPr lang="it-IT" sz="2000" smtClean="0"/>
              <a:t>in </a:t>
            </a:r>
            <a:r>
              <a:rPr lang="it-IT" sz="2000"/>
              <a:t>the </a:t>
            </a:r>
            <a:r>
              <a:rPr lang="it-IT" sz="2000" i="1"/>
              <a:t>un-interesting </a:t>
            </a:r>
            <a:r>
              <a:rPr lang="it-IT" sz="2000" i="1" smtClean="0"/>
              <a:t>direction</a:t>
            </a:r>
          </a:p>
          <a:p>
            <a:pPr lvl="1"/>
            <a:endParaRPr lang="it-IT" sz="2000"/>
          </a:p>
          <a:p>
            <a:pPr lvl="1"/>
            <a:r>
              <a:rPr lang="it-IT" sz="2000"/>
              <a:t>The conversion of p into </a:t>
            </a:r>
            <a:r>
              <a:rPr lang="el-GR" sz="2000"/>
              <a:t>σ</a:t>
            </a:r>
            <a:r>
              <a:rPr lang="en-US" sz="2000"/>
              <a:t> </a:t>
            </a:r>
            <a:r>
              <a:rPr lang="en-US" sz="2000" smtClean="0"/>
              <a:t>is </a:t>
            </a:r>
            <a:r>
              <a:rPr lang="en-US" sz="2000"/>
              <a:t>independent of experimental detail. </a:t>
            </a:r>
            <a:r>
              <a:rPr lang="en-US" sz="2000" smtClean="0">
                <a:solidFill>
                  <a:srgbClr val="0070C0"/>
                </a:solidFill>
              </a:rPr>
              <a:t>Using </a:t>
            </a:r>
            <a:r>
              <a:rPr lang="el-GR" sz="2000">
                <a:solidFill>
                  <a:srgbClr val="0070C0"/>
                </a:solidFill>
              </a:rPr>
              <a:t>Νσ</a:t>
            </a:r>
            <a:r>
              <a:rPr lang="it-IT" sz="2000">
                <a:solidFill>
                  <a:srgbClr val="0070C0"/>
                </a:solidFill>
              </a:rPr>
              <a:t> rather than p is </a:t>
            </a:r>
            <a:r>
              <a:rPr lang="it-IT" sz="2000" smtClean="0">
                <a:solidFill>
                  <a:srgbClr val="0070C0"/>
                </a:solidFill>
              </a:rPr>
              <a:t>just </a:t>
            </a:r>
            <a:r>
              <a:rPr lang="it-IT" sz="2000" b="1" smtClean="0">
                <a:solidFill>
                  <a:srgbClr val="0070C0"/>
                </a:solidFill>
              </a:rPr>
              <a:t>a shortcut</a:t>
            </a:r>
            <a:r>
              <a:rPr lang="it-IT" sz="2000" smtClean="0"/>
              <a:t> </a:t>
            </a:r>
            <a:endParaRPr lang="it-IT" sz="2000"/>
          </a:p>
          <a:p>
            <a:pPr lvl="1"/>
            <a:endParaRPr lang="it-IT" sz="2000" smtClean="0"/>
          </a:p>
          <a:p>
            <a:pPr lvl="1"/>
            <a:r>
              <a:rPr lang="it-IT" sz="2000" smtClean="0"/>
              <a:t>In </a:t>
            </a:r>
            <a:r>
              <a:rPr lang="it-IT" sz="2000"/>
              <a:t>particular, </a:t>
            </a:r>
            <a:r>
              <a:rPr lang="it-IT" sz="2000">
                <a:solidFill>
                  <a:srgbClr val="FF0000"/>
                </a:solidFill>
              </a:rPr>
              <a:t>using “sigma” units does in no way mean </a:t>
            </a:r>
            <a:endParaRPr lang="it-IT" sz="2000" smtClean="0">
              <a:solidFill>
                <a:srgbClr val="FF0000"/>
              </a:solidFill>
            </a:endParaRPr>
          </a:p>
          <a:p>
            <a:pPr lvl="1"/>
            <a:r>
              <a:rPr lang="it-IT" sz="2000" smtClean="0">
                <a:solidFill>
                  <a:srgbClr val="FF0000"/>
                </a:solidFill>
              </a:rPr>
              <a:t>we </a:t>
            </a:r>
            <a:r>
              <a:rPr lang="it-IT" sz="2000">
                <a:solidFill>
                  <a:srgbClr val="FF0000"/>
                </a:solidFill>
              </a:rPr>
              <a:t>are </a:t>
            </a:r>
            <a:r>
              <a:rPr lang="it-IT" sz="2000" smtClean="0">
                <a:solidFill>
                  <a:srgbClr val="FF0000"/>
                </a:solidFill>
              </a:rPr>
              <a:t>operating </a:t>
            </a:r>
            <a:r>
              <a:rPr lang="it-IT" sz="2000">
                <a:solidFill>
                  <a:srgbClr val="FF0000"/>
                </a:solidFill>
              </a:rPr>
              <a:t>some kind of Gaussian approximation</a:t>
            </a:r>
            <a:r>
              <a:rPr lang="it-IT" sz="2000"/>
              <a:t> </a:t>
            </a:r>
          </a:p>
          <a:p>
            <a:pPr lvl="1"/>
            <a:r>
              <a:rPr lang="it-IT" sz="2000" smtClean="0"/>
              <a:t>anywhere in the problem</a:t>
            </a:r>
            <a:endParaRPr lang="it-IT" sz="2000">
              <a:solidFill>
                <a:srgbClr val="0070C0"/>
              </a:solidFill>
            </a:endParaRPr>
          </a:p>
          <a:p>
            <a:endParaRPr lang="en-US" sz="2000"/>
          </a:p>
        </p:txBody>
      </p:sp>
      <p:sp>
        <p:nvSpPr>
          <p:cNvPr id="6" name="Rettangolo 5"/>
          <p:cNvSpPr/>
          <p:nvPr/>
        </p:nvSpPr>
        <p:spPr>
          <a:xfrm>
            <a:off x="6300192" y="3068960"/>
            <a:ext cx="2843808" cy="378904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67544" y="53752"/>
            <a:ext cx="8229600" cy="1143000"/>
          </a:xfrm>
        </p:spPr>
        <p:txBody>
          <a:bodyPr/>
          <a:lstStyle/>
          <a:p>
            <a:r>
              <a:rPr lang="it-IT" smtClean="0"/>
              <a:t>Notes</a:t>
            </a:r>
            <a:endParaRPr lang="en-US"/>
          </a:p>
        </p:txBody>
      </p:sp>
      <p:sp>
        <p:nvSpPr>
          <p:cNvPr id="3" name="Segnaposto contenuto 2"/>
          <p:cNvSpPr>
            <a:spLocks noGrp="1"/>
          </p:cNvSpPr>
          <p:nvPr>
            <p:ph idx="1"/>
          </p:nvPr>
        </p:nvSpPr>
        <p:spPr>
          <a:xfrm>
            <a:off x="-242015" y="4293096"/>
            <a:ext cx="5534095" cy="2263606"/>
          </a:xfrm>
        </p:spPr>
        <p:txBody>
          <a:bodyPr>
            <a:normAutofit/>
          </a:bodyPr>
          <a:lstStyle/>
          <a:p>
            <a:pPr marL="457200" lvl="1" indent="0">
              <a:buNone/>
            </a:pPr>
            <a:r>
              <a:rPr lang="it-IT" sz="2000" smtClean="0"/>
              <a:t>The whole construction rests on a proper definition of the p-value. </a:t>
            </a:r>
            <a:r>
              <a:rPr lang="it-IT" sz="2000" smtClean="0">
                <a:solidFill>
                  <a:srgbClr val="FF0000"/>
                </a:solidFill>
              </a:rPr>
              <a:t>Any shortcoming of the properties of p </a:t>
            </a:r>
            <a:r>
              <a:rPr lang="it-IT" sz="2000" smtClean="0"/>
              <a:t>(</a:t>
            </a:r>
            <a:r>
              <a:rPr lang="it-IT" sz="2000" i="1" smtClean="0"/>
              <a:t>e.g</a:t>
            </a:r>
            <a:r>
              <a:rPr lang="it-IT" sz="2000" smtClean="0"/>
              <a:t>. a tiny non-flatness of its PDF under the null hypothesis) </a:t>
            </a:r>
            <a:r>
              <a:rPr lang="it-IT" sz="2000" smtClean="0">
                <a:solidFill>
                  <a:srgbClr val="FF0000"/>
                </a:solidFill>
              </a:rPr>
              <a:t>totally invalidates the meaning of the derived N</a:t>
            </a:r>
            <a:r>
              <a:rPr lang="el-GR" sz="2000" smtClean="0">
                <a:solidFill>
                  <a:srgbClr val="FF0000"/>
                </a:solidFill>
              </a:rPr>
              <a:t>σ</a:t>
            </a:r>
            <a:endParaRPr lang="it-IT" sz="2000" smtClean="0">
              <a:solidFill>
                <a:srgbClr val="FF0000"/>
              </a:solidFill>
            </a:endParaRPr>
          </a:p>
          <a:p>
            <a:pPr lvl="2"/>
            <a:endParaRPr lang="it-IT" smtClean="0"/>
          </a:p>
          <a:p>
            <a:pPr lvl="1">
              <a:buNone/>
            </a:pPr>
            <a:endParaRPr lang="it-IT" smtClean="0"/>
          </a:p>
        </p:txBody>
      </p:sp>
      <p:grpSp>
        <p:nvGrpSpPr>
          <p:cNvPr id="23" name="Gruppo 22"/>
          <p:cNvGrpSpPr/>
          <p:nvPr/>
        </p:nvGrpSpPr>
        <p:grpSpPr>
          <a:xfrm>
            <a:off x="6300192" y="3275692"/>
            <a:ext cx="2762295" cy="3465676"/>
            <a:chOff x="6300192" y="2204864"/>
            <a:chExt cx="2762295" cy="3465676"/>
          </a:xfrm>
        </p:grpSpPr>
        <p:cxnSp>
          <p:nvCxnSpPr>
            <p:cNvPr id="5" name="Connettore 2 4"/>
            <p:cNvCxnSpPr/>
            <p:nvPr/>
          </p:nvCxnSpPr>
          <p:spPr>
            <a:xfrm flipV="1">
              <a:off x="6444208" y="2204864"/>
              <a:ext cx="0" cy="30243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a:off x="6444208" y="5229200"/>
              <a:ext cx="23762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6444208" y="4293096"/>
              <a:ext cx="2110228"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6444208" y="2268384"/>
              <a:ext cx="2483500" cy="400110"/>
            </a:xfrm>
            <a:prstGeom prst="rect">
              <a:avLst/>
            </a:prstGeom>
            <a:noFill/>
          </p:spPr>
          <p:txBody>
            <a:bodyPr wrap="none" rtlCol="0">
              <a:spAutoFit/>
            </a:bodyPr>
            <a:lstStyle/>
            <a:p>
              <a:r>
                <a:rPr lang="it-IT" sz="2000" b="1" smtClean="0"/>
                <a:t>Empirical PDF of p|H</a:t>
              </a:r>
              <a:r>
                <a:rPr lang="it-IT" sz="2000" b="1" baseline="-25000" smtClean="0"/>
                <a:t>0</a:t>
              </a:r>
              <a:endParaRPr lang="en-US" sz="2000" b="1" baseline="-25000"/>
            </a:p>
          </p:txBody>
        </p:sp>
        <p:cxnSp>
          <p:nvCxnSpPr>
            <p:cNvPr id="18" name="Connettore 1 17"/>
            <p:cNvCxnSpPr/>
            <p:nvPr/>
          </p:nvCxnSpPr>
          <p:spPr>
            <a:xfrm>
              <a:off x="8554436" y="3926239"/>
              <a:ext cx="0" cy="1302961"/>
            </a:xfrm>
            <a:prstGeom prst="line">
              <a:avLst/>
            </a:prstGeom>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6300192" y="5301208"/>
              <a:ext cx="2762295" cy="369332"/>
            </a:xfrm>
            <a:prstGeom prst="rect">
              <a:avLst/>
            </a:prstGeom>
            <a:noFill/>
          </p:spPr>
          <p:txBody>
            <a:bodyPr wrap="none" rtlCol="0">
              <a:spAutoFit/>
            </a:bodyPr>
            <a:lstStyle/>
            <a:p>
              <a:r>
                <a:rPr lang="it-IT" smtClean="0"/>
                <a:t>0                                      1    p</a:t>
              </a:r>
              <a:endParaRPr lang="en-US"/>
            </a:p>
          </p:txBody>
        </p:sp>
        <p:sp>
          <p:nvSpPr>
            <p:cNvPr id="21" name="CasellaDiTesto 20"/>
            <p:cNvSpPr txBox="1"/>
            <p:nvPr/>
          </p:nvSpPr>
          <p:spPr>
            <a:xfrm>
              <a:off x="7020272" y="3926239"/>
              <a:ext cx="777777" cy="369332"/>
            </a:xfrm>
            <a:prstGeom prst="rect">
              <a:avLst/>
            </a:prstGeom>
            <a:noFill/>
          </p:spPr>
          <p:txBody>
            <a:bodyPr wrap="none" rtlCol="0">
              <a:spAutoFit/>
            </a:bodyPr>
            <a:lstStyle/>
            <a:p>
              <a:r>
                <a:rPr lang="it-IT" smtClean="0">
                  <a:solidFill>
                    <a:srgbClr val="00B050"/>
                  </a:solidFill>
                </a:rPr>
                <a:t>GOOD</a:t>
              </a:r>
              <a:endParaRPr lang="en-US">
                <a:solidFill>
                  <a:srgbClr val="00B050"/>
                </a:solidFill>
              </a:endParaRPr>
            </a:p>
          </p:txBody>
        </p:sp>
      </p:grpSp>
      <p:grpSp>
        <p:nvGrpSpPr>
          <p:cNvPr id="24" name="Gruppo 23"/>
          <p:cNvGrpSpPr/>
          <p:nvPr/>
        </p:nvGrpSpPr>
        <p:grpSpPr>
          <a:xfrm>
            <a:off x="6445550" y="4005064"/>
            <a:ext cx="2174301" cy="1557768"/>
            <a:chOff x="6445550" y="129406"/>
            <a:chExt cx="2174301" cy="1557768"/>
          </a:xfrm>
        </p:grpSpPr>
        <p:sp>
          <p:nvSpPr>
            <p:cNvPr id="12" name="Figura a mano libera 11"/>
            <p:cNvSpPr/>
            <p:nvPr/>
          </p:nvSpPr>
          <p:spPr>
            <a:xfrm>
              <a:off x="6445550" y="260648"/>
              <a:ext cx="2108886" cy="1426526"/>
            </a:xfrm>
            <a:custGeom>
              <a:avLst/>
              <a:gdLst>
                <a:gd name="connsiteX0" fmla="*/ 0 w 2108886"/>
                <a:gd name="connsiteY0" fmla="*/ 0 h 1426526"/>
                <a:gd name="connsiteX1" fmla="*/ 263610 w 2108886"/>
                <a:gd name="connsiteY1" fmla="*/ 1161535 h 1426526"/>
                <a:gd name="connsiteX2" fmla="*/ 782594 w 2108886"/>
                <a:gd name="connsiteY2" fmla="*/ 1425146 h 1426526"/>
                <a:gd name="connsiteX3" fmla="*/ 2108886 w 2108886"/>
                <a:gd name="connsiteY3" fmla="*/ 1103871 h 1426526"/>
              </a:gdLst>
              <a:ahLst/>
              <a:cxnLst>
                <a:cxn ang="0">
                  <a:pos x="connsiteX0" y="connsiteY0"/>
                </a:cxn>
                <a:cxn ang="0">
                  <a:pos x="connsiteX1" y="connsiteY1"/>
                </a:cxn>
                <a:cxn ang="0">
                  <a:pos x="connsiteX2" y="connsiteY2"/>
                </a:cxn>
                <a:cxn ang="0">
                  <a:pos x="connsiteX3" y="connsiteY3"/>
                </a:cxn>
              </a:cxnLst>
              <a:rect l="l" t="t" r="r" b="b"/>
              <a:pathLst>
                <a:path w="2108886" h="1426526">
                  <a:moveTo>
                    <a:pt x="0" y="0"/>
                  </a:moveTo>
                  <a:cubicBezTo>
                    <a:pt x="66589" y="462005"/>
                    <a:pt x="133178" y="924011"/>
                    <a:pt x="263610" y="1161535"/>
                  </a:cubicBezTo>
                  <a:cubicBezTo>
                    <a:pt x="394042" y="1399059"/>
                    <a:pt x="475048" y="1434757"/>
                    <a:pt x="782594" y="1425146"/>
                  </a:cubicBezTo>
                  <a:cubicBezTo>
                    <a:pt x="1090140" y="1415535"/>
                    <a:pt x="1599513" y="1259703"/>
                    <a:pt x="2108886" y="110387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sellaDiTesto 21"/>
            <p:cNvSpPr txBox="1"/>
            <p:nvPr/>
          </p:nvSpPr>
          <p:spPr>
            <a:xfrm>
              <a:off x="6522802" y="129406"/>
              <a:ext cx="2097049" cy="923330"/>
            </a:xfrm>
            <a:prstGeom prst="rect">
              <a:avLst/>
            </a:prstGeom>
            <a:noFill/>
          </p:spPr>
          <p:txBody>
            <a:bodyPr wrap="none" rtlCol="0">
              <a:spAutoFit/>
            </a:bodyPr>
            <a:lstStyle/>
            <a:p>
              <a:r>
                <a:rPr lang="it-IT" smtClean="0">
                  <a:solidFill>
                    <a:srgbClr val="FF0000"/>
                  </a:solidFill>
                </a:rPr>
                <a:t>BAD – don't even</a:t>
              </a:r>
            </a:p>
            <a:p>
              <a:r>
                <a:rPr lang="it-IT">
                  <a:solidFill>
                    <a:srgbClr val="FF0000"/>
                  </a:solidFill>
                </a:rPr>
                <a:t>t</a:t>
              </a:r>
              <a:r>
                <a:rPr lang="it-IT" smtClean="0">
                  <a:solidFill>
                    <a:srgbClr val="FF0000"/>
                  </a:solidFill>
                </a:rPr>
                <a:t>hink of converting</a:t>
              </a:r>
            </a:p>
            <a:p>
              <a:r>
                <a:rPr lang="it-IT">
                  <a:solidFill>
                    <a:srgbClr val="FF0000"/>
                  </a:solidFill>
                </a:rPr>
                <a:t>i</a:t>
              </a:r>
              <a:r>
                <a:rPr lang="it-IT" smtClean="0">
                  <a:solidFill>
                    <a:srgbClr val="FF0000"/>
                  </a:solidFill>
                </a:rPr>
                <a:t>ll-defined p into Z !!</a:t>
              </a:r>
              <a:endParaRPr lang="en-US">
                <a:solidFill>
                  <a:srgbClr val="FF0000"/>
                </a:solidFill>
              </a:endParaRPr>
            </a:p>
          </p:txBody>
        </p:sp>
      </p:grpSp>
      <p:sp>
        <p:nvSpPr>
          <p:cNvPr id="8" name="Freccia a destra 7"/>
          <p:cNvSpPr/>
          <p:nvPr/>
        </p:nvSpPr>
        <p:spPr>
          <a:xfrm>
            <a:off x="5364088" y="5006719"/>
            <a:ext cx="86409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ttore 2 9"/>
          <p:cNvCxnSpPr/>
          <p:nvPr/>
        </p:nvCxnSpPr>
        <p:spPr>
          <a:xfrm>
            <a:off x="7020272" y="1556792"/>
            <a:ext cx="1800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Figura a mano libera 10"/>
          <p:cNvSpPr/>
          <p:nvPr/>
        </p:nvSpPr>
        <p:spPr>
          <a:xfrm>
            <a:off x="7132320" y="404665"/>
            <a:ext cx="1232452" cy="1153792"/>
          </a:xfrm>
          <a:custGeom>
            <a:avLst/>
            <a:gdLst>
              <a:gd name="connsiteX0" fmla="*/ 0 w 1232452"/>
              <a:gd name="connsiteY0" fmla="*/ 618243 h 626195"/>
              <a:gd name="connsiteX1" fmla="*/ 318052 w 1232452"/>
              <a:gd name="connsiteY1" fmla="*/ 498974 h 626195"/>
              <a:gd name="connsiteX2" fmla="*/ 540689 w 1232452"/>
              <a:gd name="connsiteY2" fmla="*/ 29847 h 626195"/>
              <a:gd name="connsiteX3" fmla="*/ 723569 w 1232452"/>
              <a:gd name="connsiteY3" fmla="*/ 101409 h 626195"/>
              <a:gd name="connsiteX4" fmla="*/ 962108 w 1232452"/>
              <a:gd name="connsiteY4" fmla="*/ 538730 h 626195"/>
              <a:gd name="connsiteX5" fmla="*/ 1232452 w 1232452"/>
              <a:gd name="connsiteY5" fmla="*/ 626195 h 62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452" h="626195">
                <a:moveTo>
                  <a:pt x="0" y="618243"/>
                </a:moveTo>
                <a:cubicBezTo>
                  <a:pt x="113968" y="607641"/>
                  <a:pt x="227937" y="597040"/>
                  <a:pt x="318052" y="498974"/>
                </a:cubicBezTo>
                <a:cubicBezTo>
                  <a:pt x="408167" y="400908"/>
                  <a:pt x="473103" y="96108"/>
                  <a:pt x="540689" y="29847"/>
                </a:cubicBezTo>
                <a:cubicBezTo>
                  <a:pt x="608275" y="-36414"/>
                  <a:pt x="653333" y="16595"/>
                  <a:pt x="723569" y="101409"/>
                </a:cubicBezTo>
                <a:cubicBezTo>
                  <a:pt x="793805" y="186223"/>
                  <a:pt x="877294" y="451266"/>
                  <a:pt x="962108" y="538730"/>
                </a:cubicBezTo>
                <a:cubicBezTo>
                  <a:pt x="1046922" y="626194"/>
                  <a:pt x="1139687" y="626194"/>
                  <a:pt x="1232452" y="6261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ttore 2 14"/>
          <p:cNvCxnSpPr/>
          <p:nvPr/>
        </p:nvCxnSpPr>
        <p:spPr>
          <a:xfrm>
            <a:off x="8259216" y="1053568"/>
            <a:ext cx="0" cy="50322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a:off x="7140502" y="1053569"/>
            <a:ext cx="0" cy="50322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2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5550" y="311341"/>
            <a:ext cx="1000392" cy="742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2233" y="205473"/>
            <a:ext cx="865475" cy="87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lstStyle/>
          <a:p>
            <a:r>
              <a:rPr lang="it-IT" smtClean="0"/>
              <a:t>Type-I and Type-II  Errors</a:t>
            </a:r>
            <a:endParaRPr lang="en-US"/>
          </a:p>
        </p:txBody>
      </p:sp>
      <p:sp>
        <p:nvSpPr>
          <p:cNvPr id="3" name="Segnaposto contenuto 2"/>
          <p:cNvSpPr>
            <a:spLocks noGrp="1"/>
          </p:cNvSpPr>
          <p:nvPr>
            <p:ph idx="1"/>
          </p:nvPr>
        </p:nvSpPr>
        <p:spPr>
          <a:xfrm>
            <a:off x="2231783" y="1052736"/>
            <a:ext cx="6916362" cy="2232248"/>
          </a:xfrm>
        </p:spPr>
        <p:txBody>
          <a:bodyPr>
            <a:normAutofit fontScale="62500" lnSpcReduction="20000"/>
          </a:bodyPr>
          <a:lstStyle/>
          <a:p>
            <a:pPr>
              <a:buNone/>
            </a:pPr>
            <a:r>
              <a:rPr lang="it-IT" smtClean="0"/>
              <a:t>	In the context of hypothesis testing the type-I error rate </a:t>
            </a:r>
            <a:r>
              <a:rPr lang="el-GR" smtClean="0">
                <a:solidFill>
                  <a:srgbClr val="FF0000"/>
                </a:solidFill>
              </a:rPr>
              <a:t>α</a:t>
            </a:r>
            <a:r>
              <a:rPr lang="it-IT" smtClean="0">
                <a:solidFill>
                  <a:srgbClr val="FF0000"/>
                </a:solidFill>
              </a:rPr>
              <a:t> is the probability of rejecting the null hypothesis when it is true.</a:t>
            </a:r>
          </a:p>
          <a:p>
            <a:pPr>
              <a:buNone/>
            </a:pPr>
            <a:endParaRPr lang="it-IT" smtClean="0">
              <a:solidFill>
                <a:srgbClr val="FF0000"/>
              </a:solidFill>
            </a:endParaRPr>
          </a:p>
          <a:p>
            <a:pPr>
              <a:buNone/>
            </a:pPr>
            <a:r>
              <a:rPr lang="it-IT" smtClean="0"/>
              <a:t>	Strictly connected to </a:t>
            </a:r>
            <a:r>
              <a:rPr lang="el-GR" smtClean="0"/>
              <a:t>α</a:t>
            </a:r>
            <a:r>
              <a:rPr lang="it-IT" smtClean="0"/>
              <a:t> is the concept of “power” (1-</a:t>
            </a:r>
            <a:r>
              <a:rPr lang="el-GR" smtClean="0"/>
              <a:t>β</a:t>
            </a:r>
            <a:r>
              <a:rPr lang="it-IT" smtClean="0"/>
              <a:t>), where </a:t>
            </a:r>
            <a:r>
              <a:rPr lang="el-GR" smtClean="0">
                <a:solidFill>
                  <a:srgbClr val="FF0000"/>
                </a:solidFill>
              </a:rPr>
              <a:t>β</a:t>
            </a:r>
            <a:r>
              <a:rPr lang="it-IT" smtClean="0">
                <a:solidFill>
                  <a:srgbClr val="FF0000"/>
                </a:solidFill>
              </a:rPr>
              <a:t> is the type-2 error rate</a:t>
            </a:r>
            <a:r>
              <a:rPr lang="it-IT" smtClean="0"/>
              <a:t>, defined as the </a:t>
            </a:r>
            <a:r>
              <a:rPr lang="it-IT" smtClean="0">
                <a:solidFill>
                  <a:srgbClr val="FF0000"/>
                </a:solidFill>
              </a:rPr>
              <a:t>probability of accepting the null</a:t>
            </a:r>
            <a:r>
              <a:rPr lang="it-IT">
                <a:solidFill>
                  <a:srgbClr val="FF0000"/>
                </a:solidFill>
              </a:rPr>
              <a:t> </a:t>
            </a:r>
            <a:r>
              <a:rPr lang="it-IT" smtClean="0">
                <a:solidFill>
                  <a:srgbClr val="FF0000"/>
                </a:solidFill>
              </a:rPr>
              <a:t>when the alternative is instead true</a:t>
            </a:r>
            <a:r>
              <a:rPr lang="it-IT" smtClean="0"/>
              <a:t>.</a:t>
            </a:r>
          </a:p>
          <a:p>
            <a:endParaRPr lang="en-US"/>
          </a:p>
        </p:txBody>
      </p:sp>
      <p:pic>
        <p:nvPicPr>
          <p:cNvPr id="4" name="Picture 2"/>
          <p:cNvPicPr>
            <a:picLocks noChangeAspect="1" noChangeArrowheads="1"/>
          </p:cNvPicPr>
          <p:nvPr/>
        </p:nvPicPr>
        <p:blipFill>
          <a:blip r:embed="rId2" cstate="print"/>
          <a:srcRect/>
          <a:stretch>
            <a:fillRect/>
          </a:stretch>
        </p:blipFill>
        <p:spPr bwMode="auto">
          <a:xfrm>
            <a:off x="4597288" y="3789040"/>
            <a:ext cx="4550857" cy="3068960"/>
          </a:xfrm>
          <a:prstGeom prst="rect">
            <a:avLst/>
          </a:prstGeom>
          <a:noFill/>
          <a:ln w="9525">
            <a:noFill/>
            <a:miter lim="800000"/>
            <a:headEnd/>
            <a:tailEnd/>
          </a:ln>
        </p:spPr>
      </p:pic>
      <p:sp>
        <p:nvSpPr>
          <p:cNvPr id="5" name="CasellaDiTesto 4"/>
          <p:cNvSpPr txBox="1"/>
          <p:nvPr/>
        </p:nvSpPr>
        <p:spPr>
          <a:xfrm>
            <a:off x="323528" y="5613108"/>
            <a:ext cx="4824536" cy="757130"/>
          </a:xfrm>
          <a:prstGeom prst="rect">
            <a:avLst/>
          </a:prstGeom>
          <a:noFill/>
        </p:spPr>
        <p:txBody>
          <a:bodyPr wrap="square" rtlCol="0">
            <a:spAutoFit/>
          </a:bodyPr>
          <a:lstStyle/>
          <a:p>
            <a:pPr>
              <a:lnSpc>
                <a:spcPct val="80000"/>
              </a:lnSpc>
            </a:pPr>
            <a:r>
              <a:rPr lang="it-IT" smtClean="0"/>
              <a:t>A stricter  requirement for </a:t>
            </a:r>
            <a:r>
              <a:rPr lang="el-GR" smtClean="0"/>
              <a:t>α</a:t>
            </a:r>
            <a:r>
              <a:rPr lang="it-IT" smtClean="0"/>
              <a:t> (</a:t>
            </a:r>
            <a:r>
              <a:rPr lang="it-IT" i="1" smtClean="0"/>
              <a:t>i.e</a:t>
            </a:r>
            <a:r>
              <a:rPr lang="it-IT" smtClean="0"/>
              <a:t>. a smaller type-I error rate) implies a </a:t>
            </a:r>
            <a:r>
              <a:rPr lang="it-IT" smtClean="0">
                <a:solidFill>
                  <a:srgbClr val="FF0000"/>
                </a:solidFill>
              </a:rPr>
              <a:t>higher chance of accepting a false null </a:t>
            </a:r>
            <a:r>
              <a:rPr lang="it-IT" smtClean="0"/>
              <a:t>(yellow region), </a:t>
            </a:r>
            <a:r>
              <a:rPr lang="it-IT" i="1" smtClean="0"/>
              <a:t>i.e</a:t>
            </a:r>
            <a:r>
              <a:rPr lang="it-IT" smtClean="0"/>
              <a:t>. smaller power.</a:t>
            </a:r>
            <a:endParaRPr lang="en-US"/>
          </a:p>
        </p:txBody>
      </p:sp>
      <p:sp>
        <p:nvSpPr>
          <p:cNvPr id="6" name="CasellaDiTesto 5"/>
          <p:cNvSpPr txBox="1"/>
          <p:nvPr/>
        </p:nvSpPr>
        <p:spPr>
          <a:xfrm>
            <a:off x="107504" y="3861048"/>
            <a:ext cx="4968552" cy="1600438"/>
          </a:xfrm>
          <a:prstGeom prst="rect">
            <a:avLst/>
          </a:prstGeom>
          <a:noFill/>
        </p:spPr>
        <p:txBody>
          <a:bodyPr wrap="square" rtlCol="0">
            <a:spAutoFit/>
          </a:bodyPr>
          <a:lstStyle/>
          <a:p>
            <a:pPr>
              <a:lnSpc>
                <a:spcPct val="80000"/>
              </a:lnSpc>
            </a:pPr>
            <a:r>
              <a:rPr lang="it-IT" sz="2000" kern="0" smtClean="0"/>
              <a:t>Once the test statistic is defined, by choosing </a:t>
            </a:r>
            <a:r>
              <a:rPr lang="el-GR" sz="2000" kern="0" smtClean="0"/>
              <a:t>α</a:t>
            </a:r>
            <a:r>
              <a:rPr lang="it-IT" sz="2000" kern="0" smtClean="0"/>
              <a:t> (</a:t>
            </a:r>
            <a:r>
              <a:rPr lang="it-IT" sz="2000" i="1" kern="0" smtClean="0"/>
              <a:t>e.g</a:t>
            </a:r>
            <a:r>
              <a:rPr lang="it-IT" sz="2000" kern="0" smtClean="0"/>
              <a:t>. to decide a criterion for a discovery claim, or to set a confidence interval) one is automatically also choosing </a:t>
            </a:r>
            <a:r>
              <a:rPr lang="el-GR" sz="2000" kern="0" smtClean="0"/>
              <a:t>β</a:t>
            </a:r>
            <a:r>
              <a:rPr lang="it-IT" sz="2000" kern="0" smtClean="0"/>
              <a:t>. </a:t>
            </a:r>
            <a:r>
              <a:rPr lang="it-IT" sz="2000" kern="0">
                <a:solidFill>
                  <a:srgbClr val="FF0000"/>
                </a:solidFill>
              </a:rPr>
              <a:t>T</a:t>
            </a:r>
            <a:r>
              <a:rPr lang="it-IT" sz="2000" kern="0" smtClean="0">
                <a:solidFill>
                  <a:srgbClr val="FF0000"/>
                </a:solidFill>
              </a:rPr>
              <a:t>here is no formal recipe to guide this choice.</a:t>
            </a:r>
          </a:p>
          <a:p>
            <a:endParaRPr lang="en-US"/>
          </a:p>
        </p:txBody>
      </p:sp>
      <p:grpSp>
        <p:nvGrpSpPr>
          <p:cNvPr id="20" name="Gruppo 19"/>
          <p:cNvGrpSpPr/>
          <p:nvPr/>
        </p:nvGrpSpPr>
        <p:grpSpPr>
          <a:xfrm>
            <a:off x="5436096" y="3780329"/>
            <a:ext cx="3707904" cy="2682299"/>
            <a:chOff x="5436096" y="3780329"/>
            <a:chExt cx="3707904" cy="2682299"/>
          </a:xfrm>
        </p:grpSpPr>
        <p:sp>
          <p:nvSpPr>
            <p:cNvPr id="7" name="CasellaDiTesto 6"/>
            <p:cNvSpPr txBox="1"/>
            <p:nvPr/>
          </p:nvSpPr>
          <p:spPr>
            <a:xfrm>
              <a:off x="8604448" y="4653136"/>
              <a:ext cx="539552" cy="369332"/>
            </a:xfrm>
            <a:prstGeom prst="rect">
              <a:avLst/>
            </a:prstGeom>
            <a:noFill/>
          </p:spPr>
          <p:txBody>
            <a:bodyPr wrap="square" rtlCol="0">
              <a:spAutoFit/>
            </a:bodyPr>
            <a:lstStyle/>
            <a:p>
              <a:r>
                <a:rPr lang="it-IT" smtClean="0"/>
                <a:t>T.S.</a:t>
              </a:r>
              <a:endParaRPr lang="en-US"/>
            </a:p>
          </p:txBody>
        </p:sp>
        <p:sp>
          <p:nvSpPr>
            <p:cNvPr id="8" name="CasellaDiTesto 7"/>
            <p:cNvSpPr txBox="1"/>
            <p:nvPr/>
          </p:nvSpPr>
          <p:spPr>
            <a:xfrm>
              <a:off x="8604448" y="6093296"/>
              <a:ext cx="539552" cy="369332"/>
            </a:xfrm>
            <a:prstGeom prst="rect">
              <a:avLst/>
            </a:prstGeom>
            <a:noFill/>
          </p:spPr>
          <p:txBody>
            <a:bodyPr wrap="square" rtlCol="0">
              <a:spAutoFit/>
            </a:bodyPr>
            <a:lstStyle/>
            <a:p>
              <a:r>
                <a:rPr lang="it-IT" smtClean="0"/>
                <a:t>T.S.</a:t>
              </a:r>
              <a:endParaRPr lang="en-US"/>
            </a:p>
          </p:txBody>
        </p:sp>
        <p:sp>
          <p:nvSpPr>
            <p:cNvPr id="15" name="CasellaDiTesto 14"/>
            <p:cNvSpPr txBox="1"/>
            <p:nvPr/>
          </p:nvSpPr>
          <p:spPr>
            <a:xfrm>
              <a:off x="5436096" y="3780329"/>
              <a:ext cx="580608" cy="584775"/>
            </a:xfrm>
            <a:prstGeom prst="rect">
              <a:avLst/>
            </a:prstGeom>
            <a:noFill/>
          </p:spPr>
          <p:txBody>
            <a:bodyPr wrap="none" rtlCol="0">
              <a:spAutoFit/>
            </a:bodyPr>
            <a:lstStyle/>
            <a:p>
              <a:r>
                <a:rPr lang="it-IT" sz="3200" smtClean="0"/>
                <a:t>H</a:t>
              </a:r>
              <a:r>
                <a:rPr lang="it-IT" sz="3200" baseline="-25000" smtClean="0"/>
                <a:t>0</a:t>
              </a:r>
              <a:endParaRPr lang="en-US" sz="3200" baseline="-25000"/>
            </a:p>
          </p:txBody>
        </p:sp>
        <p:sp>
          <p:nvSpPr>
            <p:cNvPr id="16" name="CasellaDiTesto 15"/>
            <p:cNvSpPr txBox="1"/>
            <p:nvPr/>
          </p:nvSpPr>
          <p:spPr>
            <a:xfrm>
              <a:off x="5436096" y="5220489"/>
              <a:ext cx="580608" cy="584775"/>
            </a:xfrm>
            <a:prstGeom prst="rect">
              <a:avLst/>
            </a:prstGeom>
            <a:noFill/>
          </p:spPr>
          <p:txBody>
            <a:bodyPr wrap="none" rtlCol="0">
              <a:spAutoFit/>
            </a:bodyPr>
            <a:lstStyle/>
            <a:p>
              <a:r>
                <a:rPr lang="it-IT" sz="3200" smtClean="0"/>
                <a:t>H</a:t>
              </a:r>
              <a:r>
                <a:rPr lang="it-IT" sz="3200" baseline="-25000" smtClean="0"/>
                <a:t>0</a:t>
              </a:r>
              <a:endParaRPr lang="en-US" sz="3200" baseline="-25000"/>
            </a:p>
          </p:txBody>
        </p:sp>
        <p:sp>
          <p:nvSpPr>
            <p:cNvPr id="17" name="CasellaDiTesto 16"/>
            <p:cNvSpPr txBox="1"/>
            <p:nvPr/>
          </p:nvSpPr>
          <p:spPr>
            <a:xfrm>
              <a:off x="7663800" y="3789040"/>
              <a:ext cx="580608" cy="584775"/>
            </a:xfrm>
            <a:prstGeom prst="rect">
              <a:avLst/>
            </a:prstGeom>
            <a:noFill/>
          </p:spPr>
          <p:txBody>
            <a:bodyPr wrap="none" rtlCol="0">
              <a:spAutoFit/>
            </a:bodyPr>
            <a:lstStyle/>
            <a:p>
              <a:r>
                <a:rPr lang="it-IT" sz="3200" smtClean="0"/>
                <a:t>H</a:t>
              </a:r>
              <a:r>
                <a:rPr lang="it-IT" sz="3200" baseline="-25000" smtClean="0"/>
                <a:t>1</a:t>
              </a:r>
              <a:endParaRPr lang="en-US" sz="3200" baseline="-25000"/>
            </a:p>
          </p:txBody>
        </p:sp>
        <p:sp>
          <p:nvSpPr>
            <p:cNvPr id="18" name="CasellaDiTesto 17"/>
            <p:cNvSpPr txBox="1"/>
            <p:nvPr/>
          </p:nvSpPr>
          <p:spPr>
            <a:xfrm>
              <a:off x="7668344" y="5220489"/>
              <a:ext cx="580608" cy="584775"/>
            </a:xfrm>
            <a:prstGeom prst="rect">
              <a:avLst/>
            </a:prstGeom>
            <a:noFill/>
          </p:spPr>
          <p:txBody>
            <a:bodyPr wrap="none" rtlCol="0">
              <a:spAutoFit/>
            </a:bodyPr>
            <a:lstStyle/>
            <a:p>
              <a:r>
                <a:rPr lang="it-IT" sz="3200" smtClean="0"/>
                <a:t>H</a:t>
              </a:r>
              <a:r>
                <a:rPr lang="it-IT" sz="3200" baseline="-25000" smtClean="0"/>
                <a:t>1</a:t>
              </a:r>
              <a:endParaRPr lang="en-US" sz="3200" baseline="-25000"/>
            </a:p>
          </p:txBody>
        </p:sp>
      </p:grpSp>
      <p:pic>
        <p:nvPicPr>
          <p:cNvPr id="19" name="Picture 3"/>
          <p:cNvPicPr>
            <a:picLocks noChangeAspect="1" noChangeArrowheads="1"/>
          </p:cNvPicPr>
          <p:nvPr/>
        </p:nvPicPr>
        <p:blipFill>
          <a:blip r:embed="rId3" cstate="print"/>
          <a:srcRect/>
          <a:stretch>
            <a:fillRect/>
          </a:stretch>
        </p:blipFill>
        <p:spPr bwMode="auto">
          <a:xfrm>
            <a:off x="0" y="1196752"/>
            <a:ext cx="2483767" cy="1864008"/>
          </a:xfrm>
          <a:prstGeom prst="rect">
            <a:avLst/>
          </a:prstGeom>
          <a:noFill/>
          <a:ln w="9525">
            <a:noFill/>
            <a:miter lim="800000"/>
            <a:headEnd/>
            <a:tailEnd/>
          </a:ln>
        </p:spPr>
      </p:pic>
      <p:sp>
        <p:nvSpPr>
          <p:cNvPr id="9" name="CasellaDiTesto 8"/>
          <p:cNvSpPr txBox="1"/>
          <p:nvPr/>
        </p:nvSpPr>
        <p:spPr>
          <a:xfrm>
            <a:off x="3987646" y="2792566"/>
            <a:ext cx="5243743" cy="923330"/>
          </a:xfrm>
          <a:prstGeom prst="rect">
            <a:avLst/>
          </a:prstGeom>
          <a:noFill/>
        </p:spPr>
        <p:txBody>
          <a:bodyPr wrap="none" rtlCol="0">
            <a:spAutoFit/>
          </a:bodyPr>
          <a:lstStyle/>
          <a:p>
            <a:r>
              <a:rPr lang="it-IT" b="1" i="1" smtClean="0">
                <a:solidFill>
                  <a:srgbClr val="0070C0"/>
                </a:solidFill>
              </a:rPr>
              <a:t>Suppose we test for a virus, and P is a positive result.</a:t>
            </a:r>
          </a:p>
          <a:p>
            <a:r>
              <a:rPr lang="el-GR" b="1" smtClean="0">
                <a:solidFill>
                  <a:srgbClr val="0070C0"/>
                </a:solidFill>
              </a:rPr>
              <a:t>α</a:t>
            </a:r>
            <a:r>
              <a:rPr lang="it-IT" b="1" i="1" smtClean="0">
                <a:solidFill>
                  <a:srgbClr val="0070C0"/>
                </a:solidFill>
              </a:rPr>
              <a:t> = prob. of P if sample is not infected </a:t>
            </a:r>
          </a:p>
          <a:p>
            <a:r>
              <a:rPr lang="el-GR" b="1" smtClean="0">
                <a:solidFill>
                  <a:srgbClr val="0070C0"/>
                </a:solidFill>
              </a:rPr>
              <a:t>β</a:t>
            </a:r>
            <a:r>
              <a:rPr lang="it-IT" b="1" i="1" smtClean="0">
                <a:solidFill>
                  <a:srgbClr val="0070C0"/>
                </a:solidFill>
              </a:rPr>
              <a:t> = prob. of !P if sample is infected</a:t>
            </a:r>
            <a:endParaRPr lang="en-US" b="1" i="1">
              <a:solidFill>
                <a:srgbClr val="0070C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l="-10000" r="-10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44624"/>
            <a:ext cx="9144000" cy="1143000"/>
          </a:xfrm>
        </p:spPr>
        <p:txBody>
          <a:bodyPr>
            <a:noAutofit/>
          </a:bodyPr>
          <a:lstStyle/>
          <a:p>
            <a:r>
              <a:rPr lang="it-IT" sz="4600" smtClean="0"/>
              <a:t>The Birth of the Five-Sigma Criterion</a:t>
            </a:r>
            <a:endParaRPr lang="en-US" sz="4600"/>
          </a:p>
        </p:txBody>
      </p:sp>
      <p:pic>
        <p:nvPicPr>
          <p:cNvPr id="129026" name="Picture 2" descr="http://eetd.lbl.gov/sites/all/files/content/fellowship/rosenfeld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268760"/>
            <a:ext cx="3910779" cy="504056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2866131" y="6381328"/>
            <a:ext cx="3544945" cy="369332"/>
          </a:xfrm>
          <a:prstGeom prst="rect">
            <a:avLst/>
          </a:prstGeom>
          <a:noFill/>
        </p:spPr>
        <p:txBody>
          <a:bodyPr wrap="none" rtlCol="0">
            <a:spAutoFit/>
          </a:bodyPr>
          <a:lstStyle/>
          <a:p>
            <a:r>
              <a:rPr lang="it-IT" i="1" smtClean="0">
                <a:solidFill>
                  <a:srgbClr val="FF0000"/>
                </a:solidFill>
              </a:rPr>
              <a:t>Arthur H. Rosenfeld (Univ. Berkeley)</a:t>
            </a:r>
            <a:endParaRPr lang="en-US" i="1">
              <a:solidFill>
                <a:srgbClr val="FF0000"/>
              </a:solidFill>
            </a:endParaRPr>
          </a:p>
        </p:txBody>
      </p:sp>
    </p:spTree>
    <p:extLst>
      <p:ext uri="{BB962C8B-B14F-4D97-AF65-F5344CB8AC3E}">
        <p14:creationId xmlns:p14="http://schemas.microsoft.com/office/powerpoint/2010/main" val="21212250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1143000"/>
          </a:xfrm>
        </p:spPr>
        <p:txBody>
          <a:bodyPr/>
          <a:lstStyle/>
          <a:p>
            <a:r>
              <a:rPr lang="it-IT" smtClean="0"/>
              <a:t>Far-Out Hadrons</a:t>
            </a:r>
            <a:endParaRPr lang="en-US"/>
          </a:p>
        </p:txBody>
      </p:sp>
      <p:sp>
        <p:nvSpPr>
          <p:cNvPr id="3" name="Segnaposto contenuto 2"/>
          <p:cNvSpPr>
            <a:spLocks noGrp="1"/>
          </p:cNvSpPr>
          <p:nvPr>
            <p:ph idx="1"/>
          </p:nvPr>
        </p:nvSpPr>
        <p:spPr>
          <a:xfrm>
            <a:off x="179512" y="1224136"/>
            <a:ext cx="8712968" cy="5661248"/>
          </a:xfrm>
        </p:spPr>
        <p:txBody>
          <a:bodyPr>
            <a:normAutofit fontScale="55000" lnSpcReduction="20000"/>
          </a:bodyPr>
          <a:lstStyle/>
          <a:p>
            <a:r>
              <a:rPr lang="en-US" smtClean="0"/>
              <a:t>In 1968 Rosenfeld wrote a paper titled </a:t>
            </a:r>
            <a:r>
              <a:rPr lang="en-US" i="1" smtClean="0">
                <a:solidFill>
                  <a:srgbClr val="1BB52A"/>
                </a:solidFill>
              </a:rPr>
              <a:t>"Are There Any Far-out Mesons or Baryons?“</a:t>
            </a:r>
            <a:r>
              <a:rPr lang="en-US" b="1" smtClean="0">
                <a:solidFill>
                  <a:srgbClr val="1BB52A"/>
                </a:solidFill>
              </a:rPr>
              <a:t>[4]</a:t>
            </a:r>
            <a:r>
              <a:rPr lang="en-US" smtClean="0"/>
              <a:t>, where he demonstrated that </a:t>
            </a:r>
            <a:r>
              <a:rPr lang="en-US" smtClean="0">
                <a:solidFill>
                  <a:srgbClr val="0070C0"/>
                </a:solidFill>
              </a:rPr>
              <a:t>the number of published claims of discovery of exotic particles </a:t>
            </a:r>
            <a:r>
              <a:rPr lang="en-US" b="1" smtClean="0">
                <a:solidFill>
                  <a:srgbClr val="0070C0"/>
                </a:solidFill>
              </a:rPr>
              <a:t>agreed with the number of statistical fluctuations </a:t>
            </a:r>
            <a:r>
              <a:rPr lang="en-US" smtClean="0">
                <a:solidFill>
                  <a:srgbClr val="0070C0"/>
                </a:solidFill>
              </a:rPr>
              <a:t>that one would expect in the analyzed datasets.</a:t>
            </a:r>
            <a:r>
              <a:rPr lang="en-US" smtClean="0"/>
              <a:t/>
            </a:r>
            <a:br>
              <a:rPr lang="en-US" smtClean="0"/>
            </a:br>
            <a:endParaRPr lang="en-US" smtClean="0"/>
          </a:p>
          <a:p>
            <a:endParaRPr lang="it-IT"/>
          </a:p>
          <a:p>
            <a:endParaRPr lang="it-IT" smtClean="0"/>
          </a:p>
          <a:p>
            <a:endParaRPr lang="it-IT"/>
          </a:p>
          <a:p>
            <a:endParaRPr lang="it-IT" smtClean="0"/>
          </a:p>
          <a:p>
            <a:endParaRPr lang="it-IT" smtClean="0"/>
          </a:p>
          <a:p>
            <a:endParaRPr lang="en-US" smtClean="0"/>
          </a:p>
          <a:p>
            <a:endParaRPr lang="it-IT" smtClean="0"/>
          </a:p>
          <a:p>
            <a:endParaRPr lang="en-US" smtClean="0"/>
          </a:p>
          <a:p>
            <a:r>
              <a:rPr lang="en-US" smtClean="0"/>
              <a:t>The issue: </a:t>
            </a:r>
            <a:r>
              <a:rPr lang="en-US" smtClean="0">
                <a:solidFill>
                  <a:srgbClr val="FF0000"/>
                </a:solidFill>
              </a:rPr>
              <a:t>large trial factors </a:t>
            </a:r>
            <a:r>
              <a:rPr lang="en-US" smtClean="0"/>
              <a:t>coming into play due to the massive use of combinations of observed particles in deriving mass spectra containing potential resonances</a:t>
            </a:r>
          </a:p>
          <a:p>
            <a:pPr>
              <a:buNone/>
            </a:pPr>
            <a:r>
              <a:rPr lang="en-US" smtClean="0"/>
              <a:t>	</a:t>
            </a:r>
          </a:p>
          <a:p>
            <a:pPr lvl="1">
              <a:buNone/>
            </a:pPr>
            <a:r>
              <a:rPr lang="en-US" smtClean="0"/>
              <a:t>	</a:t>
            </a:r>
            <a:r>
              <a:rPr lang="en-US" i="1" smtClean="0">
                <a:solidFill>
                  <a:srgbClr val="1BB52A"/>
                </a:solidFill>
              </a:rPr>
              <a:t>“[...] This reasoning on multiplicities, extended to all combinations of all outgoing particles and to all countries, leads to an estimate of 35 million mass combinations calculated per year. How many histograms are plotted from these 35 million combinations? A glance through the journals shows that a typical mass histogram has about 2,500 entries, so </a:t>
            </a:r>
            <a:r>
              <a:rPr lang="en-US" i="1" u="sng" smtClean="0">
                <a:solidFill>
                  <a:srgbClr val="1BB52A"/>
                </a:solidFill>
              </a:rPr>
              <a:t>the number we were looking for, h is then 15,000 histograms per year </a:t>
            </a:r>
            <a:r>
              <a:rPr lang="en-US" i="1" smtClean="0">
                <a:solidFill>
                  <a:srgbClr val="1BB52A"/>
                </a:solidFill>
              </a:rPr>
              <a:t>[…]"</a:t>
            </a:r>
            <a:endParaRPr lang="en-US" i="1">
              <a:solidFill>
                <a:srgbClr val="1BB52A"/>
              </a:solidFill>
            </a:endParaRPr>
          </a:p>
        </p:txBody>
      </p:sp>
      <p:pic>
        <p:nvPicPr>
          <p:cNvPr id="134146" name="Picture 2" descr="Risultati immagini per gargamelle HE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348880"/>
            <a:ext cx="2577759" cy="2013874"/>
          </a:xfrm>
          <a:prstGeom prst="rect">
            <a:avLst/>
          </a:prstGeom>
          <a:noFill/>
          <a:extLst>
            <a:ext uri="{909E8E84-426E-40DD-AFC4-6F175D3DCCD1}">
              <a14:hiddenFill xmlns:a14="http://schemas.microsoft.com/office/drawing/2010/main">
                <a:solidFill>
                  <a:srgbClr val="FFFFFF"/>
                </a:solidFill>
              </a14:hiddenFill>
            </a:ext>
          </a:extLst>
        </p:spPr>
      </p:pic>
      <p:pic>
        <p:nvPicPr>
          <p:cNvPr id="134148" name="Picture 4" descr="http://www2.sjs.org/friedman/PhysAPC/particle/bubble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734276"/>
            <a:ext cx="2088232" cy="16284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2.sjs.org/friedman/PhysAPC/particle/bubble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2564904"/>
            <a:ext cx="2088232" cy="16284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2.sjs.org/friedman/PhysAPC/particle/bubble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420888"/>
            <a:ext cx="2088232" cy="16284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2.sjs.org/friedman/PhysAPC/particle/bubble_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276872"/>
            <a:ext cx="2088232" cy="1628478"/>
          </a:xfrm>
          <a:prstGeom prst="rect">
            <a:avLst/>
          </a:prstGeom>
          <a:noFill/>
          <a:extLst>
            <a:ext uri="{909E8E84-426E-40DD-AFC4-6F175D3DCCD1}">
              <a14:hiddenFill xmlns:a14="http://schemas.microsoft.com/office/drawing/2010/main">
                <a:solidFill>
                  <a:srgbClr val="FFFFFF"/>
                </a:solidFill>
              </a14:hiddenFill>
            </a:ext>
          </a:extLst>
        </p:spPr>
      </p:pic>
      <p:sp>
        <p:nvSpPr>
          <p:cNvPr id="4" name="Freccia a destra 3"/>
          <p:cNvSpPr/>
          <p:nvPr/>
        </p:nvSpPr>
        <p:spPr>
          <a:xfrm>
            <a:off x="2843808" y="2852936"/>
            <a:ext cx="504056"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ccia a destra 9"/>
          <p:cNvSpPr/>
          <p:nvPr/>
        </p:nvSpPr>
        <p:spPr>
          <a:xfrm>
            <a:off x="6012160" y="2887765"/>
            <a:ext cx="504056" cy="9361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descr="h1.jpg"/>
          <p:cNvPicPr>
            <a:picLocks noChangeAspect="1"/>
          </p:cNvPicPr>
          <p:nvPr/>
        </p:nvPicPr>
        <p:blipFill>
          <a:blip r:embed="rId5" cstate="print"/>
          <a:stretch>
            <a:fillRect/>
          </a:stretch>
        </p:blipFill>
        <p:spPr>
          <a:xfrm>
            <a:off x="6588224" y="2236718"/>
            <a:ext cx="1176949" cy="1119099"/>
          </a:xfrm>
          <a:prstGeom prst="rect">
            <a:avLst/>
          </a:prstGeom>
        </p:spPr>
      </p:pic>
      <p:pic>
        <p:nvPicPr>
          <p:cNvPr id="12" name="Immagine 11" descr="h2.jpg"/>
          <p:cNvPicPr>
            <a:picLocks noChangeAspect="1"/>
          </p:cNvPicPr>
          <p:nvPr/>
        </p:nvPicPr>
        <p:blipFill>
          <a:blip r:embed="rId6" cstate="print"/>
          <a:stretch>
            <a:fillRect/>
          </a:stretch>
        </p:blipFill>
        <p:spPr>
          <a:xfrm>
            <a:off x="6948264" y="3140968"/>
            <a:ext cx="1185453" cy="1127185"/>
          </a:xfrm>
          <a:prstGeom prst="rect">
            <a:avLst/>
          </a:prstGeom>
        </p:spPr>
      </p:pic>
      <p:pic>
        <p:nvPicPr>
          <p:cNvPr id="13" name="Immagine 12" descr="h3.jpg"/>
          <p:cNvPicPr>
            <a:picLocks noChangeAspect="1"/>
          </p:cNvPicPr>
          <p:nvPr/>
        </p:nvPicPr>
        <p:blipFill>
          <a:blip r:embed="rId7" cstate="print"/>
          <a:stretch>
            <a:fillRect/>
          </a:stretch>
        </p:blipFill>
        <p:spPr>
          <a:xfrm>
            <a:off x="7926318" y="2420888"/>
            <a:ext cx="1168468" cy="1111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anim calcmode="lin" valueType="num">
                                      <p:cBhvr additive="base">
                                        <p:cTn id="1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anim calcmode="lin" valueType="num">
                                      <p:cBhvr additive="base">
                                        <p:cTn id="1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More Rosenfeld</a:t>
            </a:r>
            <a:endParaRPr lang="en-US"/>
          </a:p>
        </p:txBody>
      </p:sp>
      <p:sp>
        <p:nvSpPr>
          <p:cNvPr id="3" name="Segnaposto contenuto 2"/>
          <p:cNvSpPr>
            <a:spLocks noGrp="1"/>
          </p:cNvSpPr>
          <p:nvPr>
            <p:ph idx="1"/>
          </p:nvPr>
        </p:nvSpPr>
        <p:spPr>
          <a:xfrm>
            <a:off x="72008" y="1196752"/>
            <a:ext cx="8964488" cy="5949280"/>
          </a:xfrm>
        </p:spPr>
        <p:txBody>
          <a:bodyPr>
            <a:normAutofit/>
          </a:bodyPr>
          <a:lstStyle/>
          <a:p>
            <a:pPr lvl="1">
              <a:buNone/>
            </a:pPr>
            <a:r>
              <a:rPr lang="en-US" sz="2000" i="1" smtClean="0">
                <a:solidFill>
                  <a:srgbClr val="1BB52A"/>
                </a:solidFill>
              </a:rPr>
              <a:t>“[...] </a:t>
            </a:r>
            <a:r>
              <a:rPr lang="en-US" sz="2000" i="1" dirty="0" smtClean="0">
                <a:solidFill>
                  <a:srgbClr val="1BB52A"/>
                </a:solidFill>
              </a:rPr>
              <a:t>Our typical 2,500 entry histogram seems to average 40 bins</a:t>
            </a:r>
            <a:r>
              <a:rPr lang="en-US" sz="2000" i="1" smtClean="0">
                <a:solidFill>
                  <a:srgbClr val="1BB52A"/>
                </a:solidFill>
              </a:rPr>
              <a:t>. This means </a:t>
            </a:r>
            <a:r>
              <a:rPr lang="en-US" sz="2000" i="1" dirty="0" smtClean="0">
                <a:solidFill>
                  <a:srgbClr val="1BB52A"/>
                </a:solidFill>
              </a:rPr>
              <a:t>that therein a physicist could observe 40 different fluctuations one bin wide, 39 two bins wide, 38 three bins </a:t>
            </a:r>
            <a:r>
              <a:rPr lang="en-US" sz="2000" i="1" smtClean="0">
                <a:solidFill>
                  <a:srgbClr val="1BB52A"/>
                </a:solidFill>
              </a:rPr>
              <a:t>wide...”</a:t>
            </a:r>
            <a:endParaRPr lang="en-US" sz="2000" dirty="0" smtClean="0"/>
          </a:p>
          <a:p>
            <a:pPr>
              <a:buNone/>
            </a:pPr>
            <a:r>
              <a:rPr lang="it-IT" sz="2000" smtClean="0"/>
              <a:t>	</a:t>
            </a:r>
            <a:r>
              <a:rPr lang="en-US" sz="2000" i="1" smtClean="0">
                <a:solidFill>
                  <a:srgbClr val="1BB52A"/>
                </a:solidFill>
              </a:rPr>
              <a:t>“[...] I </a:t>
            </a:r>
            <a:r>
              <a:rPr lang="en-US" sz="2000" i="1" dirty="0" smtClean="0">
                <a:solidFill>
                  <a:srgbClr val="1BB52A"/>
                </a:solidFill>
              </a:rPr>
              <a:t>conclude that </a:t>
            </a:r>
            <a:r>
              <a:rPr lang="en-US" sz="2000" i="1" u="sng" dirty="0" smtClean="0">
                <a:solidFill>
                  <a:srgbClr val="1BB52A"/>
                </a:solidFill>
              </a:rPr>
              <a:t>each of our 150,000 annual histograms is capable of generating somewhere between 10 and 100 deceptive </a:t>
            </a:r>
            <a:r>
              <a:rPr lang="en-US" sz="2000" i="1" u="sng" smtClean="0">
                <a:solidFill>
                  <a:srgbClr val="1BB52A"/>
                </a:solidFill>
              </a:rPr>
              <a:t>upward fluctuations</a:t>
            </a:r>
            <a:r>
              <a:rPr lang="en-US" sz="2000" i="1" smtClean="0">
                <a:solidFill>
                  <a:srgbClr val="1BB52A"/>
                </a:solidFill>
              </a:rPr>
              <a:t>”.</a:t>
            </a:r>
            <a:endParaRPr lang="it-IT" sz="2000" smtClean="0"/>
          </a:p>
          <a:p>
            <a:pPr>
              <a:buNone/>
            </a:pPr>
            <a:endParaRPr lang="it-IT" sz="2000" smtClean="0"/>
          </a:p>
          <a:p>
            <a:pPr>
              <a:buNone/>
            </a:pPr>
            <a:r>
              <a:rPr lang="it-IT" sz="2000" dirty="0" smtClean="0"/>
              <a:t>	</a:t>
            </a:r>
            <a:r>
              <a:rPr lang="it-IT" sz="2400" dirty="0" err="1" smtClean="0"/>
              <a:t>That</a:t>
            </a:r>
            <a:r>
              <a:rPr lang="it-IT" sz="2400" dirty="0" smtClean="0"/>
              <a:t> </a:t>
            </a:r>
            <a:r>
              <a:rPr lang="it-IT" sz="2400" dirty="0" err="1" smtClean="0"/>
              <a:t>was</a:t>
            </a:r>
            <a:r>
              <a:rPr lang="it-IT" sz="2400" dirty="0" smtClean="0"/>
              <a:t> </a:t>
            </a:r>
            <a:r>
              <a:rPr lang="it-IT" sz="2400" dirty="0" err="1" smtClean="0"/>
              <a:t>indeed</a:t>
            </a:r>
            <a:r>
              <a:rPr lang="it-IT" sz="2400" dirty="0" smtClean="0"/>
              <a:t> </a:t>
            </a:r>
            <a:r>
              <a:rPr lang="it-IT" sz="2400" smtClean="0"/>
              <a:t>a problem ! Rosenfeld </a:t>
            </a:r>
            <a:r>
              <a:rPr lang="it-IT" sz="2400" err="1" smtClean="0"/>
              <a:t>concluded</a:t>
            </a:r>
            <a:r>
              <a:rPr lang="it-IT" sz="2400" smtClean="0"/>
              <a:t>:</a:t>
            </a:r>
            <a:endParaRPr lang="it-IT" sz="2000" smtClean="0"/>
          </a:p>
          <a:p>
            <a:pPr>
              <a:buNone/>
            </a:pPr>
            <a:r>
              <a:rPr lang="it-IT" sz="2000" smtClean="0"/>
              <a:t>	</a:t>
            </a:r>
            <a:r>
              <a:rPr lang="it-IT" sz="2000" i="1" smtClean="0">
                <a:solidFill>
                  <a:srgbClr val="1BB52A"/>
                </a:solidFill>
              </a:rPr>
              <a:t>“</a:t>
            </a:r>
            <a:r>
              <a:rPr lang="en-US" sz="2000" i="1" smtClean="0">
                <a:solidFill>
                  <a:srgbClr val="1BB52A"/>
                </a:solidFill>
              </a:rPr>
              <a:t>[...] </a:t>
            </a:r>
            <a:r>
              <a:rPr lang="it-IT" sz="2000" i="1" smtClean="0">
                <a:solidFill>
                  <a:srgbClr val="1BB52A"/>
                </a:solidFill>
              </a:rPr>
              <a:t>To </a:t>
            </a:r>
            <a:r>
              <a:rPr lang="it-IT" sz="2000" i="1" dirty="0" smtClean="0">
                <a:solidFill>
                  <a:srgbClr val="1BB52A"/>
                </a:solidFill>
              </a:rPr>
              <a:t>the </a:t>
            </a:r>
            <a:r>
              <a:rPr lang="it-IT" sz="2000" i="1" dirty="0" err="1" smtClean="0">
                <a:solidFill>
                  <a:srgbClr val="1BB52A"/>
                </a:solidFill>
              </a:rPr>
              <a:t>theorist</a:t>
            </a:r>
            <a:r>
              <a:rPr lang="it-IT" sz="2000" i="1" dirty="0" smtClean="0">
                <a:solidFill>
                  <a:srgbClr val="1BB52A"/>
                </a:solidFill>
              </a:rPr>
              <a:t> or </a:t>
            </a:r>
            <a:r>
              <a:rPr lang="it-IT" sz="2000" i="1" dirty="0" err="1" smtClean="0">
                <a:solidFill>
                  <a:srgbClr val="1BB52A"/>
                </a:solidFill>
              </a:rPr>
              <a:t>phenomenologist</a:t>
            </a:r>
            <a:r>
              <a:rPr lang="it-IT" sz="2000" i="1" dirty="0" smtClean="0">
                <a:solidFill>
                  <a:srgbClr val="1BB52A"/>
                </a:solidFill>
              </a:rPr>
              <a:t> the moral </a:t>
            </a:r>
            <a:r>
              <a:rPr lang="it-IT" sz="2000" i="1" dirty="0" err="1" smtClean="0">
                <a:solidFill>
                  <a:srgbClr val="1BB52A"/>
                </a:solidFill>
              </a:rPr>
              <a:t>is</a:t>
            </a:r>
            <a:r>
              <a:rPr lang="it-IT" sz="2000" i="1" dirty="0" smtClean="0">
                <a:solidFill>
                  <a:srgbClr val="1BB52A"/>
                </a:solidFill>
              </a:rPr>
              <a:t> </a:t>
            </a:r>
            <a:r>
              <a:rPr lang="it-IT" sz="2000" i="1" dirty="0" err="1" smtClean="0">
                <a:solidFill>
                  <a:srgbClr val="1BB52A"/>
                </a:solidFill>
              </a:rPr>
              <a:t>simple</a:t>
            </a:r>
            <a:r>
              <a:rPr lang="it-IT" sz="2000" i="1" dirty="0" smtClean="0">
                <a:solidFill>
                  <a:srgbClr val="1BB52A"/>
                </a:solidFill>
              </a:rPr>
              <a:t>: </a:t>
            </a:r>
            <a:r>
              <a:rPr lang="it-IT" sz="2000" b="1" i="1" dirty="0" err="1" smtClean="0">
                <a:solidFill>
                  <a:srgbClr val="1BB52A"/>
                </a:solidFill>
              </a:rPr>
              <a:t>wait</a:t>
            </a:r>
            <a:r>
              <a:rPr lang="it-IT" sz="2000" b="1" i="1" dirty="0" smtClean="0">
                <a:solidFill>
                  <a:srgbClr val="1BB52A"/>
                </a:solidFill>
              </a:rPr>
              <a:t> for </a:t>
            </a:r>
            <a:r>
              <a:rPr lang="it-IT" sz="2000" b="1" i="1" dirty="0" err="1" smtClean="0">
                <a:solidFill>
                  <a:srgbClr val="1BB52A"/>
                </a:solidFill>
              </a:rPr>
              <a:t>nearly</a:t>
            </a:r>
            <a:r>
              <a:rPr lang="it-IT" sz="2000" b="1" i="1" dirty="0" smtClean="0">
                <a:solidFill>
                  <a:srgbClr val="1BB52A"/>
                </a:solidFill>
              </a:rPr>
              <a:t> 5</a:t>
            </a:r>
            <a:r>
              <a:rPr lang="el-GR" sz="2000" b="1" i="1" dirty="0" smtClean="0">
                <a:solidFill>
                  <a:srgbClr val="1BB52A"/>
                </a:solidFill>
              </a:rPr>
              <a:t>σ</a:t>
            </a:r>
            <a:r>
              <a:rPr lang="it-IT" sz="2000" b="1" i="1" dirty="0" smtClean="0">
                <a:solidFill>
                  <a:srgbClr val="1BB52A"/>
                </a:solidFill>
              </a:rPr>
              <a:t> </a:t>
            </a:r>
            <a:r>
              <a:rPr lang="it-IT" sz="2000" b="1" i="1" dirty="0" err="1" smtClean="0">
                <a:solidFill>
                  <a:srgbClr val="1BB52A"/>
                </a:solidFill>
              </a:rPr>
              <a:t>effects</a:t>
            </a:r>
            <a:r>
              <a:rPr lang="it-IT" sz="2000" i="1" smtClean="0">
                <a:solidFill>
                  <a:srgbClr val="1BB52A"/>
                </a:solidFill>
              </a:rPr>
              <a:t>. For </a:t>
            </a:r>
            <a:r>
              <a:rPr lang="it-IT" sz="2000" i="1" dirty="0" smtClean="0">
                <a:solidFill>
                  <a:srgbClr val="1BB52A"/>
                </a:solidFill>
              </a:rPr>
              <a:t>the </a:t>
            </a:r>
            <a:r>
              <a:rPr lang="it-IT" sz="2000" i="1" dirty="0" err="1" smtClean="0">
                <a:solidFill>
                  <a:srgbClr val="1BB52A"/>
                </a:solidFill>
              </a:rPr>
              <a:t>experimental</a:t>
            </a:r>
            <a:r>
              <a:rPr lang="it-IT" sz="2000" i="1" dirty="0" smtClean="0">
                <a:solidFill>
                  <a:srgbClr val="1BB52A"/>
                </a:solidFill>
              </a:rPr>
              <a:t> </a:t>
            </a:r>
            <a:r>
              <a:rPr lang="it-IT" sz="2000" i="1" dirty="0" err="1" smtClean="0">
                <a:solidFill>
                  <a:srgbClr val="1BB52A"/>
                </a:solidFill>
              </a:rPr>
              <a:t>group</a:t>
            </a:r>
            <a:r>
              <a:rPr lang="it-IT" sz="2000" i="1" dirty="0" smtClean="0">
                <a:solidFill>
                  <a:srgbClr val="1BB52A"/>
                </a:solidFill>
              </a:rPr>
              <a:t> </a:t>
            </a:r>
            <a:r>
              <a:rPr lang="it-IT" sz="2000" i="1" dirty="0" err="1" smtClean="0">
                <a:solidFill>
                  <a:srgbClr val="1BB52A"/>
                </a:solidFill>
              </a:rPr>
              <a:t>who</a:t>
            </a:r>
            <a:r>
              <a:rPr lang="it-IT" sz="2000" i="1" dirty="0" smtClean="0">
                <a:solidFill>
                  <a:srgbClr val="1BB52A"/>
                </a:solidFill>
              </a:rPr>
              <a:t> </a:t>
            </a:r>
            <a:r>
              <a:rPr lang="it-IT" sz="2000" i="1" dirty="0" err="1" smtClean="0">
                <a:solidFill>
                  <a:srgbClr val="1BB52A"/>
                </a:solidFill>
              </a:rPr>
              <a:t>has</a:t>
            </a:r>
            <a:r>
              <a:rPr lang="it-IT" sz="2000" i="1" dirty="0" smtClean="0">
                <a:solidFill>
                  <a:srgbClr val="1BB52A"/>
                </a:solidFill>
              </a:rPr>
              <a:t> </a:t>
            </a:r>
            <a:r>
              <a:rPr lang="it-IT" sz="2000" i="1" dirty="0" err="1" smtClean="0">
                <a:solidFill>
                  <a:srgbClr val="1BB52A"/>
                </a:solidFill>
              </a:rPr>
              <a:t>spent</a:t>
            </a:r>
            <a:r>
              <a:rPr lang="it-IT" sz="2000" i="1" dirty="0" smtClean="0">
                <a:solidFill>
                  <a:srgbClr val="1BB52A"/>
                </a:solidFill>
              </a:rPr>
              <a:t> a </a:t>
            </a:r>
            <a:r>
              <a:rPr lang="it-IT" sz="2000" i="1" dirty="0" err="1" smtClean="0">
                <a:solidFill>
                  <a:srgbClr val="1BB52A"/>
                </a:solidFill>
              </a:rPr>
              <a:t>year</a:t>
            </a:r>
            <a:r>
              <a:rPr lang="it-IT" sz="2000" i="1" dirty="0" smtClean="0">
                <a:solidFill>
                  <a:srgbClr val="1BB52A"/>
                </a:solidFill>
              </a:rPr>
              <a:t> of </a:t>
            </a:r>
            <a:r>
              <a:rPr lang="it-IT" sz="2000" i="1" dirty="0" err="1" smtClean="0">
                <a:solidFill>
                  <a:srgbClr val="1BB52A"/>
                </a:solidFill>
              </a:rPr>
              <a:t>their</a:t>
            </a:r>
            <a:r>
              <a:rPr lang="it-IT" sz="2000" i="1" dirty="0" smtClean="0">
                <a:solidFill>
                  <a:srgbClr val="1BB52A"/>
                </a:solidFill>
              </a:rPr>
              <a:t> </a:t>
            </a:r>
            <a:r>
              <a:rPr lang="it-IT" sz="2000" i="1" smtClean="0">
                <a:solidFill>
                  <a:srgbClr val="1BB52A"/>
                </a:solidFill>
              </a:rPr>
              <a:t>time and perhaps </a:t>
            </a:r>
            <a:r>
              <a:rPr lang="it-IT" sz="2000" i="1" dirty="0" smtClean="0">
                <a:solidFill>
                  <a:srgbClr val="1BB52A"/>
                </a:solidFill>
              </a:rPr>
              <a:t>a </a:t>
            </a:r>
            <a:r>
              <a:rPr lang="it-IT" sz="2000" i="1" err="1" smtClean="0">
                <a:solidFill>
                  <a:srgbClr val="1BB52A"/>
                </a:solidFill>
              </a:rPr>
              <a:t>million</a:t>
            </a:r>
            <a:r>
              <a:rPr lang="it-IT" sz="2000" i="1" smtClean="0">
                <a:solidFill>
                  <a:srgbClr val="1BB52A"/>
                </a:solidFill>
              </a:rPr>
              <a:t> dollars</a:t>
            </a:r>
            <a:r>
              <a:rPr lang="it-IT" sz="2000" i="1" dirty="0" smtClean="0">
                <a:solidFill>
                  <a:srgbClr val="1BB52A"/>
                </a:solidFill>
              </a:rPr>
              <a:t>, the </a:t>
            </a:r>
            <a:r>
              <a:rPr lang="it-IT" sz="2000" i="1" dirty="0" err="1" smtClean="0">
                <a:solidFill>
                  <a:srgbClr val="1BB52A"/>
                </a:solidFill>
              </a:rPr>
              <a:t>problem</a:t>
            </a:r>
            <a:r>
              <a:rPr lang="it-IT" sz="2000" i="1" dirty="0" smtClean="0">
                <a:solidFill>
                  <a:srgbClr val="1BB52A"/>
                </a:solidFill>
              </a:rPr>
              <a:t> </a:t>
            </a:r>
            <a:r>
              <a:rPr lang="it-IT" sz="2000" i="1" dirty="0" err="1" smtClean="0">
                <a:solidFill>
                  <a:srgbClr val="1BB52A"/>
                </a:solidFill>
              </a:rPr>
              <a:t>is</a:t>
            </a:r>
            <a:r>
              <a:rPr lang="it-IT" sz="2000" i="1" dirty="0" smtClean="0">
                <a:solidFill>
                  <a:srgbClr val="1BB52A"/>
                </a:solidFill>
              </a:rPr>
              <a:t> </a:t>
            </a:r>
            <a:r>
              <a:rPr lang="it-IT" sz="2000" i="1" dirty="0" err="1" smtClean="0">
                <a:solidFill>
                  <a:srgbClr val="1BB52A"/>
                </a:solidFill>
              </a:rPr>
              <a:t>harder</a:t>
            </a:r>
            <a:r>
              <a:rPr lang="it-IT" sz="2000" i="1" dirty="0" smtClean="0">
                <a:solidFill>
                  <a:srgbClr val="1BB52A"/>
                </a:solidFill>
              </a:rPr>
              <a:t>... go </a:t>
            </a:r>
            <a:r>
              <a:rPr lang="it-IT" sz="2000" i="1" dirty="0" err="1" smtClean="0">
                <a:solidFill>
                  <a:srgbClr val="1BB52A"/>
                </a:solidFill>
              </a:rPr>
              <a:t>ahead</a:t>
            </a:r>
            <a:r>
              <a:rPr lang="it-IT" sz="2000" i="1" dirty="0" smtClean="0">
                <a:solidFill>
                  <a:srgbClr val="1BB52A"/>
                </a:solidFill>
              </a:rPr>
              <a:t> and </a:t>
            </a:r>
            <a:r>
              <a:rPr lang="it-IT" sz="2000" i="1" dirty="0" err="1" smtClean="0">
                <a:solidFill>
                  <a:srgbClr val="1BB52A"/>
                </a:solidFill>
              </a:rPr>
              <a:t>publish</a:t>
            </a:r>
            <a:r>
              <a:rPr lang="it-IT" sz="2000" i="1" dirty="0" smtClean="0">
                <a:solidFill>
                  <a:srgbClr val="1BB52A"/>
                </a:solidFill>
              </a:rPr>
              <a:t>... </a:t>
            </a:r>
            <a:r>
              <a:rPr lang="it-IT" sz="2000" i="1" dirty="0" err="1" smtClean="0">
                <a:solidFill>
                  <a:srgbClr val="1BB52A"/>
                </a:solidFill>
              </a:rPr>
              <a:t>but</a:t>
            </a:r>
            <a:r>
              <a:rPr lang="it-IT" sz="2000" i="1" dirty="0" smtClean="0">
                <a:solidFill>
                  <a:srgbClr val="1BB52A"/>
                </a:solidFill>
              </a:rPr>
              <a:t> </a:t>
            </a:r>
            <a:r>
              <a:rPr lang="it-IT" sz="2000" i="1" dirty="0" err="1" smtClean="0">
                <a:solidFill>
                  <a:srgbClr val="1BB52A"/>
                </a:solidFill>
              </a:rPr>
              <a:t>they</a:t>
            </a:r>
            <a:r>
              <a:rPr lang="it-IT" sz="2000" i="1" dirty="0" smtClean="0">
                <a:solidFill>
                  <a:srgbClr val="1BB52A"/>
                </a:solidFill>
              </a:rPr>
              <a:t> </a:t>
            </a:r>
            <a:r>
              <a:rPr lang="it-IT" sz="2000" i="1" dirty="0" err="1" smtClean="0">
                <a:solidFill>
                  <a:srgbClr val="1BB52A"/>
                </a:solidFill>
              </a:rPr>
              <a:t>should</a:t>
            </a:r>
            <a:r>
              <a:rPr lang="it-IT" sz="2000" i="1" dirty="0" smtClean="0">
                <a:solidFill>
                  <a:srgbClr val="1BB52A"/>
                </a:solidFill>
              </a:rPr>
              <a:t> </a:t>
            </a:r>
            <a:r>
              <a:rPr lang="it-IT" sz="2000" i="1" dirty="0" err="1" smtClean="0">
                <a:solidFill>
                  <a:srgbClr val="1BB52A"/>
                </a:solidFill>
              </a:rPr>
              <a:t>realize</a:t>
            </a:r>
            <a:r>
              <a:rPr lang="it-IT" sz="2000" i="1" dirty="0" smtClean="0">
                <a:solidFill>
                  <a:srgbClr val="1BB52A"/>
                </a:solidFill>
              </a:rPr>
              <a:t> </a:t>
            </a:r>
            <a:r>
              <a:rPr lang="it-IT" sz="2000" i="1" err="1" smtClean="0">
                <a:solidFill>
                  <a:srgbClr val="1BB52A"/>
                </a:solidFill>
              </a:rPr>
              <a:t>that</a:t>
            </a:r>
            <a:r>
              <a:rPr lang="it-IT" sz="2000" i="1" smtClean="0">
                <a:solidFill>
                  <a:srgbClr val="1BB52A"/>
                </a:solidFill>
              </a:rPr>
              <a:t> </a:t>
            </a:r>
            <a:r>
              <a:rPr lang="it-IT" sz="2000" b="1" i="1" u="sng" smtClean="0">
                <a:solidFill>
                  <a:srgbClr val="1BB52A"/>
                </a:solidFill>
              </a:rPr>
              <a:t>any </a:t>
            </a:r>
            <a:r>
              <a:rPr lang="it-IT" sz="2000" b="1" i="1" u="sng" dirty="0" err="1" smtClean="0">
                <a:solidFill>
                  <a:srgbClr val="1BB52A"/>
                </a:solidFill>
              </a:rPr>
              <a:t>bump</a:t>
            </a:r>
            <a:r>
              <a:rPr lang="it-IT" sz="2000" b="1" i="1" u="sng" dirty="0" smtClean="0">
                <a:solidFill>
                  <a:srgbClr val="1BB52A"/>
                </a:solidFill>
              </a:rPr>
              <a:t> </a:t>
            </a:r>
            <a:r>
              <a:rPr lang="it-IT" sz="2000" b="1" i="1" u="sng" dirty="0" err="1" smtClean="0">
                <a:solidFill>
                  <a:srgbClr val="1BB52A"/>
                </a:solidFill>
              </a:rPr>
              <a:t>less</a:t>
            </a:r>
            <a:r>
              <a:rPr lang="it-IT" sz="2000" b="1" i="1" u="sng" dirty="0" smtClean="0">
                <a:solidFill>
                  <a:srgbClr val="1BB52A"/>
                </a:solidFill>
              </a:rPr>
              <a:t> </a:t>
            </a:r>
            <a:r>
              <a:rPr lang="it-IT" sz="2000" b="1" i="1" u="sng" dirty="0" err="1" smtClean="0">
                <a:solidFill>
                  <a:srgbClr val="1BB52A"/>
                </a:solidFill>
              </a:rPr>
              <a:t>than</a:t>
            </a:r>
            <a:r>
              <a:rPr lang="it-IT" sz="2000" b="1" i="1" u="sng" dirty="0" smtClean="0">
                <a:solidFill>
                  <a:srgbClr val="1BB52A"/>
                </a:solidFill>
              </a:rPr>
              <a:t> </a:t>
            </a:r>
            <a:r>
              <a:rPr lang="it-IT" sz="2000" b="1" i="1" u="sng" dirty="0" err="1" smtClean="0">
                <a:solidFill>
                  <a:srgbClr val="1BB52A"/>
                </a:solidFill>
              </a:rPr>
              <a:t>about</a:t>
            </a:r>
            <a:r>
              <a:rPr lang="it-IT" sz="2000" b="1" i="1" u="sng" dirty="0" smtClean="0">
                <a:solidFill>
                  <a:srgbClr val="1BB52A"/>
                </a:solidFill>
              </a:rPr>
              <a:t> 5</a:t>
            </a:r>
            <a:r>
              <a:rPr lang="el-GR" sz="2000" b="1" i="1" u="sng" dirty="0" smtClean="0">
                <a:solidFill>
                  <a:srgbClr val="1BB52A"/>
                </a:solidFill>
              </a:rPr>
              <a:t>σ</a:t>
            </a:r>
            <a:r>
              <a:rPr lang="it-IT" sz="2000" b="1" i="1" u="sng" dirty="0" smtClean="0">
                <a:solidFill>
                  <a:srgbClr val="1BB52A"/>
                </a:solidFill>
              </a:rPr>
              <a:t> </a:t>
            </a:r>
            <a:r>
              <a:rPr lang="it-IT" sz="2000" b="1" i="1" u="sng" dirty="0" err="1" smtClean="0">
                <a:solidFill>
                  <a:srgbClr val="1BB52A"/>
                </a:solidFill>
              </a:rPr>
              <a:t>calls</a:t>
            </a:r>
            <a:r>
              <a:rPr lang="it-IT" sz="2000" b="1" i="1" u="sng" dirty="0" smtClean="0">
                <a:solidFill>
                  <a:srgbClr val="1BB52A"/>
                </a:solidFill>
              </a:rPr>
              <a:t> for a </a:t>
            </a:r>
            <a:r>
              <a:rPr lang="it-IT" sz="2000" b="1" i="1" u="sng" dirty="0" err="1" smtClean="0">
                <a:solidFill>
                  <a:srgbClr val="1BB52A"/>
                </a:solidFill>
              </a:rPr>
              <a:t>repeat</a:t>
            </a:r>
            <a:r>
              <a:rPr lang="it-IT" sz="2000" b="1" i="1" u="sng" dirty="0" smtClean="0">
                <a:solidFill>
                  <a:srgbClr val="1BB52A"/>
                </a:solidFill>
              </a:rPr>
              <a:t> of the </a:t>
            </a:r>
            <a:r>
              <a:rPr lang="it-IT" sz="2000" b="1" i="1" u="sng" err="1" smtClean="0">
                <a:solidFill>
                  <a:srgbClr val="1BB52A"/>
                </a:solidFill>
              </a:rPr>
              <a:t>experiment</a:t>
            </a:r>
            <a:r>
              <a:rPr lang="it-IT" sz="2000" b="1" i="1" smtClean="0">
                <a:solidFill>
                  <a:srgbClr val="1BB52A"/>
                </a:solidFill>
              </a:rPr>
              <a:t>.</a:t>
            </a:r>
            <a:r>
              <a:rPr lang="it-IT" sz="2000" i="1" smtClean="0">
                <a:solidFill>
                  <a:srgbClr val="1BB52A"/>
                </a:solidFill>
              </a:rPr>
              <a:t>”</a:t>
            </a:r>
          </a:p>
          <a:p>
            <a:pPr>
              <a:buNone/>
            </a:pPr>
            <a:endParaRPr lang="it-IT" sz="2000" i="1" dirty="0" smtClean="0">
              <a:solidFill>
                <a:srgbClr val="1BB52A"/>
              </a:solidFill>
            </a:endParaRPr>
          </a:p>
          <a:p>
            <a:pPr>
              <a:buNone/>
            </a:pPr>
            <a:r>
              <a:rPr lang="it-IT" sz="2000" smtClean="0">
                <a:solidFill>
                  <a:srgbClr val="0070C0"/>
                </a:solidFill>
              </a:rPr>
              <a:t>	The </a:t>
            </a:r>
            <a:r>
              <a:rPr lang="it-IT" sz="2000">
                <a:solidFill>
                  <a:srgbClr val="0070C0"/>
                </a:solidFill>
              </a:rPr>
              <a:t>proposal to raise to </a:t>
            </a:r>
            <a:r>
              <a:rPr lang="it-IT" sz="2000" b="1">
                <a:solidFill>
                  <a:srgbClr val="0070C0"/>
                </a:solidFill>
              </a:rPr>
              <a:t>5-sigma</a:t>
            </a:r>
            <a:r>
              <a:rPr lang="it-IT" sz="2000">
                <a:solidFill>
                  <a:srgbClr val="0070C0"/>
                </a:solidFill>
              </a:rPr>
              <a:t> of the threshold above which a signal could be claimed was an earnest attempt at reducing the flow of claimed discoveries</a:t>
            </a:r>
            <a:r>
              <a:rPr lang="it-IT" sz="2000"/>
              <a:t>, which distracted theorists and caused confusion.</a:t>
            </a:r>
          </a:p>
          <a:p>
            <a:pPr>
              <a:buNone/>
            </a:pPr>
            <a:endParaRPr lang="it-IT" sz="2000" dirty="0" smtClean="0"/>
          </a:p>
          <a:p>
            <a:pPr lvl="1">
              <a:buNone/>
            </a:pPr>
            <a:endParaRPr lang="it-IT" sz="2600" dirty="0" smtClean="0"/>
          </a:p>
          <a:p>
            <a:pPr lvl="1">
              <a:buNone/>
            </a:pPr>
            <a:endParaRPr lang="it-IT" sz="2600" dirty="0" smtClean="0"/>
          </a:p>
          <a:p>
            <a:pPr lvl="1">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What 5</a:t>
            </a:r>
            <a:r>
              <a:rPr lang="el-GR" smtClean="0"/>
              <a:t>σ</a:t>
            </a:r>
            <a:r>
              <a:rPr lang="en-US" smtClean="0"/>
              <a:t> </a:t>
            </a:r>
            <a:r>
              <a:rPr lang="en-US"/>
              <a:t>M</a:t>
            </a:r>
            <a:r>
              <a:rPr lang="en-US" smtClean="0"/>
              <a:t>ay Do </a:t>
            </a:r>
            <a:r>
              <a:rPr lang="en-US"/>
              <a:t>F</a:t>
            </a:r>
            <a:r>
              <a:rPr lang="en-US" smtClean="0"/>
              <a:t>or You</a:t>
            </a:r>
            <a:endParaRPr lang="en-US"/>
          </a:p>
        </p:txBody>
      </p:sp>
      <p:sp>
        <p:nvSpPr>
          <p:cNvPr id="3" name="Segnaposto contenuto 2"/>
          <p:cNvSpPr>
            <a:spLocks noGrp="1"/>
          </p:cNvSpPr>
          <p:nvPr>
            <p:ph idx="1"/>
          </p:nvPr>
        </p:nvSpPr>
        <p:spPr>
          <a:xfrm>
            <a:off x="457200" y="1412776"/>
            <a:ext cx="8229600" cy="5445224"/>
          </a:xfrm>
        </p:spPr>
        <p:txBody>
          <a:bodyPr>
            <a:normAutofit fontScale="62500" lnSpcReduction="20000"/>
          </a:bodyPr>
          <a:lstStyle/>
          <a:p>
            <a:r>
              <a:rPr lang="en-US" smtClean="0"/>
              <a:t>Setting the bar at 5</a:t>
            </a:r>
            <a:r>
              <a:rPr lang="el-GR" smtClean="0"/>
              <a:t>σ</a:t>
            </a:r>
            <a:r>
              <a:rPr lang="it-IT" smtClean="0"/>
              <a:t> for a discovery claim undoubtedly </a:t>
            </a:r>
            <a:r>
              <a:rPr lang="it-IT" smtClean="0">
                <a:solidFill>
                  <a:srgbClr val="0070C0"/>
                </a:solidFill>
              </a:rPr>
              <a:t>removes the large majority of spurious signals due to fluctuations, especially when doing "repeated sampling"</a:t>
            </a:r>
            <a:endParaRPr lang="it-IT"/>
          </a:p>
          <a:p>
            <a:r>
              <a:rPr lang="it-IT" smtClean="0"/>
              <a:t>Nowadays we call this “</a:t>
            </a:r>
            <a:r>
              <a:rPr lang="it-IT" b="1" smtClean="0"/>
              <a:t>LEE</a:t>
            </a:r>
            <a:r>
              <a:rPr lang="it-IT" smtClean="0"/>
              <a:t>”, for “</a:t>
            </a:r>
            <a:r>
              <a:rPr lang="it-IT" smtClean="0">
                <a:solidFill>
                  <a:srgbClr val="FF0000"/>
                </a:solidFill>
              </a:rPr>
              <a:t>look-elsewhere effect</a:t>
            </a:r>
            <a:r>
              <a:rPr lang="it-IT" smtClean="0"/>
              <a:t>”. </a:t>
            </a:r>
          </a:p>
          <a:p>
            <a:pPr marL="457200" lvl="1" indent="0">
              <a:buNone/>
            </a:pPr>
            <a:endParaRPr lang="it-IT" smtClean="0"/>
          </a:p>
          <a:p>
            <a:r>
              <a:rPr lang="it-IT" smtClean="0"/>
              <a:t>The other reason at the roots of the establishment of a high threshold for significance has been the </a:t>
            </a:r>
            <a:r>
              <a:rPr lang="it-IT" smtClean="0">
                <a:solidFill>
                  <a:srgbClr val="FF0000"/>
                </a:solidFill>
              </a:rPr>
              <a:t>ubiquitous presence in our measurements of unknown, or ill-modeled, systematic uncertainties</a:t>
            </a:r>
          </a:p>
          <a:p>
            <a:pPr lvl="1"/>
            <a:r>
              <a:rPr lang="it-IT" smtClean="0"/>
              <a:t>To some extent, a 5</a:t>
            </a:r>
            <a:r>
              <a:rPr lang="el-GR" smtClean="0"/>
              <a:t>σ</a:t>
            </a:r>
            <a:r>
              <a:rPr lang="it-IT" smtClean="0"/>
              <a:t> threshold protects systematics-dominated results from being published as discoveries</a:t>
            </a:r>
          </a:p>
          <a:p>
            <a:pPr>
              <a:buNone/>
            </a:pPr>
            <a:r>
              <a:rPr lang="it-IT" smtClean="0"/>
              <a:t>	</a:t>
            </a:r>
          </a:p>
          <a:p>
            <a:pPr>
              <a:buNone/>
            </a:pPr>
            <a:r>
              <a:rPr lang="it-IT" smtClean="0"/>
              <a:t>	</a:t>
            </a:r>
            <a:r>
              <a:rPr lang="it-IT" b="1" smtClean="0"/>
              <a:t>Protection from trials factor and unknown or ill-modeled systematics </a:t>
            </a:r>
          </a:p>
          <a:p>
            <a:pPr>
              <a:buNone/>
            </a:pPr>
            <a:r>
              <a:rPr lang="it-IT" b="1"/>
              <a:t>	</a:t>
            </a:r>
            <a:r>
              <a:rPr lang="it-IT" smtClean="0"/>
              <a:t>is the rationale behind the 5</a:t>
            </a:r>
            <a:r>
              <a:rPr lang="el-GR" smtClean="0"/>
              <a:t>σ</a:t>
            </a:r>
            <a:r>
              <a:rPr lang="it-IT" smtClean="0"/>
              <a:t> criterion</a:t>
            </a:r>
          </a:p>
          <a:p>
            <a:pPr>
              <a:buNone/>
            </a:pPr>
            <a:endParaRPr lang="it-IT" smtClean="0"/>
          </a:p>
          <a:p>
            <a:pPr>
              <a:buNone/>
            </a:pPr>
            <a:r>
              <a:rPr lang="it-IT" smtClean="0"/>
              <a:t>	Still, the criterion has </a:t>
            </a:r>
            <a:r>
              <a:rPr lang="it-IT" smtClean="0">
                <a:solidFill>
                  <a:srgbClr val="FF0000"/>
                </a:solidFill>
              </a:rPr>
              <a:t>no basis in professional statistics literature</a:t>
            </a:r>
            <a:r>
              <a:rPr lang="it-IT" smtClean="0"/>
              <a:t>, and is considered </a:t>
            </a:r>
            <a:r>
              <a:rPr lang="it-IT" b="1" smtClean="0"/>
              <a:t>totally arbitrary </a:t>
            </a:r>
            <a:r>
              <a:rPr lang="it-IT" smtClean="0"/>
              <a:t>by statisticians, no less than the 5% threshold often used in medicine, biology, social sciences, </a:t>
            </a:r>
            <a:r>
              <a:rPr lang="it-IT" i="1" smtClean="0"/>
              <a:t>et cetera</a:t>
            </a:r>
            <a:r>
              <a:rPr lang="it-IT" smtClean="0"/>
              <a:t>. </a:t>
            </a:r>
          </a:p>
          <a:p>
            <a:endParaRPr lang="it-IT" smtClean="0"/>
          </a:p>
          <a:p>
            <a:endParaRPr lang="it-IT" smtClean="0"/>
          </a:p>
        </p:txBody>
      </p:sp>
      <p:sp>
        <p:nvSpPr>
          <p:cNvPr id="4" name="Rettangolo 3"/>
          <p:cNvSpPr/>
          <p:nvPr/>
        </p:nvSpPr>
        <p:spPr>
          <a:xfrm>
            <a:off x="755576" y="4365104"/>
            <a:ext cx="7560840" cy="720080"/>
          </a:xfrm>
          <a:prstGeom prst="rect">
            <a:avLst/>
          </a:prstGeom>
          <a:solidFill>
            <a:srgbClr val="FFC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d</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528" y="-18256"/>
            <a:ext cx="7512848" cy="1143000"/>
          </a:xfrm>
        </p:spPr>
        <p:txBody>
          <a:bodyPr>
            <a:normAutofit fontScale="90000"/>
          </a:bodyPr>
          <a:lstStyle/>
          <a:p>
            <a:r>
              <a:rPr lang="it-IT" smtClean="0"/>
              <a:t>How 5</a:t>
            </a:r>
            <a:r>
              <a:rPr lang="el-GR" smtClean="0"/>
              <a:t>σ</a:t>
            </a:r>
            <a:r>
              <a:rPr lang="it-IT" smtClean="0"/>
              <a:t> Became a Standard in HEP: </a:t>
            </a:r>
            <a:br>
              <a:rPr lang="it-IT" smtClean="0"/>
            </a:br>
            <a:r>
              <a:rPr lang="it-IT" smtClean="0"/>
              <a:t>1 - the Seventies</a:t>
            </a:r>
            <a:endParaRPr lang="en-US"/>
          </a:p>
        </p:txBody>
      </p:sp>
      <p:sp>
        <p:nvSpPr>
          <p:cNvPr id="3" name="Segnaposto contenuto 2"/>
          <p:cNvSpPr>
            <a:spLocks noGrp="1"/>
          </p:cNvSpPr>
          <p:nvPr>
            <p:ph idx="1"/>
          </p:nvPr>
        </p:nvSpPr>
        <p:spPr>
          <a:xfrm>
            <a:off x="-324544" y="1340768"/>
            <a:ext cx="6624736" cy="4608512"/>
          </a:xfrm>
        </p:spPr>
        <p:txBody>
          <a:bodyPr>
            <a:normAutofit fontScale="62500" lnSpcReduction="20000"/>
          </a:bodyPr>
          <a:lstStyle/>
          <a:p>
            <a:pPr>
              <a:buNone/>
            </a:pPr>
            <a:r>
              <a:rPr lang="it-IT" smtClean="0"/>
              <a:t>	In the seventies the gradual consolidation of the SM shifted the focus from random bump hunting to more targeted searches</a:t>
            </a:r>
          </a:p>
          <a:p>
            <a:pPr>
              <a:buNone/>
            </a:pPr>
            <a:r>
              <a:rPr lang="it-IT" smtClean="0"/>
              <a:t>	</a:t>
            </a:r>
            <a:r>
              <a:rPr lang="it-IT" smtClean="0">
                <a:solidFill>
                  <a:srgbClr val="0070C0"/>
                </a:solidFill>
              </a:rPr>
              <a:t>Let us check a few important searches to understand how the 5</a:t>
            </a:r>
            <a:r>
              <a:rPr lang="el-GR" smtClean="0">
                <a:solidFill>
                  <a:srgbClr val="0070C0"/>
                </a:solidFill>
              </a:rPr>
              <a:t>σ</a:t>
            </a:r>
            <a:r>
              <a:rPr lang="it-IT" smtClean="0">
                <a:solidFill>
                  <a:srgbClr val="0070C0"/>
                </a:solidFill>
              </a:rPr>
              <a:t> criterion gradually became a standard</a:t>
            </a:r>
          </a:p>
          <a:p>
            <a:pPr lvl="1"/>
            <a:r>
              <a:rPr lang="it-IT" b="1" smtClean="0"/>
              <a:t>The J/</a:t>
            </a:r>
            <a:r>
              <a:rPr lang="el-GR" b="1" smtClean="0"/>
              <a:t>ψ</a:t>
            </a:r>
            <a:r>
              <a:rPr lang="it-IT" b="1" smtClean="0"/>
              <a:t> discovery </a:t>
            </a:r>
            <a:r>
              <a:rPr lang="it-IT" smtClean="0"/>
              <a:t>(1974): </a:t>
            </a:r>
            <a:r>
              <a:rPr lang="it-IT" smtClean="0">
                <a:solidFill>
                  <a:srgbClr val="FF0000"/>
                </a:solidFill>
              </a:rPr>
              <a:t>no question of significance </a:t>
            </a:r>
            <a:r>
              <a:rPr lang="it-IT" smtClean="0"/>
              <a:t>– the bumps were too big to fiddle with stat tests</a:t>
            </a:r>
          </a:p>
          <a:p>
            <a:pPr lvl="1"/>
            <a:endParaRPr lang="it-IT" smtClean="0"/>
          </a:p>
          <a:p>
            <a:pPr lvl="1"/>
            <a:r>
              <a:rPr lang="it-IT" b="1" smtClean="0"/>
              <a:t>The</a:t>
            </a:r>
            <a:r>
              <a:rPr lang="el-GR" b="1" smtClean="0"/>
              <a:t> τ</a:t>
            </a:r>
            <a:r>
              <a:rPr lang="it-IT" b="1" smtClean="0"/>
              <a:t> discovery </a:t>
            </a:r>
            <a:r>
              <a:rPr lang="it-IT" smtClean="0"/>
              <a:t>(1975-1977): </a:t>
            </a:r>
            <a:r>
              <a:rPr lang="it-IT" smtClean="0">
                <a:solidFill>
                  <a:srgbClr val="FF0000"/>
                </a:solidFill>
              </a:rPr>
              <a:t>no mention of significances </a:t>
            </a:r>
            <a:r>
              <a:rPr lang="it-IT" smtClean="0"/>
              <a:t>for the excesses of (e</a:t>
            </a:r>
            <a:r>
              <a:rPr lang="el-GR" smtClean="0"/>
              <a:t>μ</a:t>
            </a:r>
            <a:r>
              <a:rPr lang="it-IT" smtClean="0"/>
              <a:t>) events; rather a very long debate on hadron backgrounds. </a:t>
            </a:r>
          </a:p>
          <a:p>
            <a:pPr lvl="1">
              <a:buNone/>
            </a:pPr>
            <a:endParaRPr lang="it-IT" smtClean="0"/>
          </a:p>
          <a:p>
            <a:pPr lvl="1"/>
            <a:r>
              <a:rPr lang="it-IT" b="1" smtClean="0"/>
              <a:t>The Oops-Leon(1976)</a:t>
            </a:r>
            <a:r>
              <a:rPr lang="it-IT" smtClean="0"/>
              <a:t>:  “</a:t>
            </a:r>
            <a:r>
              <a:rPr lang="it-IT" i="1" smtClean="0">
                <a:solidFill>
                  <a:srgbClr val="00B050"/>
                </a:solidFill>
              </a:rPr>
              <a:t>Clusters of events as observed occurring  anywhere from 5.5 to 10.0 GeV appeared less than 2% of the time</a:t>
            </a:r>
            <a:r>
              <a:rPr lang="it-IT" i="1" baseline="30000" smtClean="0">
                <a:solidFill>
                  <a:srgbClr val="00B050"/>
                </a:solidFill>
              </a:rPr>
              <a:t>8</a:t>
            </a:r>
            <a:r>
              <a:rPr lang="it-IT" i="1" smtClean="0">
                <a:solidFill>
                  <a:srgbClr val="00B050"/>
                </a:solidFill>
              </a:rPr>
              <a:t>. </a:t>
            </a:r>
            <a:r>
              <a:rPr lang="it-IT" i="1" smtClean="0">
                <a:solidFill>
                  <a:srgbClr val="FF0000"/>
                </a:solidFill>
              </a:rPr>
              <a:t>Thus the statistical case for a narrow (&lt;100 MeV) resonance is strong</a:t>
            </a:r>
            <a:r>
              <a:rPr lang="it-IT" i="1" smtClean="0">
                <a:solidFill>
                  <a:srgbClr val="00B050"/>
                </a:solidFill>
              </a:rPr>
              <a:t> although we are aware of the need  for a confirmation</a:t>
            </a:r>
            <a:r>
              <a:rPr lang="it-IT" smtClean="0">
                <a:solidFill>
                  <a:srgbClr val="00B050"/>
                </a:solidFill>
              </a:rPr>
              <a:t>.</a:t>
            </a:r>
            <a:r>
              <a:rPr lang="it-IT" smtClean="0"/>
              <a:t>”</a:t>
            </a:r>
            <a:r>
              <a:rPr lang="it-IT" b="1" smtClean="0">
                <a:solidFill>
                  <a:srgbClr val="1BB52A"/>
                </a:solidFill>
              </a:rPr>
              <a:t>[5]</a:t>
            </a:r>
            <a:r>
              <a:rPr lang="it-IT" smtClean="0"/>
              <a:t> </a:t>
            </a:r>
          </a:p>
        </p:txBody>
      </p:sp>
      <p:pic>
        <p:nvPicPr>
          <p:cNvPr id="39938" name="Picture 2"/>
          <p:cNvPicPr>
            <a:picLocks noChangeAspect="1" noChangeArrowheads="1"/>
          </p:cNvPicPr>
          <p:nvPr/>
        </p:nvPicPr>
        <p:blipFill>
          <a:blip r:embed="rId2" cstate="print"/>
          <a:srcRect/>
          <a:stretch>
            <a:fillRect/>
          </a:stretch>
        </p:blipFill>
        <p:spPr bwMode="auto">
          <a:xfrm>
            <a:off x="6309772" y="5076534"/>
            <a:ext cx="2843808" cy="1781466"/>
          </a:xfrm>
          <a:prstGeom prst="rect">
            <a:avLst/>
          </a:prstGeom>
          <a:noFill/>
          <a:ln w="9525">
            <a:noFill/>
            <a:miter lim="800000"/>
            <a:headEnd/>
            <a:tailEnd/>
          </a:ln>
        </p:spPr>
      </p:pic>
      <p:sp>
        <p:nvSpPr>
          <p:cNvPr id="5" name="CasellaDiTesto 4"/>
          <p:cNvSpPr txBox="1"/>
          <p:nvPr/>
        </p:nvSpPr>
        <p:spPr>
          <a:xfrm>
            <a:off x="540568" y="5877272"/>
            <a:ext cx="5399584" cy="1077218"/>
          </a:xfrm>
          <a:prstGeom prst="rect">
            <a:avLst/>
          </a:prstGeom>
          <a:noFill/>
        </p:spPr>
        <p:txBody>
          <a:bodyPr wrap="square" rtlCol="0">
            <a:spAutoFit/>
          </a:bodyPr>
          <a:lstStyle/>
          <a:p>
            <a:pPr lvl="1">
              <a:buNone/>
            </a:pPr>
            <a:r>
              <a:rPr lang="it-IT" sz="1200" smtClean="0"/>
              <a:t>In footnote 8 they add: “</a:t>
            </a:r>
            <a:r>
              <a:rPr lang="it-IT" sz="1200" i="1" smtClean="0">
                <a:solidFill>
                  <a:srgbClr val="00B050"/>
                </a:solidFill>
              </a:rPr>
              <a:t>An equivalent but cruder check is made by noting that the “continuum” background near 6 GeV and within the cluster width is 4 events. The probability of observing 12 events is again &lt;=2%</a:t>
            </a:r>
            <a:r>
              <a:rPr lang="it-IT" sz="1200" smtClean="0"/>
              <a:t>” </a:t>
            </a:r>
          </a:p>
          <a:p>
            <a:pPr lvl="1">
              <a:buNone/>
            </a:pPr>
            <a:r>
              <a:rPr lang="it-IT" sz="1200" smtClean="0"/>
              <a:t>Note that </a:t>
            </a:r>
            <a:r>
              <a:rPr lang="it-IT" sz="1200" smtClean="0">
                <a:solidFill>
                  <a:srgbClr val="00B0F0"/>
                </a:solidFill>
              </a:rPr>
              <a:t>P(</a:t>
            </a:r>
            <a:r>
              <a:rPr lang="el-GR" sz="1200" smtClean="0">
                <a:solidFill>
                  <a:srgbClr val="00B0F0"/>
                </a:solidFill>
              </a:rPr>
              <a:t>μ</a:t>
            </a:r>
            <a:r>
              <a:rPr lang="it-IT" sz="1200" smtClean="0">
                <a:solidFill>
                  <a:srgbClr val="00B0F0"/>
                </a:solidFill>
              </a:rPr>
              <a:t>=4;N&gt;=12)  =  0.00091</a:t>
            </a:r>
            <a:r>
              <a:rPr lang="it-IT" sz="1200" smtClean="0"/>
              <a:t>, so this does include a x20 trials factor. </a:t>
            </a:r>
            <a:endParaRPr lang="en-US" sz="1200" smtClean="0"/>
          </a:p>
          <a:p>
            <a:endParaRPr lang="en-US" sz="1600"/>
          </a:p>
        </p:txBody>
      </p:sp>
      <p:pic>
        <p:nvPicPr>
          <p:cNvPr id="130050" name="Picture 2" descr="https://i0.wp.com/www.pd.infn.it/~dorigo/jps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345" y="116632"/>
            <a:ext cx="1673434"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30052" name="Picture 4" descr="http://people.bu.edu/scott/IntroExpHEP/e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2708920"/>
            <a:ext cx="2123728" cy="2167292"/>
          </a:xfrm>
          <a:prstGeom prst="rect">
            <a:avLst/>
          </a:prstGeom>
          <a:noFill/>
          <a:extLst>
            <a:ext uri="{909E8E84-426E-40DD-AFC4-6F175D3DCCD1}">
              <a14:hiddenFill xmlns:a14="http://schemas.microsoft.com/office/drawing/2010/main">
                <a:solidFill>
                  <a:srgbClr val="FFFFFF"/>
                </a:solidFill>
              </a14:hiddenFill>
            </a:ext>
          </a:extLst>
        </p:spPr>
      </p:pic>
      <p:sp>
        <p:nvSpPr>
          <p:cNvPr id="4" name="Ovale 3"/>
          <p:cNvSpPr/>
          <p:nvPr/>
        </p:nvSpPr>
        <p:spPr>
          <a:xfrm>
            <a:off x="8081715" y="5157192"/>
            <a:ext cx="39469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0050"/>
                                        </p:tgtEl>
                                        <p:attrNameLst>
                                          <p:attrName>style.visibility</p:attrName>
                                        </p:attrNameLst>
                                      </p:cBhvr>
                                      <p:to>
                                        <p:strVal val="visible"/>
                                      </p:to>
                                    </p:set>
                                    <p:anim calcmode="lin" valueType="num">
                                      <p:cBhvr additive="base">
                                        <p:cTn id="17" dur="500" fill="hold"/>
                                        <p:tgtEl>
                                          <p:spTgt spid="130050"/>
                                        </p:tgtEl>
                                        <p:attrNameLst>
                                          <p:attrName>ppt_x</p:attrName>
                                        </p:attrNameLst>
                                      </p:cBhvr>
                                      <p:tavLst>
                                        <p:tav tm="0">
                                          <p:val>
                                            <p:strVal val="#ppt_x"/>
                                          </p:val>
                                        </p:tav>
                                        <p:tav tm="100000">
                                          <p:val>
                                            <p:strVal val="#ppt_x"/>
                                          </p:val>
                                        </p:tav>
                                      </p:tavLst>
                                    </p:anim>
                                    <p:anim calcmode="lin" valueType="num">
                                      <p:cBhvr additive="base">
                                        <p:cTn id="18" dur="500" fill="hold"/>
                                        <p:tgtEl>
                                          <p:spTgt spid="13005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0052"/>
                                        </p:tgtEl>
                                        <p:attrNameLst>
                                          <p:attrName>style.visibility</p:attrName>
                                        </p:attrNameLst>
                                      </p:cBhvr>
                                      <p:to>
                                        <p:strVal val="visible"/>
                                      </p:to>
                                    </p:set>
                                    <p:anim calcmode="lin" valueType="num">
                                      <p:cBhvr additive="base">
                                        <p:cTn id="21" dur="500" fill="hold"/>
                                        <p:tgtEl>
                                          <p:spTgt spid="130052"/>
                                        </p:tgtEl>
                                        <p:attrNameLst>
                                          <p:attrName>ppt_x</p:attrName>
                                        </p:attrNameLst>
                                      </p:cBhvr>
                                      <p:tavLst>
                                        <p:tav tm="0">
                                          <p:val>
                                            <p:strVal val="#ppt_x"/>
                                          </p:val>
                                        </p:tav>
                                        <p:tav tm="100000">
                                          <p:val>
                                            <p:strVal val="#ppt_x"/>
                                          </p:val>
                                        </p:tav>
                                      </p:tavLst>
                                    </p:anim>
                                    <p:anim calcmode="lin" valueType="num">
                                      <p:cBhvr additive="base">
                                        <p:cTn id="22" dur="500" fill="hold"/>
                                        <p:tgtEl>
                                          <p:spTgt spid="13005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additive="base">
                                        <p:cTn id="3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9938"/>
                                        </p:tgtEl>
                                        <p:attrNameLst>
                                          <p:attrName>style.visibility</p:attrName>
                                        </p:attrNameLst>
                                      </p:cBhvr>
                                      <p:to>
                                        <p:strVal val="visible"/>
                                      </p:to>
                                    </p:set>
                                    <p:anim calcmode="lin" valueType="num">
                                      <p:cBhvr additive="base">
                                        <p:cTn id="39" dur="500" fill="hold"/>
                                        <p:tgtEl>
                                          <p:spTgt spid="39938"/>
                                        </p:tgtEl>
                                        <p:attrNameLst>
                                          <p:attrName>ppt_x</p:attrName>
                                        </p:attrNameLst>
                                      </p:cBhvr>
                                      <p:tavLst>
                                        <p:tav tm="0">
                                          <p:val>
                                            <p:strVal val="#ppt_x"/>
                                          </p:val>
                                        </p:tav>
                                        <p:tav tm="100000">
                                          <p:val>
                                            <p:strVal val="#ppt_x"/>
                                          </p:val>
                                        </p:tav>
                                      </p:tavLst>
                                    </p:anim>
                                    <p:anim calcmode="lin" valueType="num">
                                      <p:cBhvr additive="base">
                                        <p:cTn id="40" dur="500" fill="hold"/>
                                        <p:tgtEl>
                                          <p:spTgt spid="3993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1143000"/>
          </a:xfrm>
        </p:spPr>
        <p:txBody>
          <a:bodyPr/>
          <a:lstStyle/>
          <a:p>
            <a:r>
              <a:rPr lang="it-IT" smtClean="0"/>
              <a:t>The Real Upsilon</a:t>
            </a:r>
            <a:endParaRPr lang="en-US"/>
          </a:p>
        </p:txBody>
      </p:sp>
      <p:sp>
        <p:nvSpPr>
          <p:cNvPr id="3" name="Segnaposto contenuto 2"/>
          <p:cNvSpPr>
            <a:spLocks noGrp="1"/>
          </p:cNvSpPr>
          <p:nvPr>
            <p:ph idx="1"/>
          </p:nvPr>
        </p:nvSpPr>
        <p:spPr>
          <a:xfrm>
            <a:off x="-252536" y="1268760"/>
            <a:ext cx="5616624" cy="3816424"/>
          </a:xfrm>
        </p:spPr>
        <p:txBody>
          <a:bodyPr>
            <a:normAutofit fontScale="70000" lnSpcReduction="20000"/>
          </a:bodyPr>
          <a:lstStyle/>
          <a:p>
            <a:r>
              <a:rPr lang="it-IT" dirty="0" smtClean="0"/>
              <a:t>The </a:t>
            </a:r>
            <a:r>
              <a:rPr lang="it-IT" dirty="0" err="1" smtClean="0"/>
              <a:t>Upsilon</a:t>
            </a:r>
            <a:r>
              <a:rPr lang="it-IT" dirty="0" smtClean="0"/>
              <a:t> </a:t>
            </a:r>
            <a:r>
              <a:rPr lang="it-IT" dirty="0" err="1" smtClean="0"/>
              <a:t>discovery</a:t>
            </a:r>
            <a:r>
              <a:rPr lang="it-IT" dirty="0" smtClean="0"/>
              <a:t> (1977): </a:t>
            </a:r>
            <a:r>
              <a:rPr lang="it-IT" dirty="0" err="1" smtClean="0"/>
              <a:t>burned</a:t>
            </a:r>
            <a:r>
              <a:rPr lang="it-IT" dirty="0" smtClean="0"/>
              <a:t> by </a:t>
            </a:r>
            <a:r>
              <a:rPr lang="it-IT" smtClean="0"/>
              <a:t>the Oops-Leon</a:t>
            </a:r>
            <a:r>
              <a:rPr lang="it-IT" dirty="0" smtClean="0"/>
              <a:t>, the E288 </a:t>
            </a:r>
            <a:r>
              <a:rPr lang="it-IT" dirty="0" err="1" smtClean="0"/>
              <a:t>scientists</a:t>
            </a:r>
            <a:r>
              <a:rPr lang="it-IT" dirty="0" smtClean="0"/>
              <a:t> </a:t>
            </a:r>
            <a:r>
              <a:rPr lang="it-IT" dirty="0" err="1" smtClean="0"/>
              <a:t>waited</a:t>
            </a:r>
            <a:r>
              <a:rPr lang="it-IT" dirty="0" smtClean="0"/>
              <a:t> more </a:t>
            </a:r>
            <a:r>
              <a:rPr lang="it-IT" dirty="0" err="1" smtClean="0"/>
              <a:t>patiently</a:t>
            </a:r>
            <a:r>
              <a:rPr lang="it-IT" dirty="0" smtClean="0"/>
              <a:t> for more data </a:t>
            </a:r>
            <a:r>
              <a:rPr lang="it-IT" dirty="0" err="1" smtClean="0"/>
              <a:t>after</a:t>
            </a:r>
            <a:r>
              <a:rPr lang="it-IT" dirty="0" smtClean="0"/>
              <a:t> </a:t>
            </a:r>
            <a:r>
              <a:rPr lang="it-IT" dirty="0" err="1" smtClean="0"/>
              <a:t>seeing</a:t>
            </a:r>
            <a:r>
              <a:rPr lang="it-IT" dirty="0" smtClean="0"/>
              <a:t> a </a:t>
            </a:r>
            <a:r>
              <a:rPr lang="it-IT" dirty="0" err="1" smtClean="0"/>
              <a:t>promising</a:t>
            </a:r>
            <a:r>
              <a:rPr lang="it-IT" dirty="0" smtClean="0"/>
              <a:t> 3</a:t>
            </a:r>
            <a:r>
              <a:rPr lang="el-GR" dirty="0" smtClean="0"/>
              <a:t>σ </a:t>
            </a:r>
            <a:r>
              <a:rPr lang="it-IT" dirty="0" err="1" smtClean="0"/>
              <a:t>peak</a:t>
            </a:r>
            <a:r>
              <a:rPr lang="it-IT" dirty="0" smtClean="0"/>
              <a:t> </a:t>
            </a:r>
            <a:r>
              <a:rPr lang="it-IT" dirty="0" err="1" smtClean="0"/>
              <a:t>at</a:t>
            </a:r>
            <a:r>
              <a:rPr lang="it-IT" dirty="0" smtClean="0"/>
              <a:t> 9.5 </a:t>
            </a:r>
            <a:r>
              <a:rPr lang="it-IT" dirty="0" err="1" smtClean="0"/>
              <a:t>GeV</a:t>
            </a:r>
            <a:endParaRPr lang="it-IT" dirty="0" smtClean="0"/>
          </a:p>
          <a:p>
            <a:pPr lvl="1"/>
            <a:r>
              <a:rPr lang="it-IT" dirty="0" err="1" smtClean="0"/>
              <a:t>They</a:t>
            </a:r>
            <a:r>
              <a:rPr lang="it-IT" dirty="0" smtClean="0"/>
              <a:t> </a:t>
            </a:r>
            <a:r>
              <a:rPr lang="it-IT" err="1" smtClean="0"/>
              <a:t>did</a:t>
            </a:r>
            <a:r>
              <a:rPr lang="it-IT" smtClean="0"/>
              <a:t> many statistical </a:t>
            </a:r>
            <a:r>
              <a:rPr lang="it-IT" dirty="0" err="1" smtClean="0"/>
              <a:t>tests</a:t>
            </a:r>
            <a:r>
              <a:rPr lang="it-IT" dirty="0" smtClean="0"/>
              <a:t> to account for the trials </a:t>
            </a:r>
            <a:r>
              <a:rPr lang="it-IT" err="1" smtClean="0"/>
              <a:t>factor</a:t>
            </a:r>
            <a:r>
              <a:rPr lang="it-IT" smtClean="0"/>
              <a:t> </a:t>
            </a:r>
            <a:endParaRPr lang="it-IT" dirty="0" smtClean="0"/>
          </a:p>
          <a:p>
            <a:pPr lvl="1"/>
            <a:r>
              <a:rPr lang="it-IT" dirty="0" err="1" smtClean="0">
                <a:solidFill>
                  <a:srgbClr val="0070C0"/>
                </a:solidFill>
              </a:rPr>
              <a:t>Even</a:t>
            </a:r>
            <a:r>
              <a:rPr lang="it-IT" dirty="0" smtClean="0">
                <a:solidFill>
                  <a:srgbClr val="0070C0"/>
                </a:solidFill>
              </a:rPr>
              <a:t> </a:t>
            </a:r>
            <a:r>
              <a:rPr lang="it-IT" dirty="0" err="1" smtClean="0">
                <a:solidFill>
                  <a:srgbClr val="0070C0"/>
                </a:solidFill>
              </a:rPr>
              <a:t>after</a:t>
            </a:r>
            <a:r>
              <a:rPr lang="it-IT" dirty="0" smtClean="0">
                <a:solidFill>
                  <a:srgbClr val="0070C0"/>
                </a:solidFill>
              </a:rPr>
              <a:t> </a:t>
            </a:r>
            <a:r>
              <a:rPr lang="it-IT" dirty="0" err="1" smtClean="0">
                <a:solidFill>
                  <a:srgbClr val="0070C0"/>
                </a:solidFill>
              </a:rPr>
              <a:t>obtaining</a:t>
            </a:r>
            <a:r>
              <a:rPr lang="it-IT" dirty="0" smtClean="0">
                <a:solidFill>
                  <a:srgbClr val="0070C0"/>
                </a:solidFill>
              </a:rPr>
              <a:t> a </a:t>
            </a:r>
            <a:r>
              <a:rPr lang="it-IT" dirty="0" err="1" smtClean="0">
                <a:solidFill>
                  <a:srgbClr val="0070C0"/>
                </a:solidFill>
              </a:rPr>
              <a:t>peak</a:t>
            </a:r>
            <a:r>
              <a:rPr lang="it-IT" dirty="0" smtClean="0">
                <a:solidFill>
                  <a:srgbClr val="0070C0"/>
                </a:solidFill>
              </a:rPr>
              <a:t> with </a:t>
            </a:r>
            <a:r>
              <a:rPr lang="it-IT" dirty="0" err="1" smtClean="0">
                <a:solidFill>
                  <a:srgbClr val="0070C0"/>
                </a:solidFill>
              </a:rPr>
              <a:t>very</a:t>
            </a:r>
            <a:r>
              <a:rPr lang="it-IT" dirty="0" smtClean="0">
                <a:solidFill>
                  <a:srgbClr val="0070C0"/>
                </a:solidFill>
              </a:rPr>
              <a:t> large </a:t>
            </a:r>
            <a:r>
              <a:rPr lang="it-IT" dirty="0" err="1" smtClean="0">
                <a:solidFill>
                  <a:srgbClr val="0070C0"/>
                </a:solidFill>
              </a:rPr>
              <a:t>significance</a:t>
            </a:r>
            <a:r>
              <a:rPr lang="it-IT" dirty="0" smtClean="0">
                <a:solidFill>
                  <a:srgbClr val="0070C0"/>
                </a:solidFill>
              </a:rPr>
              <a:t> (&gt;&gt;5</a:t>
            </a:r>
            <a:r>
              <a:rPr lang="el-GR" dirty="0" smtClean="0">
                <a:solidFill>
                  <a:srgbClr val="0070C0"/>
                </a:solidFill>
              </a:rPr>
              <a:t>σ</a:t>
            </a:r>
            <a:r>
              <a:rPr lang="it-IT" dirty="0" smtClean="0">
                <a:solidFill>
                  <a:srgbClr val="0070C0"/>
                </a:solidFill>
              </a:rPr>
              <a:t>) </a:t>
            </a:r>
            <a:r>
              <a:rPr lang="it-IT" dirty="0" err="1" smtClean="0">
                <a:solidFill>
                  <a:srgbClr val="0070C0"/>
                </a:solidFill>
              </a:rPr>
              <a:t>they</a:t>
            </a:r>
            <a:r>
              <a:rPr lang="it-IT" dirty="0" smtClean="0">
                <a:solidFill>
                  <a:srgbClr val="0070C0"/>
                </a:solidFill>
              </a:rPr>
              <a:t> </a:t>
            </a:r>
            <a:r>
              <a:rPr lang="it-IT" dirty="0" err="1" smtClean="0">
                <a:solidFill>
                  <a:srgbClr val="0070C0"/>
                </a:solidFill>
              </a:rPr>
              <a:t>continued</a:t>
            </a:r>
            <a:r>
              <a:rPr lang="it-IT" dirty="0" smtClean="0">
                <a:solidFill>
                  <a:srgbClr val="0070C0"/>
                </a:solidFill>
              </a:rPr>
              <a:t> to investigate </a:t>
            </a:r>
            <a:r>
              <a:rPr lang="it-IT" dirty="0" err="1" smtClean="0">
                <a:solidFill>
                  <a:srgbClr val="0070C0"/>
                </a:solidFill>
              </a:rPr>
              <a:t>systematical</a:t>
            </a:r>
            <a:r>
              <a:rPr lang="it-IT" dirty="0" smtClean="0">
                <a:solidFill>
                  <a:srgbClr val="0070C0"/>
                </a:solidFill>
              </a:rPr>
              <a:t> </a:t>
            </a:r>
            <a:r>
              <a:rPr lang="it-IT" dirty="0" err="1" smtClean="0">
                <a:solidFill>
                  <a:srgbClr val="0070C0"/>
                </a:solidFill>
              </a:rPr>
              <a:t>effects</a:t>
            </a:r>
            <a:r>
              <a:rPr lang="it-IT" dirty="0" smtClean="0">
                <a:solidFill>
                  <a:srgbClr val="0070C0"/>
                </a:solidFill>
              </a:rPr>
              <a:t>  </a:t>
            </a:r>
          </a:p>
          <a:p>
            <a:pPr lvl="1"/>
            <a:r>
              <a:rPr lang="it-IT" dirty="0" err="1" smtClean="0">
                <a:solidFill>
                  <a:srgbClr val="FF0000"/>
                </a:solidFill>
              </a:rPr>
              <a:t>Final</a:t>
            </a:r>
            <a:r>
              <a:rPr lang="it-IT" dirty="0" smtClean="0">
                <a:solidFill>
                  <a:srgbClr val="FF0000"/>
                </a:solidFill>
              </a:rPr>
              <a:t> </a:t>
            </a:r>
            <a:r>
              <a:rPr lang="it-IT" dirty="0" err="1" smtClean="0">
                <a:solidFill>
                  <a:srgbClr val="FF0000"/>
                </a:solidFill>
              </a:rPr>
              <a:t>announcement</a:t>
            </a:r>
            <a:r>
              <a:rPr lang="it-IT" dirty="0" smtClean="0">
                <a:solidFill>
                  <a:srgbClr val="FF0000"/>
                </a:solidFill>
              </a:rPr>
              <a:t> </a:t>
            </a:r>
            <a:r>
              <a:rPr lang="it-IT" dirty="0" err="1" smtClean="0">
                <a:solidFill>
                  <a:srgbClr val="FF0000"/>
                </a:solidFill>
              </a:rPr>
              <a:t>claims</a:t>
            </a:r>
            <a:r>
              <a:rPr lang="it-IT" dirty="0" smtClean="0">
                <a:solidFill>
                  <a:srgbClr val="FF0000"/>
                </a:solidFill>
              </a:rPr>
              <a:t> </a:t>
            </a:r>
            <a:r>
              <a:rPr lang="it-IT" dirty="0" err="1" smtClean="0">
                <a:solidFill>
                  <a:srgbClr val="FF0000"/>
                </a:solidFill>
              </a:rPr>
              <a:t>discovery</a:t>
            </a:r>
            <a:r>
              <a:rPr lang="it-IT" dirty="0" smtClean="0">
                <a:solidFill>
                  <a:srgbClr val="FF0000"/>
                </a:solidFill>
              </a:rPr>
              <a:t> </a:t>
            </a:r>
            <a:r>
              <a:rPr lang="it-IT" dirty="0" err="1" smtClean="0">
                <a:solidFill>
                  <a:srgbClr val="FF0000"/>
                </a:solidFill>
              </a:rPr>
              <a:t>but</a:t>
            </a:r>
            <a:r>
              <a:rPr lang="it-IT" dirty="0" smtClean="0">
                <a:solidFill>
                  <a:srgbClr val="FF0000"/>
                </a:solidFill>
              </a:rPr>
              <a:t> </a:t>
            </a:r>
            <a:r>
              <a:rPr lang="it-IT" dirty="0" err="1" smtClean="0">
                <a:solidFill>
                  <a:srgbClr val="FF0000"/>
                </a:solidFill>
              </a:rPr>
              <a:t>does</a:t>
            </a:r>
            <a:r>
              <a:rPr lang="it-IT" dirty="0" smtClean="0">
                <a:solidFill>
                  <a:srgbClr val="FF0000"/>
                </a:solidFill>
              </a:rPr>
              <a:t> </a:t>
            </a:r>
            <a:r>
              <a:rPr lang="it-IT" dirty="0" err="1" smtClean="0">
                <a:solidFill>
                  <a:srgbClr val="FF0000"/>
                </a:solidFill>
              </a:rPr>
              <a:t>not</a:t>
            </a:r>
            <a:r>
              <a:rPr lang="it-IT" dirty="0" smtClean="0">
                <a:solidFill>
                  <a:srgbClr val="FF0000"/>
                </a:solidFill>
              </a:rPr>
              <a:t> quote </a:t>
            </a:r>
            <a:r>
              <a:rPr lang="it-IT" dirty="0" err="1" smtClean="0">
                <a:solidFill>
                  <a:srgbClr val="FF0000"/>
                </a:solidFill>
              </a:rPr>
              <a:t>significance</a:t>
            </a:r>
            <a:r>
              <a:rPr lang="it-IT" dirty="0" smtClean="0"/>
              <a:t>, </a:t>
            </a:r>
            <a:r>
              <a:rPr lang="it-IT" dirty="0" err="1" smtClean="0"/>
              <a:t>noting</a:t>
            </a:r>
            <a:r>
              <a:rPr lang="it-IT" dirty="0" smtClean="0"/>
              <a:t> </a:t>
            </a:r>
            <a:r>
              <a:rPr lang="it-IT" dirty="0" err="1" smtClean="0"/>
              <a:t>however</a:t>
            </a:r>
            <a:r>
              <a:rPr lang="it-IT" dirty="0" smtClean="0"/>
              <a:t> </a:t>
            </a:r>
            <a:r>
              <a:rPr lang="it-IT" dirty="0" err="1" smtClean="0"/>
              <a:t>that</a:t>
            </a:r>
            <a:r>
              <a:rPr lang="it-IT" dirty="0" smtClean="0"/>
              <a:t> the </a:t>
            </a:r>
            <a:r>
              <a:rPr lang="it-IT" dirty="0" err="1" smtClean="0"/>
              <a:t>signal</a:t>
            </a:r>
            <a:r>
              <a:rPr lang="it-IT" dirty="0" smtClean="0"/>
              <a:t> </a:t>
            </a:r>
            <a:r>
              <a:rPr lang="it-IT" dirty="0" err="1" smtClean="0"/>
              <a:t>is</a:t>
            </a:r>
            <a:r>
              <a:rPr lang="el-GR" dirty="0" smtClean="0"/>
              <a:t> </a:t>
            </a:r>
            <a:r>
              <a:rPr lang="it-IT" dirty="0" smtClean="0">
                <a:solidFill>
                  <a:srgbClr val="1BB52A"/>
                </a:solidFill>
              </a:rPr>
              <a:t>“</a:t>
            </a:r>
            <a:r>
              <a:rPr lang="it-IT" dirty="0" err="1" smtClean="0">
                <a:solidFill>
                  <a:srgbClr val="1BB52A"/>
                </a:solidFill>
              </a:rPr>
              <a:t>statistically</a:t>
            </a:r>
            <a:r>
              <a:rPr lang="it-IT" dirty="0" smtClean="0">
                <a:solidFill>
                  <a:srgbClr val="1BB52A"/>
                </a:solidFill>
              </a:rPr>
              <a:t> </a:t>
            </a:r>
            <a:r>
              <a:rPr lang="it-IT" err="1" smtClean="0">
                <a:solidFill>
                  <a:srgbClr val="1BB52A"/>
                </a:solidFill>
              </a:rPr>
              <a:t>significant</a:t>
            </a:r>
            <a:r>
              <a:rPr lang="it-IT" smtClean="0">
                <a:solidFill>
                  <a:srgbClr val="1BB52A"/>
                </a:solidFill>
              </a:rPr>
              <a:t>”</a:t>
            </a:r>
            <a:r>
              <a:rPr lang="it-IT" b="1" smtClean="0">
                <a:solidFill>
                  <a:srgbClr val="1BB52A"/>
                </a:solidFill>
              </a:rPr>
              <a:t>[6]</a:t>
            </a:r>
            <a:endParaRPr lang="en-US" b="1" dirty="0">
              <a:solidFill>
                <a:srgbClr val="1BB52A"/>
              </a:solidFill>
            </a:endParaRPr>
          </a:p>
        </p:txBody>
      </p:sp>
      <p:pic>
        <p:nvPicPr>
          <p:cNvPr id="40962" name="Picture 2"/>
          <p:cNvPicPr>
            <a:picLocks noChangeAspect="1" noChangeArrowheads="1"/>
          </p:cNvPicPr>
          <p:nvPr/>
        </p:nvPicPr>
        <p:blipFill>
          <a:blip r:embed="rId2" cstate="print"/>
          <a:srcRect/>
          <a:stretch>
            <a:fillRect/>
          </a:stretch>
        </p:blipFill>
        <p:spPr bwMode="auto">
          <a:xfrm>
            <a:off x="5889061" y="1124745"/>
            <a:ext cx="3254939" cy="2592288"/>
          </a:xfrm>
          <a:prstGeom prst="rect">
            <a:avLst/>
          </a:prstGeom>
          <a:noFill/>
          <a:ln w="9525">
            <a:noFill/>
            <a:miter lim="800000"/>
            <a:headEnd/>
            <a:tailEnd/>
          </a:ln>
        </p:spPr>
      </p:pic>
      <p:pic>
        <p:nvPicPr>
          <p:cNvPr id="40963" name="Picture 3"/>
          <p:cNvPicPr>
            <a:picLocks noChangeAspect="1" noChangeArrowheads="1"/>
          </p:cNvPicPr>
          <p:nvPr/>
        </p:nvPicPr>
        <p:blipFill>
          <a:blip r:embed="rId3" cstate="print"/>
          <a:srcRect/>
          <a:stretch>
            <a:fillRect/>
          </a:stretch>
        </p:blipFill>
        <p:spPr bwMode="auto">
          <a:xfrm>
            <a:off x="4860032" y="4557826"/>
            <a:ext cx="4283967" cy="965881"/>
          </a:xfrm>
          <a:prstGeom prst="rect">
            <a:avLst/>
          </a:prstGeom>
          <a:noFill/>
          <a:ln w="9525">
            <a:noFill/>
            <a:miter lim="800000"/>
            <a:headEnd/>
            <a:tailEnd/>
          </a:ln>
        </p:spPr>
      </p:pic>
      <p:pic>
        <p:nvPicPr>
          <p:cNvPr id="40964" name="Picture 4"/>
          <p:cNvPicPr>
            <a:picLocks noChangeAspect="1" noChangeArrowheads="1"/>
          </p:cNvPicPr>
          <p:nvPr/>
        </p:nvPicPr>
        <p:blipFill>
          <a:blip r:embed="rId4" cstate="print"/>
          <a:srcRect/>
          <a:stretch>
            <a:fillRect/>
          </a:stretch>
        </p:blipFill>
        <p:spPr bwMode="auto">
          <a:xfrm>
            <a:off x="3707904" y="5997802"/>
            <a:ext cx="5436096" cy="860198"/>
          </a:xfrm>
          <a:prstGeom prst="rect">
            <a:avLst/>
          </a:prstGeom>
          <a:noFill/>
          <a:ln w="9525">
            <a:noFill/>
            <a:miter lim="800000"/>
            <a:headEnd/>
            <a:tailEnd/>
          </a:ln>
        </p:spPr>
      </p:pic>
      <p:sp>
        <p:nvSpPr>
          <p:cNvPr id="7" name="CasellaDiTesto 6"/>
          <p:cNvSpPr txBox="1"/>
          <p:nvPr/>
        </p:nvSpPr>
        <p:spPr>
          <a:xfrm>
            <a:off x="7704182" y="5723964"/>
            <a:ext cx="1439818" cy="369332"/>
          </a:xfrm>
          <a:prstGeom prst="rect">
            <a:avLst/>
          </a:prstGeom>
          <a:noFill/>
        </p:spPr>
        <p:txBody>
          <a:bodyPr wrap="none" rtlCol="0">
            <a:spAutoFit/>
          </a:bodyPr>
          <a:lstStyle/>
          <a:p>
            <a:r>
              <a:rPr lang="it-IT" smtClean="0"/>
              <a:t>June 6</a:t>
            </a:r>
            <a:r>
              <a:rPr lang="it-IT" baseline="30000" smtClean="0"/>
              <a:t>th</a:t>
            </a:r>
            <a:r>
              <a:rPr lang="it-IT" smtClean="0"/>
              <a:t> 1977</a:t>
            </a:r>
            <a:endParaRPr lang="en-US"/>
          </a:p>
        </p:txBody>
      </p:sp>
      <p:sp>
        <p:nvSpPr>
          <p:cNvPr id="8" name="CasellaDiTesto 7"/>
          <p:cNvSpPr txBox="1"/>
          <p:nvPr/>
        </p:nvSpPr>
        <p:spPr>
          <a:xfrm>
            <a:off x="7613196" y="4211796"/>
            <a:ext cx="1530804" cy="369332"/>
          </a:xfrm>
          <a:prstGeom prst="rect">
            <a:avLst/>
          </a:prstGeom>
          <a:noFill/>
        </p:spPr>
        <p:txBody>
          <a:bodyPr wrap="none" rtlCol="0">
            <a:spAutoFit/>
          </a:bodyPr>
          <a:lstStyle/>
          <a:p>
            <a:r>
              <a:rPr lang="it-IT" smtClean="0"/>
              <a:t>Nov 21</a:t>
            </a:r>
            <a:r>
              <a:rPr lang="it-IT" baseline="30000" smtClean="0"/>
              <a:t>st</a:t>
            </a:r>
            <a:r>
              <a:rPr lang="it-IT" smtClean="0"/>
              <a:t> 1976</a:t>
            </a:r>
            <a:endParaRPr lang="en-US"/>
          </a:p>
        </p:txBody>
      </p:sp>
      <p:sp>
        <p:nvSpPr>
          <p:cNvPr id="9" name="CasellaDiTesto 8"/>
          <p:cNvSpPr txBox="1"/>
          <p:nvPr/>
        </p:nvSpPr>
        <p:spPr>
          <a:xfrm>
            <a:off x="7668344" y="683404"/>
            <a:ext cx="1498102" cy="369332"/>
          </a:xfrm>
          <a:prstGeom prst="rect">
            <a:avLst/>
          </a:prstGeom>
          <a:noFill/>
        </p:spPr>
        <p:txBody>
          <a:bodyPr wrap="none" rtlCol="0">
            <a:spAutoFit/>
          </a:bodyPr>
          <a:lstStyle/>
          <a:p>
            <a:r>
              <a:rPr lang="it-IT" smtClean="0"/>
              <a:t>Nov 19</a:t>
            </a:r>
            <a:r>
              <a:rPr lang="it-IT" baseline="30000" smtClean="0"/>
              <a:t>th</a:t>
            </a:r>
            <a:r>
              <a:rPr lang="it-IT" smtClean="0"/>
              <a:t> 1976</a:t>
            </a:r>
            <a:endParaRPr lang="en-US"/>
          </a:p>
        </p:txBody>
      </p:sp>
      <p:pic>
        <p:nvPicPr>
          <p:cNvPr id="40965" name="Picture 5"/>
          <p:cNvPicPr>
            <a:picLocks noChangeAspect="1" noChangeArrowheads="1"/>
          </p:cNvPicPr>
          <p:nvPr/>
        </p:nvPicPr>
        <p:blipFill>
          <a:blip r:embed="rId5" cstate="print"/>
          <a:srcRect/>
          <a:stretch>
            <a:fillRect/>
          </a:stretch>
        </p:blipFill>
        <p:spPr bwMode="auto">
          <a:xfrm>
            <a:off x="0" y="4597889"/>
            <a:ext cx="2483768" cy="2260111"/>
          </a:xfrm>
          <a:prstGeom prst="rect">
            <a:avLst/>
          </a:prstGeom>
          <a:noFill/>
          <a:ln w="9525">
            <a:noFill/>
            <a:miter lim="800000"/>
            <a:headEnd/>
            <a:tailEnd/>
          </a:ln>
        </p:spPr>
      </p:pic>
      <p:sp>
        <p:nvSpPr>
          <p:cNvPr id="11" name="Rettangolo 10"/>
          <p:cNvSpPr/>
          <p:nvPr/>
        </p:nvSpPr>
        <p:spPr>
          <a:xfrm>
            <a:off x="3779912" y="6021288"/>
            <a:ext cx="5112568" cy="576064"/>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65"/>
                                        </p:tgtEl>
                                        <p:attrNameLst>
                                          <p:attrName>style.visibility</p:attrName>
                                        </p:attrNameLst>
                                      </p:cBhvr>
                                      <p:to>
                                        <p:strVal val="visible"/>
                                      </p:to>
                                    </p:set>
                                    <p:anim calcmode="lin" valueType="num">
                                      <p:cBhvr additive="base">
                                        <p:cTn id="11" dur="500" fill="hold"/>
                                        <p:tgtEl>
                                          <p:spTgt spid="40965"/>
                                        </p:tgtEl>
                                        <p:attrNameLst>
                                          <p:attrName>ppt_x</p:attrName>
                                        </p:attrNameLst>
                                      </p:cBhvr>
                                      <p:tavLst>
                                        <p:tav tm="0">
                                          <p:val>
                                            <p:strVal val="#ppt_x"/>
                                          </p:val>
                                        </p:tav>
                                        <p:tav tm="100000">
                                          <p:val>
                                            <p:strVal val="#ppt_x"/>
                                          </p:val>
                                        </p:tav>
                                      </p:tavLst>
                                    </p:anim>
                                    <p:anim calcmode="lin" valueType="num">
                                      <p:cBhvr additive="base">
                                        <p:cTn id="12" dur="5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6804248" cy="1143000"/>
          </a:xfrm>
        </p:spPr>
        <p:txBody>
          <a:bodyPr/>
          <a:lstStyle/>
          <a:p>
            <a:r>
              <a:rPr lang="it-IT" smtClean="0"/>
              <a:t>The W and Z Bosons</a:t>
            </a:r>
            <a:endParaRPr lang="en-US"/>
          </a:p>
        </p:txBody>
      </p:sp>
      <p:sp>
        <p:nvSpPr>
          <p:cNvPr id="3" name="Segnaposto contenuto 2"/>
          <p:cNvSpPr>
            <a:spLocks noGrp="1"/>
          </p:cNvSpPr>
          <p:nvPr>
            <p:ph idx="1"/>
          </p:nvPr>
        </p:nvSpPr>
        <p:spPr>
          <a:xfrm>
            <a:off x="238811" y="1700808"/>
            <a:ext cx="5773349" cy="5589240"/>
          </a:xfrm>
        </p:spPr>
        <p:txBody>
          <a:bodyPr>
            <a:normAutofit fontScale="62500" lnSpcReduction="20000"/>
          </a:bodyPr>
          <a:lstStyle/>
          <a:p>
            <a:pPr marL="0" indent="0">
              <a:buNone/>
            </a:pPr>
            <a:r>
              <a:rPr lang="it-IT" smtClean="0"/>
              <a:t>The 1983 W discovery was announced based on 6 electron events with missing energy and no jets. </a:t>
            </a:r>
          </a:p>
          <a:p>
            <a:endParaRPr lang="it-IT" smtClean="0"/>
          </a:p>
          <a:p>
            <a:r>
              <a:rPr lang="it-IT" smtClean="0">
                <a:solidFill>
                  <a:srgbClr val="FF0000"/>
                </a:solidFill>
              </a:rPr>
              <a:t>No statistical analysis</a:t>
            </a:r>
            <a:r>
              <a:rPr lang="it-IT" smtClean="0"/>
              <a:t> is discussed in the </a:t>
            </a:r>
            <a:r>
              <a:rPr lang="it-IT" b="1" smtClean="0">
                <a:solidFill>
                  <a:srgbClr val="1BB52A"/>
                </a:solidFill>
              </a:rPr>
              <a:t>discovery paper[7]</a:t>
            </a:r>
            <a:r>
              <a:rPr lang="it-IT" smtClean="0"/>
              <a:t>, which however tidily rules out backgrounds as a source of the signal</a:t>
            </a:r>
          </a:p>
          <a:p>
            <a:pPr lvl="1"/>
            <a:r>
              <a:rPr lang="it-IT" smtClean="0">
                <a:solidFill>
                  <a:srgbClr val="FF0000"/>
                </a:solidFill>
              </a:rPr>
              <a:t>There was no trials factor to account for</a:t>
            </a:r>
            <a:r>
              <a:rPr lang="it-IT" smtClean="0"/>
              <a:t>: the signature was unique and predetermined; theory prediction for W mass (82+-2 GeV) was matched well by the measurement (81+-5 GeV).</a:t>
            </a:r>
          </a:p>
          <a:p>
            <a:pPr lvl="1"/>
            <a:endParaRPr lang="it-IT" smtClean="0"/>
          </a:p>
          <a:p>
            <a:pPr lvl="1"/>
            <a:endParaRPr lang="it-IT" smtClean="0"/>
          </a:p>
          <a:p>
            <a:pPr marL="0" indent="0">
              <a:buNone/>
            </a:pPr>
            <a:r>
              <a:rPr lang="it-IT" smtClean="0"/>
              <a:t>The Z was discovered shortly thereafter, with an official CERN announcement based on 4 events</a:t>
            </a:r>
          </a:p>
          <a:p>
            <a:pPr lvl="1"/>
            <a:r>
              <a:rPr lang="it-IT" smtClean="0"/>
              <a:t>Also for the Z no trials factor was applicable</a:t>
            </a:r>
          </a:p>
          <a:p>
            <a:pPr lvl="1"/>
            <a:r>
              <a:rPr lang="it-IT" smtClean="0">
                <a:solidFill>
                  <a:srgbClr val="FF0000"/>
                </a:solidFill>
              </a:rPr>
              <a:t>No mention of statistical checks</a:t>
            </a:r>
            <a:r>
              <a:rPr lang="it-IT" smtClean="0"/>
              <a:t> in the </a:t>
            </a:r>
            <a:r>
              <a:rPr lang="it-IT" b="1" smtClean="0">
                <a:solidFill>
                  <a:srgbClr val="1BB52A"/>
                </a:solidFill>
              </a:rPr>
              <a:t>paper[8]</a:t>
            </a:r>
            <a:r>
              <a:rPr lang="it-IT" smtClean="0"/>
              <a:t>, except notes that backgrounds were negligible</a:t>
            </a:r>
            <a:endParaRPr lang="en-US"/>
          </a:p>
        </p:txBody>
      </p:sp>
      <p:pic>
        <p:nvPicPr>
          <p:cNvPr id="24577" name="Picture 1"/>
          <p:cNvPicPr>
            <a:picLocks noChangeAspect="1" noChangeArrowheads="1"/>
          </p:cNvPicPr>
          <p:nvPr/>
        </p:nvPicPr>
        <p:blipFill>
          <a:blip r:embed="rId2" cstate="print"/>
          <a:srcRect/>
          <a:stretch>
            <a:fillRect/>
          </a:stretch>
        </p:blipFill>
        <p:spPr bwMode="auto">
          <a:xfrm>
            <a:off x="6051217" y="-27384"/>
            <a:ext cx="3075224" cy="3312368"/>
          </a:xfrm>
          <a:prstGeom prst="rect">
            <a:avLst/>
          </a:prstGeom>
          <a:noFill/>
          <a:ln w="9525">
            <a:noFill/>
            <a:miter lim="800000"/>
            <a:headEnd/>
            <a:tailEnd/>
          </a:ln>
        </p:spPr>
      </p:pic>
      <p:pic>
        <p:nvPicPr>
          <p:cNvPr id="24578" name="Picture 2"/>
          <p:cNvPicPr>
            <a:picLocks noChangeAspect="1" noChangeArrowheads="1"/>
          </p:cNvPicPr>
          <p:nvPr/>
        </p:nvPicPr>
        <p:blipFill>
          <a:blip r:embed="rId3" cstate="print"/>
          <a:srcRect/>
          <a:stretch>
            <a:fillRect/>
          </a:stretch>
        </p:blipFill>
        <p:spPr bwMode="auto">
          <a:xfrm>
            <a:off x="6367307" y="3501009"/>
            <a:ext cx="2776694" cy="3356992"/>
          </a:xfrm>
          <a:prstGeom prst="rect">
            <a:avLst/>
          </a:prstGeom>
          <a:noFill/>
          <a:ln w="9525">
            <a:noFill/>
            <a:miter lim="800000"/>
            <a:headEnd/>
            <a:tailEnd/>
          </a:ln>
        </p:spPr>
      </p:pic>
      <p:sp>
        <p:nvSpPr>
          <p:cNvPr id="4" name="Ovale 3"/>
          <p:cNvSpPr/>
          <p:nvPr/>
        </p:nvSpPr>
        <p:spPr>
          <a:xfrm>
            <a:off x="7755654" y="620688"/>
            <a:ext cx="1280842"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e 6"/>
          <p:cNvSpPr/>
          <p:nvPr/>
        </p:nvSpPr>
        <p:spPr>
          <a:xfrm>
            <a:off x="7596336" y="5179505"/>
            <a:ext cx="1280842"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578"/>
                                        </p:tgtEl>
                                        <p:attrNameLst>
                                          <p:attrName>style.visibility</p:attrName>
                                        </p:attrNameLst>
                                      </p:cBhvr>
                                      <p:to>
                                        <p:strVal val="visible"/>
                                      </p:to>
                                    </p:set>
                                    <p:anim calcmode="lin" valueType="num">
                                      <p:cBhvr additive="base">
                                        <p:cTn id="19" dur="500" fill="hold"/>
                                        <p:tgtEl>
                                          <p:spTgt spid="24578"/>
                                        </p:tgtEl>
                                        <p:attrNameLst>
                                          <p:attrName>ppt_x</p:attrName>
                                        </p:attrNameLst>
                                      </p:cBhvr>
                                      <p:tavLst>
                                        <p:tav tm="0">
                                          <p:val>
                                            <p:strVal val="#ppt_x"/>
                                          </p:val>
                                        </p:tav>
                                        <p:tav tm="100000">
                                          <p:val>
                                            <p:strVal val="#ppt_x"/>
                                          </p:val>
                                        </p:tav>
                                      </p:tavLst>
                                    </p:anim>
                                    <p:anim calcmode="lin" valueType="num">
                                      <p:cBhvr additive="base">
                                        <p:cTn id="20" dur="500" fill="hold"/>
                                        <p:tgtEl>
                                          <p:spTgt spid="2457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12" y="0"/>
            <a:ext cx="6696744" cy="1143000"/>
          </a:xfrm>
        </p:spPr>
        <p:txBody>
          <a:bodyPr/>
          <a:lstStyle/>
          <a:p>
            <a:r>
              <a:rPr lang="en-US" smtClean="0"/>
              <a:t>The Top </a:t>
            </a:r>
            <a:r>
              <a:rPr lang="en-US"/>
              <a:t>Q</a:t>
            </a:r>
            <a:r>
              <a:rPr lang="en-US" smtClean="0"/>
              <a:t>uark </a:t>
            </a:r>
            <a:r>
              <a:rPr lang="en-US"/>
              <a:t>D</a:t>
            </a:r>
            <a:r>
              <a:rPr lang="en-US" smtClean="0"/>
              <a:t>iscovery</a:t>
            </a:r>
            <a:endParaRPr lang="en-US"/>
          </a:p>
        </p:txBody>
      </p:sp>
      <p:sp>
        <p:nvSpPr>
          <p:cNvPr id="3" name="Segnaposto contenuto 2"/>
          <p:cNvSpPr>
            <a:spLocks noGrp="1"/>
          </p:cNvSpPr>
          <p:nvPr>
            <p:ph idx="1"/>
          </p:nvPr>
        </p:nvSpPr>
        <p:spPr>
          <a:xfrm>
            <a:off x="179512" y="1728192"/>
            <a:ext cx="5976664" cy="5517232"/>
          </a:xfrm>
        </p:spPr>
        <p:txBody>
          <a:bodyPr>
            <a:normAutofit fontScale="62500" lnSpcReduction="20000"/>
          </a:bodyPr>
          <a:lstStyle/>
          <a:p>
            <a:r>
              <a:rPr lang="en-US" smtClean="0"/>
              <a:t>In 1994 the CDF experiment had a </a:t>
            </a:r>
            <a:r>
              <a:rPr lang="en-US" smtClean="0">
                <a:solidFill>
                  <a:srgbClr val="FF0000"/>
                </a:solidFill>
              </a:rPr>
              <a:t>serious counting excess (2.7</a:t>
            </a:r>
            <a:r>
              <a:rPr lang="el-GR" smtClean="0">
                <a:solidFill>
                  <a:srgbClr val="FF0000"/>
                </a:solidFill>
              </a:rPr>
              <a:t>σ</a:t>
            </a:r>
            <a:r>
              <a:rPr lang="it-IT" smtClean="0">
                <a:solidFill>
                  <a:srgbClr val="FF0000"/>
                </a:solidFill>
              </a:rPr>
              <a:t>) </a:t>
            </a:r>
            <a:r>
              <a:rPr lang="en-US" smtClean="0"/>
              <a:t>in b-tagged single-lepton and dilepton datasets, plus a mass peak at a value compatible with theory predictions</a:t>
            </a:r>
          </a:p>
          <a:p>
            <a:pPr lvl="1"/>
            <a:r>
              <a:rPr lang="it-IT" smtClean="0"/>
              <a:t>the mass peak, or corresponding </a:t>
            </a:r>
            <a:r>
              <a:rPr lang="it-IT" smtClean="0">
                <a:solidFill>
                  <a:srgbClr val="FF0000"/>
                </a:solidFill>
              </a:rPr>
              <a:t>kinematic evidence, was over 3</a:t>
            </a:r>
            <a:r>
              <a:rPr lang="el-GR" smtClean="0">
                <a:solidFill>
                  <a:srgbClr val="FF0000"/>
                </a:solidFill>
              </a:rPr>
              <a:t>σ</a:t>
            </a:r>
            <a:r>
              <a:rPr lang="it-IT" smtClean="0">
                <a:solidFill>
                  <a:srgbClr val="FF0000"/>
                </a:solidFill>
              </a:rPr>
              <a:t> by itself</a:t>
            </a:r>
            <a:r>
              <a:rPr lang="it-IT" smtClean="0"/>
              <a:t>; </a:t>
            </a:r>
            <a:r>
              <a:rPr lang="it-IT" b="1" smtClean="0"/>
              <a:t>M = 174 +- 10</a:t>
            </a:r>
            <a:r>
              <a:rPr lang="it-IT" b="1" baseline="30000" smtClean="0"/>
              <a:t>+13</a:t>
            </a:r>
            <a:r>
              <a:rPr lang="it-IT" b="1" baseline="-25000" smtClean="0"/>
              <a:t>-12</a:t>
            </a:r>
            <a:r>
              <a:rPr lang="it-IT" b="1" smtClean="0"/>
              <a:t> GeV        </a:t>
            </a:r>
          </a:p>
          <a:p>
            <a:pPr lvl="1">
              <a:buNone/>
            </a:pPr>
            <a:endParaRPr lang="en-US" b="1" smtClean="0"/>
          </a:p>
          <a:p>
            <a:pPr>
              <a:buNone/>
            </a:pPr>
            <a:r>
              <a:rPr lang="it-IT" smtClean="0"/>
              <a:t>	</a:t>
            </a:r>
            <a:r>
              <a:rPr lang="it-IT" smtClean="0">
                <a:solidFill>
                  <a:srgbClr val="0070C0"/>
                </a:solidFill>
              </a:rPr>
              <a:t>The paper describing the analysis (120-pages long) spoke of “</a:t>
            </a:r>
            <a:r>
              <a:rPr lang="it-IT" b="1" smtClean="0">
                <a:solidFill>
                  <a:srgbClr val="0070C0"/>
                </a:solidFill>
              </a:rPr>
              <a:t>evidence</a:t>
            </a:r>
            <a:r>
              <a:rPr lang="it-IT" smtClean="0">
                <a:solidFill>
                  <a:srgbClr val="0070C0"/>
                </a:solidFill>
              </a:rPr>
              <a:t>” </a:t>
            </a:r>
            <a:r>
              <a:rPr lang="it-IT" smtClean="0"/>
              <a:t>for top quark production</a:t>
            </a:r>
            <a:r>
              <a:rPr lang="it-IT" b="1" smtClean="0">
                <a:solidFill>
                  <a:srgbClr val="1BB52A"/>
                </a:solidFill>
              </a:rPr>
              <a:t>[9]</a:t>
            </a:r>
          </a:p>
          <a:p>
            <a:pPr>
              <a:buNone/>
            </a:pPr>
            <a:endParaRPr lang="it-IT" smtClean="0"/>
          </a:p>
          <a:p>
            <a:r>
              <a:rPr lang="it-IT" smtClean="0"/>
              <a:t>One year later CDF and DZERO</a:t>
            </a:r>
            <a:r>
              <a:rPr lang="it-IT" b="1" smtClean="0">
                <a:solidFill>
                  <a:srgbClr val="1BB52A"/>
                </a:solidFill>
              </a:rPr>
              <a:t>[10]</a:t>
            </a:r>
            <a:r>
              <a:rPr lang="it-IT" smtClean="0"/>
              <a:t> both presented 5</a:t>
            </a:r>
            <a:r>
              <a:rPr lang="el-GR" smtClean="0"/>
              <a:t>σ </a:t>
            </a:r>
            <a:r>
              <a:rPr lang="it-IT" smtClean="0"/>
              <a:t> significances based on their counting experiments, obtained  by analyzing 3x more data</a:t>
            </a:r>
          </a:p>
          <a:p>
            <a:pPr>
              <a:buNone/>
            </a:pPr>
            <a:r>
              <a:rPr lang="it-IT" b="1" smtClean="0">
                <a:solidFill>
                  <a:srgbClr val="FF0000"/>
                </a:solidFill>
              </a:rPr>
              <a:t>	</a:t>
            </a:r>
          </a:p>
          <a:p>
            <a:pPr>
              <a:buNone/>
            </a:pPr>
            <a:r>
              <a:rPr lang="it-IT" b="1" smtClean="0">
                <a:solidFill>
                  <a:srgbClr val="FF0000"/>
                </a:solidFill>
              </a:rPr>
              <a:t>	The top quark was thus the first particle discovered by a willful application of the “5</a:t>
            </a:r>
            <a:r>
              <a:rPr lang="el-GR" b="1" smtClean="0">
                <a:solidFill>
                  <a:srgbClr val="FF0000"/>
                </a:solidFill>
              </a:rPr>
              <a:t>σ</a:t>
            </a:r>
            <a:r>
              <a:rPr lang="it-IT" b="1" smtClean="0">
                <a:solidFill>
                  <a:srgbClr val="FF0000"/>
                </a:solidFill>
              </a:rPr>
              <a:t>” criterion</a:t>
            </a:r>
          </a:p>
        </p:txBody>
      </p:sp>
      <p:pic>
        <p:nvPicPr>
          <p:cNvPr id="4" name="Picture 4"/>
          <p:cNvPicPr>
            <a:picLocks noChangeAspect="1" noChangeArrowheads="1"/>
          </p:cNvPicPr>
          <p:nvPr/>
        </p:nvPicPr>
        <p:blipFill>
          <a:blip r:embed="rId2" cstate="print"/>
          <a:srcRect/>
          <a:stretch>
            <a:fillRect/>
          </a:stretch>
        </p:blipFill>
        <p:spPr>
          <a:xfrm>
            <a:off x="6434200" y="44202"/>
            <a:ext cx="2709800" cy="2592710"/>
          </a:xfrm>
          <a:prstGeom prst="rect">
            <a:avLst/>
          </a:prstGeom>
          <a:noFill/>
        </p:spPr>
      </p:pic>
      <p:pic>
        <p:nvPicPr>
          <p:cNvPr id="5" name="Picture 5"/>
          <p:cNvPicPr>
            <a:picLocks noChangeAspect="1" noChangeArrowheads="1"/>
          </p:cNvPicPr>
          <p:nvPr/>
        </p:nvPicPr>
        <p:blipFill>
          <a:blip r:embed="rId3" cstate="print"/>
          <a:srcRect/>
          <a:stretch>
            <a:fillRect/>
          </a:stretch>
        </p:blipFill>
        <p:spPr>
          <a:xfrm>
            <a:off x="6156176" y="2708920"/>
            <a:ext cx="2987824" cy="1728397"/>
          </a:xfrm>
          <a:prstGeom prst="rect">
            <a:avLst/>
          </a:prstGeom>
          <a:noFill/>
        </p:spPr>
      </p:pic>
      <p:pic>
        <p:nvPicPr>
          <p:cNvPr id="6" name="Picture 4"/>
          <p:cNvPicPr>
            <a:picLocks noChangeAspect="1" noChangeArrowheads="1"/>
          </p:cNvPicPr>
          <p:nvPr/>
        </p:nvPicPr>
        <p:blipFill>
          <a:blip r:embed="rId4" cstate="print"/>
          <a:srcRect/>
          <a:stretch>
            <a:fillRect/>
          </a:stretch>
        </p:blipFill>
        <p:spPr>
          <a:xfrm>
            <a:off x="6871433" y="4581129"/>
            <a:ext cx="2272567" cy="22768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4624"/>
            <a:ext cx="8229600" cy="1143000"/>
          </a:xfrm>
        </p:spPr>
        <p:txBody>
          <a:bodyPr/>
          <a:lstStyle/>
          <a:p>
            <a:r>
              <a:rPr lang="it-IT" err="1" smtClean="0"/>
              <a:t>Particle</a:t>
            </a:r>
            <a:r>
              <a:rPr lang="it-IT" smtClean="0"/>
              <a:t> </a:t>
            </a:r>
            <a:r>
              <a:rPr lang="it-IT" dirty="0" err="1"/>
              <a:t>P</a:t>
            </a:r>
            <a:r>
              <a:rPr lang="it-IT" smtClean="0"/>
              <a:t>hysics </a:t>
            </a:r>
            <a:r>
              <a:rPr lang="it-IT" smtClean="0"/>
              <a:t>in </a:t>
            </a:r>
            <a:r>
              <a:rPr lang="it-IT" smtClean="0"/>
              <a:t>Three </a:t>
            </a:r>
            <a:r>
              <a:rPr lang="it-IT" dirty="0" err="1"/>
              <a:t>S</a:t>
            </a:r>
            <a:r>
              <a:rPr lang="it-IT" smtClean="0"/>
              <a:t>lides</a:t>
            </a:r>
            <a:endParaRPr lang="it-IT" dirty="0"/>
          </a:p>
        </p:txBody>
      </p:sp>
      <p:sp>
        <p:nvSpPr>
          <p:cNvPr id="3" name="Segnaposto contenuto 2"/>
          <p:cNvSpPr>
            <a:spLocks noGrp="1"/>
          </p:cNvSpPr>
          <p:nvPr>
            <p:ph idx="1"/>
          </p:nvPr>
        </p:nvSpPr>
        <p:spPr>
          <a:xfrm>
            <a:off x="467544" y="1644725"/>
            <a:ext cx="3744416" cy="3944515"/>
          </a:xfrm>
        </p:spPr>
        <p:txBody>
          <a:bodyPr>
            <a:normAutofit fontScale="77500" lnSpcReduction="20000"/>
          </a:bodyPr>
          <a:lstStyle/>
          <a:p>
            <a:pPr marL="0" indent="0">
              <a:buNone/>
            </a:pPr>
            <a:r>
              <a:rPr lang="it-IT" smtClean="0"/>
              <a:t>The </a:t>
            </a:r>
            <a:r>
              <a:rPr lang="it-IT" dirty="0" smtClean="0"/>
              <a:t>goal </a:t>
            </a:r>
            <a:r>
              <a:rPr lang="it-IT" dirty="0" err="1" smtClean="0"/>
              <a:t>today</a:t>
            </a:r>
            <a:r>
              <a:rPr lang="it-IT" dirty="0" smtClean="0"/>
              <a:t> </a:t>
            </a:r>
            <a:r>
              <a:rPr lang="it-IT" dirty="0" err="1" smtClean="0"/>
              <a:t>is</a:t>
            </a:r>
            <a:r>
              <a:rPr lang="it-IT" dirty="0" smtClean="0"/>
              <a:t> </a:t>
            </a:r>
            <a:r>
              <a:rPr lang="it-IT" smtClean="0"/>
              <a:t>to discuss </a:t>
            </a:r>
            <a:endParaRPr lang="it-IT" smtClean="0"/>
          </a:p>
          <a:p>
            <a:pPr marL="0" indent="0">
              <a:buNone/>
            </a:pPr>
            <a:r>
              <a:rPr lang="it-IT" smtClean="0">
                <a:solidFill>
                  <a:srgbClr val="FF0000"/>
                </a:solidFill>
              </a:rPr>
              <a:t>statistical problems of relevance to particle </a:t>
            </a:r>
            <a:r>
              <a:rPr lang="it-IT" err="1" smtClean="0">
                <a:solidFill>
                  <a:srgbClr val="FF0000"/>
                </a:solidFill>
              </a:rPr>
              <a:t>physics</a:t>
            </a:r>
            <a:r>
              <a:rPr lang="it-IT" smtClean="0">
                <a:solidFill>
                  <a:srgbClr val="FF0000"/>
                </a:solidFill>
              </a:rPr>
              <a:t> </a:t>
            </a:r>
            <a:endParaRPr lang="it-IT">
              <a:solidFill>
                <a:srgbClr val="FF0000"/>
              </a:solidFill>
            </a:endParaRPr>
          </a:p>
          <a:p>
            <a:pPr lvl="1"/>
            <a:r>
              <a:rPr lang="it-IT" smtClean="0"/>
              <a:t>Also of</a:t>
            </a:r>
            <a:r>
              <a:rPr lang="it-IT" smtClean="0"/>
              <a:t> </a:t>
            </a:r>
            <a:r>
              <a:rPr lang="it-IT" smtClean="0"/>
              <a:t>interest for other branches of </a:t>
            </a:r>
            <a:r>
              <a:rPr lang="it-IT" smtClean="0"/>
              <a:t>Physics</a:t>
            </a:r>
            <a:endParaRPr lang="it-IT" dirty="0"/>
          </a:p>
          <a:p>
            <a:endParaRPr lang="it-IT" smtClean="0">
              <a:sym typeface="Wingdings" panose="05000000000000000000" pitchFamily="2" charset="2"/>
            </a:endParaRPr>
          </a:p>
          <a:p>
            <a:r>
              <a:rPr lang="it-IT" smtClean="0">
                <a:sym typeface="Wingdings" panose="05000000000000000000" pitchFamily="2" charset="2"/>
              </a:rPr>
              <a:t>In order to do that, we </a:t>
            </a:r>
            <a:r>
              <a:rPr lang="it-IT" dirty="0" err="1" smtClean="0">
                <a:sym typeface="Wingdings" panose="05000000000000000000" pitchFamily="2" charset="2"/>
              </a:rPr>
              <a:t>need</a:t>
            </a:r>
            <a:r>
              <a:rPr lang="it-IT" dirty="0" smtClean="0">
                <a:sym typeface="Wingdings" panose="05000000000000000000" pitchFamily="2" charset="2"/>
              </a:rPr>
              <a:t> first </a:t>
            </a:r>
            <a:r>
              <a:rPr lang="it-IT" smtClean="0">
                <a:sym typeface="Wingdings" panose="05000000000000000000" pitchFamily="2" charset="2"/>
              </a:rPr>
              <a:t>to </a:t>
            </a:r>
            <a:r>
              <a:rPr lang="it-IT" smtClean="0">
                <a:solidFill>
                  <a:srgbClr val="FF0000"/>
                </a:solidFill>
                <a:sym typeface="Wingdings" panose="05000000000000000000" pitchFamily="2" charset="2"/>
              </a:rPr>
              <a:t>examine </a:t>
            </a:r>
            <a:r>
              <a:rPr lang="it-IT" dirty="0" smtClean="0">
                <a:solidFill>
                  <a:srgbClr val="FF0000"/>
                </a:solidFill>
                <a:sym typeface="Wingdings" panose="05000000000000000000" pitchFamily="2" charset="2"/>
              </a:rPr>
              <a:t>the general </a:t>
            </a:r>
            <a:r>
              <a:rPr lang="it-IT" dirty="0" err="1" smtClean="0">
                <a:solidFill>
                  <a:srgbClr val="FF0000"/>
                </a:solidFill>
                <a:sym typeface="Wingdings" panose="05000000000000000000" pitchFamily="2" charset="2"/>
              </a:rPr>
              <a:t>framework</a:t>
            </a:r>
            <a:r>
              <a:rPr lang="it-IT" dirty="0" smtClean="0">
                <a:sym typeface="Wingdings" panose="05000000000000000000" pitchFamily="2" charset="2"/>
              </a:rPr>
              <a:t> of </a:t>
            </a:r>
            <a:r>
              <a:rPr lang="it-IT" err="1" smtClean="0">
                <a:sym typeface="Wingdings" panose="05000000000000000000" pitchFamily="2" charset="2"/>
              </a:rPr>
              <a:t>these</a:t>
            </a:r>
            <a:r>
              <a:rPr lang="it-IT" smtClean="0">
                <a:sym typeface="Wingdings" panose="05000000000000000000" pitchFamily="2" charset="2"/>
              </a:rPr>
              <a:t> problems</a:t>
            </a:r>
            <a:endParaRPr lang="it-IT" dirty="0" smtClean="0">
              <a:sym typeface="Wingdings" panose="05000000000000000000" pitchFamily="2" charset="2"/>
            </a:endParaRPr>
          </a:p>
          <a:p>
            <a:pPr marL="0" indent="0">
              <a:buNone/>
            </a:pPr>
            <a:endParaRPr lang="it-IT" dirty="0">
              <a:sym typeface="Wingdings" panose="05000000000000000000" pitchFamily="2" charset="2"/>
            </a:endParaRPr>
          </a:p>
        </p:txBody>
      </p:sp>
      <p:pic>
        <p:nvPicPr>
          <p:cNvPr id="135170" name="Picture 2" descr="http://www.sciencecartoonsplus.com/gallery/physics/physics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144" y="1484784"/>
            <a:ext cx="4111352" cy="529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076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6696744" cy="1143000"/>
          </a:xfrm>
        </p:spPr>
        <p:txBody>
          <a:bodyPr/>
          <a:lstStyle/>
          <a:p>
            <a:r>
              <a:rPr lang="it-IT" dirty="0" err="1" smtClean="0"/>
              <a:t>Following</a:t>
            </a:r>
            <a:r>
              <a:rPr lang="it-IT" dirty="0" smtClean="0"/>
              <a:t> </a:t>
            </a:r>
            <a:r>
              <a:rPr lang="it-IT" smtClean="0"/>
              <a:t>the </a:t>
            </a:r>
            <a:r>
              <a:rPr lang="it-IT"/>
              <a:t>T</a:t>
            </a:r>
            <a:r>
              <a:rPr lang="it-IT" smtClean="0"/>
              <a:t>op </a:t>
            </a:r>
            <a:r>
              <a:rPr lang="it-IT" dirty="0"/>
              <a:t>Q</a:t>
            </a:r>
            <a:r>
              <a:rPr lang="it-IT" smtClean="0"/>
              <a:t>uark</a:t>
            </a:r>
            <a:r>
              <a:rPr lang="it-IT" dirty="0" smtClean="0"/>
              <a:t>...</a:t>
            </a:r>
            <a:endParaRPr lang="en-US" dirty="0"/>
          </a:p>
        </p:txBody>
      </p:sp>
      <p:sp>
        <p:nvSpPr>
          <p:cNvPr id="3" name="Segnaposto contenuto 2"/>
          <p:cNvSpPr>
            <a:spLocks noGrp="1"/>
          </p:cNvSpPr>
          <p:nvPr>
            <p:ph idx="1"/>
          </p:nvPr>
        </p:nvSpPr>
        <p:spPr>
          <a:xfrm>
            <a:off x="107504" y="1501948"/>
            <a:ext cx="5832648" cy="5356051"/>
          </a:xfrm>
        </p:spPr>
        <p:txBody>
          <a:bodyPr>
            <a:normAutofit fontScale="62500" lnSpcReduction="20000"/>
          </a:bodyPr>
          <a:lstStyle/>
          <a:p>
            <a:r>
              <a:rPr lang="it-IT" dirty="0" err="1" smtClean="0">
                <a:solidFill>
                  <a:srgbClr val="FF0000"/>
                </a:solidFill>
              </a:rPr>
              <a:t>Since</a:t>
            </a:r>
            <a:r>
              <a:rPr lang="it-IT" dirty="0" smtClean="0">
                <a:solidFill>
                  <a:srgbClr val="FF0000"/>
                </a:solidFill>
              </a:rPr>
              <a:t> 1995, the </a:t>
            </a:r>
            <a:r>
              <a:rPr lang="it-IT" dirty="0" err="1" smtClean="0">
                <a:solidFill>
                  <a:srgbClr val="FF0000"/>
                </a:solidFill>
              </a:rPr>
              <a:t>requirement</a:t>
            </a:r>
            <a:r>
              <a:rPr lang="it-IT" dirty="0" smtClean="0">
                <a:solidFill>
                  <a:srgbClr val="FF0000"/>
                </a:solidFill>
              </a:rPr>
              <a:t> of a p-</a:t>
            </a:r>
            <a:r>
              <a:rPr lang="it-IT" dirty="0" err="1" smtClean="0">
                <a:solidFill>
                  <a:srgbClr val="FF0000"/>
                </a:solidFill>
              </a:rPr>
              <a:t>value</a:t>
            </a:r>
            <a:r>
              <a:rPr lang="it-IT" dirty="0" smtClean="0">
                <a:solidFill>
                  <a:srgbClr val="FF0000"/>
                </a:solidFill>
              </a:rPr>
              <a:t> </a:t>
            </a:r>
            <a:r>
              <a:rPr lang="it-IT" dirty="0" err="1" smtClean="0">
                <a:solidFill>
                  <a:srgbClr val="FF0000"/>
                </a:solidFill>
              </a:rPr>
              <a:t>below</a:t>
            </a:r>
            <a:r>
              <a:rPr lang="it-IT" dirty="0" smtClean="0">
                <a:solidFill>
                  <a:srgbClr val="FF0000"/>
                </a:solidFill>
              </a:rPr>
              <a:t> 3*10</a:t>
            </a:r>
            <a:r>
              <a:rPr lang="it-IT" baseline="30000" dirty="0" smtClean="0">
                <a:solidFill>
                  <a:srgbClr val="FF0000"/>
                </a:solidFill>
              </a:rPr>
              <a:t>-7</a:t>
            </a:r>
            <a:r>
              <a:rPr lang="it-IT" dirty="0" smtClean="0">
                <a:solidFill>
                  <a:srgbClr val="FF0000"/>
                </a:solidFill>
              </a:rPr>
              <a:t> </a:t>
            </a:r>
            <a:r>
              <a:rPr lang="it-IT" dirty="0" err="1" smtClean="0">
                <a:solidFill>
                  <a:srgbClr val="FF0000"/>
                </a:solidFill>
              </a:rPr>
              <a:t>slowly</a:t>
            </a:r>
            <a:r>
              <a:rPr lang="it-IT" dirty="0" smtClean="0">
                <a:solidFill>
                  <a:srgbClr val="FF0000"/>
                </a:solidFill>
              </a:rPr>
              <a:t> </a:t>
            </a:r>
            <a:r>
              <a:rPr lang="it-IT" dirty="0" err="1" smtClean="0">
                <a:solidFill>
                  <a:srgbClr val="FF0000"/>
                </a:solidFill>
              </a:rPr>
              <a:t>but</a:t>
            </a:r>
            <a:r>
              <a:rPr lang="it-IT" dirty="0" smtClean="0">
                <a:solidFill>
                  <a:srgbClr val="FF0000"/>
                </a:solidFill>
              </a:rPr>
              <a:t> </a:t>
            </a:r>
            <a:r>
              <a:rPr lang="it-IT" dirty="0" err="1" smtClean="0">
                <a:solidFill>
                  <a:srgbClr val="FF0000"/>
                </a:solidFill>
              </a:rPr>
              <a:t>steadily</a:t>
            </a:r>
            <a:r>
              <a:rPr lang="it-IT" dirty="0" smtClean="0">
                <a:solidFill>
                  <a:srgbClr val="FF0000"/>
                </a:solidFill>
              </a:rPr>
              <a:t> </a:t>
            </a:r>
            <a:r>
              <a:rPr lang="it-IT" dirty="0" err="1" smtClean="0">
                <a:solidFill>
                  <a:srgbClr val="FF0000"/>
                </a:solidFill>
              </a:rPr>
              <a:t>became</a:t>
            </a:r>
            <a:r>
              <a:rPr lang="it-IT" dirty="0" smtClean="0">
                <a:solidFill>
                  <a:srgbClr val="FF0000"/>
                </a:solidFill>
              </a:rPr>
              <a:t> a </a:t>
            </a:r>
            <a:r>
              <a:rPr lang="it-IT" smtClean="0">
                <a:solidFill>
                  <a:srgbClr val="FF0000"/>
                </a:solidFill>
              </a:rPr>
              <a:t>standard.</a:t>
            </a:r>
            <a:r>
              <a:rPr lang="it-IT" smtClean="0"/>
              <a:t> </a:t>
            </a:r>
          </a:p>
          <a:p>
            <a:r>
              <a:rPr lang="it-IT" smtClean="0"/>
              <a:t>Striking </a:t>
            </a:r>
            <a:r>
              <a:rPr lang="it-IT" dirty="0" err="1" smtClean="0"/>
              <a:t>examples</a:t>
            </a:r>
            <a:r>
              <a:rPr lang="it-IT" dirty="0" smtClean="0"/>
              <a:t> of </a:t>
            </a:r>
            <a:r>
              <a:rPr lang="it-IT" dirty="0" err="1" smtClean="0"/>
              <a:t>searches</a:t>
            </a:r>
            <a:r>
              <a:rPr lang="it-IT" dirty="0" smtClean="0"/>
              <a:t> </a:t>
            </a:r>
            <a:r>
              <a:rPr lang="it-IT" dirty="0" err="1" smtClean="0"/>
              <a:t>that</a:t>
            </a:r>
            <a:r>
              <a:rPr lang="it-IT" dirty="0" smtClean="0"/>
              <a:t> </a:t>
            </a:r>
            <a:r>
              <a:rPr lang="it-IT" dirty="0" err="1" smtClean="0"/>
              <a:t>diligently</a:t>
            </a:r>
            <a:r>
              <a:rPr lang="it-IT" dirty="0" smtClean="0"/>
              <a:t> </a:t>
            </a:r>
            <a:r>
              <a:rPr lang="it-IT" dirty="0" err="1" smtClean="0"/>
              <a:t>waited</a:t>
            </a:r>
            <a:r>
              <a:rPr lang="it-IT" dirty="0" smtClean="0"/>
              <a:t> for a 5-sigma </a:t>
            </a:r>
            <a:r>
              <a:rPr lang="it-IT" dirty="0" err="1" smtClean="0"/>
              <a:t>effect</a:t>
            </a:r>
            <a:r>
              <a:rPr lang="it-IT" dirty="0" smtClean="0"/>
              <a:t> </a:t>
            </a:r>
            <a:r>
              <a:rPr lang="it-IT" dirty="0" err="1" smtClean="0"/>
              <a:t>before</a:t>
            </a:r>
            <a:r>
              <a:rPr lang="it-IT" dirty="0" smtClean="0"/>
              <a:t> </a:t>
            </a:r>
            <a:r>
              <a:rPr lang="it-IT" err="1" smtClean="0"/>
              <a:t>claiming</a:t>
            </a:r>
            <a:r>
              <a:rPr lang="it-IT" smtClean="0"/>
              <a:t> discovery:</a:t>
            </a:r>
            <a:endParaRPr lang="it-IT" dirty="0" smtClean="0"/>
          </a:p>
          <a:p>
            <a:endParaRPr lang="it-IT" dirty="0" smtClean="0"/>
          </a:p>
          <a:p>
            <a:pPr marL="457200" lvl="1" indent="0">
              <a:buNone/>
            </a:pPr>
            <a:r>
              <a:rPr lang="it-IT" b="1" smtClean="0"/>
              <a:t>1) Single </a:t>
            </a:r>
            <a:r>
              <a:rPr lang="it-IT" b="1" dirty="0" smtClean="0"/>
              <a:t>top quark production</a:t>
            </a:r>
            <a:r>
              <a:rPr lang="it-IT" smtClean="0"/>
              <a:t>: harder </a:t>
            </a:r>
            <a:r>
              <a:rPr lang="it-IT" dirty="0" smtClean="0"/>
              <a:t>to </a:t>
            </a:r>
            <a:r>
              <a:rPr lang="it-IT" dirty="0" err="1" smtClean="0"/>
              <a:t>detect</a:t>
            </a:r>
            <a:r>
              <a:rPr lang="it-IT" dirty="0" smtClean="0"/>
              <a:t> </a:t>
            </a:r>
            <a:r>
              <a:rPr lang="it-IT" dirty="0" err="1" smtClean="0"/>
              <a:t>than</a:t>
            </a:r>
            <a:r>
              <a:rPr lang="it-IT" dirty="0" smtClean="0"/>
              <a:t> strong </a:t>
            </a:r>
            <a:r>
              <a:rPr lang="it-IT" err="1" smtClean="0"/>
              <a:t>pair</a:t>
            </a:r>
            <a:r>
              <a:rPr lang="it-IT" smtClean="0"/>
              <a:t>-production processes; it took </a:t>
            </a:r>
            <a:r>
              <a:rPr lang="it-IT" dirty="0" smtClean="0"/>
              <a:t>14 more </a:t>
            </a:r>
            <a:r>
              <a:rPr lang="it-IT" dirty="0" err="1" smtClean="0"/>
              <a:t>years</a:t>
            </a:r>
            <a:r>
              <a:rPr lang="it-IT" dirty="0" smtClean="0"/>
              <a:t> to be </a:t>
            </a:r>
            <a:r>
              <a:rPr lang="it-IT" dirty="0" err="1" smtClean="0"/>
              <a:t>seen</a:t>
            </a:r>
            <a:r>
              <a:rPr lang="it-IT" dirty="0" smtClean="0"/>
              <a:t>. </a:t>
            </a:r>
            <a:r>
              <a:rPr lang="it-IT" dirty="0" smtClean="0">
                <a:solidFill>
                  <a:srgbClr val="0070C0"/>
                </a:solidFill>
              </a:rPr>
              <a:t>CDF and </a:t>
            </a:r>
            <a:r>
              <a:rPr lang="it-IT" smtClean="0">
                <a:solidFill>
                  <a:srgbClr val="0070C0"/>
                </a:solidFill>
              </a:rPr>
              <a:t>DZERO </a:t>
            </a:r>
            <a:r>
              <a:rPr lang="it-IT" smtClean="0">
                <a:solidFill>
                  <a:srgbClr val="1BB52A"/>
                </a:solidFill>
              </a:rPr>
              <a:t>claimed </a:t>
            </a:r>
            <a:r>
              <a:rPr lang="it-IT" dirty="0" err="1" smtClean="0">
                <a:solidFill>
                  <a:srgbClr val="1BB52A"/>
                </a:solidFill>
              </a:rPr>
              <a:t>observation</a:t>
            </a:r>
            <a:r>
              <a:rPr lang="it-IT" dirty="0" smtClean="0">
                <a:solidFill>
                  <a:srgbClr val="1BB52A"/>
                </a:solidFill>
              </a:rPr>
              <a:t> in </a:t>
            </a:r>
            <a:r>
              <a:rPr lang="it-IT" smtClean="0">
                <a:solidFill>
                  <a:srgbClr val="1BB52A"/>
                </a:solidFill>
              </a:rPr>
              <a:t>2009 </a:t>
            </a:r>
            <a:r>
              <a:rPr lang="it-IT" b="1" smtClean="0">
                <a:solidFill>
                  <a:srgbClr val="1BB52A"/>
                </a:solidFill>
              </a:rPr>
              <a:t>[11]</a:t>
            </a:r>
            <a:r>
              <a:rPr lang="it-IT" smtClean="0">
                <a:solidFill>
                  <a:srgbClr val="0070C0"/>
                </a:solidFill>
              </a:rPr>
              <a:t>, over clear 5-sigma effects</a:t>
            </a:r>
            <a:endParaRPr lang="it-IT" dirty="0" smtClean="0">
              <a:solidFill>
                <a:srgbClr val="0070C0"/>
              </a:solidFill>
            </a:endParaRPr>
          </a:p>
          <a:p>
            <a:pPr lvl="1"/>
            <a:endParaRPr lang="it-IT" dirty="0" smtClean="0"/>
          </a:p>
          <a:p>
            <a:pPr marL="457200" lvl="1" indent="0">
              <a:buNone/>
            </a:pPr>
            <a:r>
              <a:rPr lang="it-IT" smtClean="0"/>
              <a:t>2) In </a:t>
            </a:r>
            <a:r>
              <a:rPr lang="it-IT" dirty="0" smtClean="0"/>
              <a:t>2012 </a:t>
            </a:r>
            <a:r>
              <a:rPr lang="it-IT" smtClean="0"/>
              <a:t>the </a:t>
            </a:r>
            <a:r>
              <a:rPr lang="it-IT" b="1" smtClean="0"/>
              <a:t>Higgs </a:t>
            </a:r>
            <a:r>
              <a:rPr lang="it-IT" b="1" dirty="0" err="1" smtClean="0"/>
              <a:t>boson</a:t>
            </a:r>
            <a:r>
              <a:rPr lang="it-IT" b="1" dirty="0" smtClean="0"/>
              <a:t> </a:t>
            </a:r>
            <a:r>
              <a:rPr lang="it-IT" dirty="0" err="1" smtClean="0"/>
              <a:t>was</a:t>
            </a:r>
            <a:r>
              <a:rPr lang="it-IT" dirty="0" smtClean="0"/>
              <a:t> </a:t>
            </a:r>
            <a:r>
              <a:rPr lang="it-IT" dirty="0" err="1" smtClean="0"/>
              <a:t>claimed</a:t>
            </a:r>
            <a:r>
              <a:rPr lang="it-IT" dirty="0" smtClean="0"/>
              <a:t> by </a:t>
            </a:r>
            <a:r>
              <a:rPr lang="it-IT" b="1" dirty="0" smtClean="0">
                <a:solidFill>
                  <a:srgbClr val="1BB52A"/>
                </a:solidFill>
              </a:rPr>
              <a:t>ATLAS and </a:t>
            </a:r>
            <a:r>
              <a:rPr lang="it-IT" b="1" smtClean="0">
                <a:solidFill>
                  <a:srgbClr val="1BB52A"/>
                </a:solidFill>
              </a:rPr>
              <a:t>CMS</a:t>
            </a:r>
            <a:r>
              <a:rPr lang="it-IT" smtClean="0"/>
              <a:t> </a:t>
            </a:r>
            <a:r>
              <a:rPr lang="it-IT" b="1" smtClean="0">
                <a:solidFill>
                  <a:srgbClr val="1BB52A"/>
                </a:solidFill>
              </a:rPr>
              <a:t>[12]</a:t>
            </a:r>
            <a:r>
              <a:rPr lang="it-IT" smtClean="0"/>
              <a:t>. </a:t>
            </a:r>
            <a:r>
              <a:rPr lang="it-IT" dirty="0" smtClean="0">
                <a:solidFill>
                  <a:srgbClr val="0070C0"/>
                </a:solidFill>
              </a:rPr>
              <a:t>Note </a:t>
            </a:r>
            <a:r>
              <a:rPr lang="it-IT" dirty="0" err="1" smtClean="0">
                <a:solidFill>
                  <a:srgbClr val="0070C0"/>
                </a:solidFill>
              </a:rPr>
              <a:t>that</a:t>
            </a:r>
            <a:r>
              <a:rPr lang="it-IT" dirty="0" smtClean="0">
                <a:solidFill>
                  <a:srgbClr val="0070C0"/>
                </a:solidFill>
              </a:rPr>
              <a:t> the </a:t>
            </a:r>
            <a:r>
              <a:rPr lang="it-IT" dirty="0" err="1" smtClean="0">
                <a:solidFill>
                  <a:srgbClr val="0070C0"/>
                </a:solidFill>
              </a:rPr>
              <a:t>two</a:t>
            </a:r>
            <a:r>
              <a:rPr lang="it-IT" dirty="0" smtClean="0">
                <a:solidFill>
                  <a:srgbClr val="0070C0"/>
                </a:solidFill>
              </a:rPr>
              <a:t> </a:t>
            </a:r>
            <a:r>
              <a:rPr lang="it-IT" dirty="0" err="1" smtClean="0">
                <a:solidFill>
                  <a:srgbClr val="0070C0"/>
                </a:solidFill>
              </a:rPr>
              <a:t>experiments</a:t>
            </a:r>
            <a:r>
              <a:rPr lang="it-IT" dirty="0" smtClean="0">
                <a:solidFill>
                  <a:srgbClr val="0070C0"/>
                </a:solidFill>
              </a:rPr>
              <a:t> </a:t>
            </a:r>
            <a:r>
              <a:rPr lang="it-IT" dirty="0" err="1" smtClean="0">
                <a:solidFill>
                  <a:srgbClr val="0070C0"/>
                </a:solidFill>
              </a:rPr>
              <a:t>had</a:t>
            </a:r>
            <a:r>
              <a:rPr lang="it-IT" dirty="0" smtClean="0">
                <a:solidFill>
                  <a:srgbClr val="0070C0"/>
                </a:solidFill>
              </a:rPr>
              <a:t> mass-</a:t>
            </a:r>
            <a:r>
              <a:rPr lang="it-IT" dirty="0" err="1" smtClean="0">
                <a:solidFill>
                  <a:srgbClr val="0070C0"/>
                </a:solidFill>
              </a:rPr>
              <a:t>coincident</a:t>
            </a:r>
            <a:r>
              <a:rPr lang="it-IT" dirty="0" smtClean="0">
                <a:solidFill>
                  <a:srgbClr val="0070C0"/>
                </a:solidFill>
              </a:rPr>
              <a:t> &gt;3</a:t>
            </a:r>
            <a:r>
              <a:rPr lang="el-GR" dirty="0" smtClean="0">
                <a:solidFill>
                  <a:srgbClr val="0070C0"/>
                </a:solidFill>
              </a:rPr>
              <a:t>σ</a:t>
            </a:r>
            <a:r>
              <a:rPr lang="it-IT" dirty="0" smtClean="0">
                <a:solidFill>
                  <a:srgbClr val="0070C0"/>
                </a:solidFill>
              </a:rPr>
              <a:t> </a:t>
            </a:r>
            <a:r>
              <a:rPr lang="it-IT" dirty="0" err="1" smtClean="0">
                <a:solidFill>
                  <a:srgbClr val="0070C0"/>
                </a:solidFill>
              </a:rPr>
              <a:t>evidence</a:t>
            </a:r>
            <a:r>
              <a:rPr lang="it-IT" dirty="0" smtClean="0">
                <a:solidFill>
                  <a:srgbClr val="0070C0"/>
                </a:solidFill>
              </a:rPr>
              <a:t> in </a:t>
            </a:r>
            <a:r>
              <a:rPr lang="it-IT" dirty="0" err="1" smtClean="0">
                <a:solidFill>
                  <a:srgbClr val="0070C0"/>
                </a:solidFill>
              </a:rPr>
              <a:t>their</a:t>
            </a:r>
            <a:r>
              <a:rPr lang="it-IT" dirty="0" smtClean="0">
                <a:solidFill>
                  <a:srgbClr val="0070C0"/>
                </a:solidFill>
              </a:rPr>
              <a:t> data 6 </a:t>
            </a:r>
            <a:r>
              <a:rPr lang="it-IT" dirty="0" err="1" smtClean="0">
                <a:solidFill>
                  <a:srgbClr val="0070C0"/>
                </a:solidFill>
              </a:rPr>
              <a:t>months</a:t>
            </a:r>
            <a:r>
              <a:rPr lang="it-IT" dirty="0" smtClean="0">
                <a:solidFill>
                  <a:srgbClr val="0070C0"/>
                </a:solidFill>
              </a:rPr>
              <a:t> </a:t>
            </a:r>
            <a:r>
              <a:rPr lang="it-IT" dirty="0" err="1" smtClean="0">
                <a:solidFill>
                  <a:srgbClr val="0070C0"/>
                </a:solidFill>
              </a:rPr>
              <a:t>earlier</a:t>
            </a:r>
            <a:r>
              <a:rPr lang="it-IT" dirty="0" smtClean="0">
                <a:solidFill>
                  <a:srgbClr val="0070C0"/>
                </a:solidFill>
              </a:rPr>
              <a:t>, </a:t>
            </a:r>
            <a:r>
              <a:rPr lang="it-IT" dirty="0" err="1" smtClean="0">
                <a:solidFill>
                  <a:srgbClr val="0070C0"/>
                </a:solidFill>
              </a:rPr>
              <a:t>but</a:t>
            </a:r>
            <a:r>
              <a:rPr lang="it-IT" dirty="0" smtClean="0">
                <a:solidFill>
                  <a:srgbClr val="0070C0"/>
                </a:solidFill>
              </a:rPr>
              <a:t> the 5</a:t>
            </a:r>
            <a:r>
              <a:rPr lang="el-GR" dirty="0" smtClean="0">
                <a:solidFill>
                  <a:srgbClr val="0070C0"/>
                </a:solidFill>
              </a:rPr>
              <a:t>σ </a:t>
            </a:r>
            <a:r>
              <a:rPr lang="it-IT" dirty="0" err="1" smtClean="0">
                <a:solidFill>
                  <a:srgbClr val="0070C0"/>
                </a:solidFill>
              </a:rPr>
              <a:t>recipe</a:t>
            </a:r>
            <a:r>
              <a:rPr lang="it-IT" dirty="0" smtClean="0">
                <a:solidFill>
                  <a:srgbClr val="0070C0"/>
                </a:solidFill>
              </a:rPr>
              <a:t> </a:t>
            </a:r>
            <a:r>
              <a:rPr lang="it-IT" dirty="0" err="1" smtClean="0">
                <a:solidFill>
                  <a:srgbClr val="0070C0"/>
                </a:solidFill>
              </a:rPr>
              <a:t>was</a:t>
            </a:r>
            <a:r>
              <a:rPr lang="it-IT" dirty="0" smtClean="0">
                <a:solidFill>
                  <a:srgbClr val="0070C0"/>
                </a:solidFill>
              </a:rPr>
              <a:t> </a:t>
            </a:r>
            <a:r>
              <a:rPr lang="it-IT" dirty="0" err="1" smtClean="0">
                <a:solidFill>
                  <a:srgbClr val="0070C0"/>
                </a:solidFill>
              </a:rPr>
              <a:t>followed</a:t>
            </a:r>
            <a:r>
              <a:rPr lang="it-IT" dirty="0" smtClean="0">
                <a:solidFill>
                  <a:srgbClr val="0070C0"/>
                </a:solidFill>
              </a:rPr>
              <a:t> </a:t>
            </a:r>
            <a:r>
              <a:rPr lang="it-IT" dirty="0" err="1" smtClean="0">
                <a:solidFill>
                  <a:srgbClr val="0070C0"/>
                </a:solidFill>
              </a:rPr>
              <a:t>diligently</a:t>
            </a:r>
            <a:r>
              <a:rPr lang="el-GR" smtClean="0"/>
              <a:t>. </a:t>
            </a:r>
            <a:endParaRPr lang="it-IT" smtClean="0"/>
          </a:p>
          <a:p>
            <a:pPr lvl="1"/>
            <a:endParaRPr lang="it-IT" dirty="0" smtClean="0"/>
          </a:p>
          <a:p>
            <a:pPr lvl="1">
              <a:buNone/>
            </a:pPr>
            <a:r>
              <a:rPr lang="it-IT" dirty="0" smtClean="0"/>
              <a:t>	</a:t>
            </a:r>
            <a:r>
              <a:rPr lang="it-IT" sz="3800" b="1" dirty="0" err="1" smtClean="0"/>
              <a:t>It</a:t>
            </a:r>
            <a:r>
              <a:rPr lang="it-IT" sz="3800" b="1" dirty="0" smtClean="0"/>
              <a:t> </a:t>
            </a:r>
            <a:r>
              <a:rPr lang="it-IT" sz="3800" b="1" dirty="0" err="1" smtClean="0"/>
              <a:t>is</a:t>
            </a:r>
            <a:r>
              <a:rPr lang="it-IT" sz="3800" b="1" dirty="0" smtClean="0"/>
              <a:t> </a:t>
            </a:r>
            <a:r>
              <a:rPr lang="it-IT" sz="3800" b="1" dirty="0" err="1" smtClean="0"/>
              <a:t>precisely</a:t>
            </a:r>
            <a:r>
              <a:rPr lang="it-IT" sz="3800" b="1" dirty="0" smtClean="0"/>
              <a:t> </a:t>
            </a:r>
            <a:r>
              <a:rPr lang="it-IT" sz="3800" b="1" smtClean="0"/>
              <a:t>the search for the Higgs what </a:t>
            </a:r>
            <a:r>
              <a:rPr lang="it-IT" sz="3800" b="1" dirty="0" err="1" smtClean="0"/>
              <a:t>brought</a:t>
            </a:r>
            <a:r>
              <a:rPr lang="it-IT" sz="3800" b="1" dirty="0" smtClean="0"/>
              <a:t> the </a:t>
            </a:r>
            <a:r>
              <a:rPr lang="it-IT" sz="3800" b="1" dirty="0" err="1" smtClean="0"/>
              <a:t>five</a:t>
            </a:r>
            <a:r>
              <a:rPr lang="it-IT" sz="3800" b="1" dirty="0" smtClean="0"/>
              <a:t>-sigma </a:t>
            </a:r>
            <a:r>
              <a:rPr lang="it-IT" sz="3800" b="1" dirty="0" err="1" smtClean="0"/>
              <a:t>criterion</a:t>
            </a:r>
            <a:r>
              <a:rPr lang="it-IT" sz="3800" b="1" dirty="0" smtClean="0"/>
              <a:t> to the </a:t>
            </a:r>
            <a:r>
              <a:rPr lang="it-IT" sz="3800" b="1" dirty="0" err="1" smtClean="0"/>
              <a:t>attention</a:t>
            </a:r>
            <a:r>
              <a:rPr lang="it-IT" sz="3800" b="1" dirty="0" smtClean="0"/>
              <a:t> </a:t>
            </a:r>
            <a:r>
              <a:rPr lang="it-IT" sz="3800" b="1" smtClean="0"/>
              <a:t>of media</a:t>
            </a:r>
            <a:endParaRPr lang="it-IT" sz="3800" b="1" dirty="0" smtClean="0"/>
          </a:p>
          <a:p>
            <a:pPr lvl="1">
              <a:buNone/>
            </a:pPr>
            <a:endParaRPr lang="en-US" dirty="0"/>
          </a:p>
        </p:txBody>
      </p:sp>
      <p:pic>
        <p:nvPicPr>
          <p:cNvPr id="49154" name="Picture 2"/>
          <p:cNvPicPr>
            <a:picLocks noChangeAspect="1" noChangeArrowheads="1"/>
          </p:cNvPicPr>
          <p:nvPr/>
        </p:nvPicPr>
        <p:blipFill>
          <a:blip r:embed="rId2" cstate="print"/>
          <a:srcRect/>
          <a:stretch>
            <a:fillRect/>
          </a:stretch>
        </p:blipFill>
        <p:spPr bwMode="auto">
          <a:xfrm>
            <a:off x="7524750" y="44624"/>
            <a:ext cx="1619250" cy="1457325"/>
          </a:xfrm>
          <a:prstGeom prst="rect">
            <a:avLst/>
          </a:prstGeom>
          <a:noFill/>
          <a:ln w="9525">
            <a:noFill/>
            <a:miter lim="800000"/>
            <a:headEnd/>
            <a:tailEnd/>
          </a:ln>
        </p:spPr>
      </p:pic>
      <p:pic>
        <p:nvPicPr>
          <p:cNvPr id="49158" name="Picture 6" descr="http://profmattstrassler.files.wordpress.com/2012/07/cmsjuly2012higgs.png"/>
          <p:cNvPicPr>
            <a:picLocks noChangeAspect="1" noChangeArrowheads="1"/>
          </p:cNvPicPr>
          <p:nvPr/>
        </p:nvPicPr>
        <p:blipFill>
          <a:blip r:embed="rId3" cstate="print"/>
          <a:srcRect/>
          <a:stretch>
            <a:fillRect/>
          </a:stretch>
        </p:blipFill>
        <p:spPr bwMode="auto">
          <a:xfrm>
            <a:off x="6444208" y="4446595"/>
            <a:ext cx="2699792" cy="2411405"/>
          </a:xfrm>
          <a:prstGeom prst="rect">
            <a:avLst/>
          </a:prstGeom>
          <a:noFill/>
        </p:spPr>
      </p:pic>
      <p:pic>
        <p:nvPicPr>
          <p:cNvPr id="49159" name="Picture 7"/>
          <p:cNvPicPr>
            <a:picLocks noChangeAspect="1" noChangeArrowheads="1"/>
          </p:cNvPicPr>
          <p:nvPr/>
        </p:nvPicPr>
        <p:blipFill>
          <a:blip r:embed="rId4" cstate="print"/>
          <a:srcRect/>
          <a:stretch>
            <a:fillRect/>
          </a:stretch>
        </p:blipFill>
        <p:spPr bwMode="auto">
          <a:xfrm>
            <a:off x="5915025" y="1628800"/>
            <a:ext cx="3228975" cy="2638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9159"/>
                                        </p:tgtEl>
                                        <p:attrNameLst>
                                          <p:attrName>style.visibility</p:attrName>
                                        </p:attrNameLst>
                                      </p:cBhvr>
                                      <p:to>
                                        <p:strVal val="visible"/>
                                      </p:to>
                                    </p:set>
                                    <p:anim calcmode="lin" valueType="num">
                                      <p:cBhvr additive="base">
                                        <p:cTn id="11" dur="500" fill="hold"/>
                                        <p:tgtEl>
                                          <p:spTgt spid="49159"/>
                                        </p:tgtEl>
                                        <p:attrNameLst>
                                          <p:attrName>ppt_x</p:attrName>
                                        </p:attrNameLst>
                                      </p:cBhvr>
                                      <p:tavLst>
                                        <p:tav tm="0">
                                          <p:val>
                                            <p:strVal val="#ppt_x"/>
                                          </p:val>
                                        </p:tav>
                                        <p:tav tm="100000">
                                          <p:val>
                                            <p:strVal val="#ppt_x"/>
                                          </p:val>
                                        </p:tav>
                                      </p:tavLst>
                                    </p:anim>
                                    <p:anim calcmode="lin" valueType="num">
                                      <p:cBhvr additive="base">
                                        <p:cTn id="12" dur="500" fill="hold"/>
                                        <p:tgtEl>
                                          <p:spTgt spid="4915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9154"/>
                                        </p:tgtEl>
                                        <p:attrNameLst>
                                          <p:attrName>style.visibility</p:attrName>
                                        </p:attrNameLst>
                                      </p:cBhvr>
                                      <p:to>
                                        <p:strVal val="visible"/>
                                      </p:to>
                                    </p:set>
                                    <p:anim calcmode="lin" valueType="num">
                                      <p:cBhvr additive="base">
                                        <p:cTn id="15" dur="500" fill="hold"/>
                                        <p:tgtEl>
                                          <p:spTgt spid="49154"/>
                                        </p:tgtEl>
                                        <p:attrNameLst>
                                          <p:attrName>ppt_x</p:attrName>
                                        </p:attrNameLst>
                                      </p:cBhvr>
                                      <p:tavLst>
                                        <p:tav tm="0">
                                          <p:val>
                                            <p:strVal val="#ppt_x"/>
                                          </p:val>
                                        </p:tav>
                                        <p:tav tm="100000">
                                          <p:val>
                                            <p:strVal val="#ppt_x"/>
                                          </p:val>
                                        </p:tav>
                                      </p:tavLst>
                                    </p:anim>
                                    <p:anim calcmode="lin" valueType="num">
                                      <p:cBhvr additive="base">
                                        <p:cTn id="16"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9158"/>
                                        </p:tgtEl>
                                        <p:attrNameLst>
                                          <p:attrName>style.visibility</p:attrName>
                                        </p:attrNameLst>
                                      </p:cBhvr>
                                      <p:to>
                                        <p:strVal val="visible"/>
                                      </p:to>
                                    </p:set>
                                    <p:anim calcmode="lin" valueType="num">
                                      <p:cBhvr additive="base">
                                        <p:cTn id="29" dur="500" fill="hold"/>
                                        <p:tgtEl>
                                          <p:spTgt spid="49158"/>
                                        </p:tgtEl>
                                        <p:attrNameLst>
                                          <p:attrName>ppt_x</p:attrName>
                                        </p:attrNameLst>
                                      </p:cBhvr>
                                      <p:tavLst>
                                        <p:tav tm="0">
                                          <p:val>
                                            <p:strVal val="#ppt_x"/>
                                          </p:val>
                                        </p:tav>
                                        <p:tav tm="100000">
                                          <p:val>
                                            <p:strVal val="#ppt_x"/>
                                          </p:val>
                                        </p:tav>
                                      </p:tavLst>
                                    </p:anim>
                                    <p:anim calcmode="lin" valueType="num">
                                      <p:cBhvr additive="base">
                                        <p:cTn id="30" dur="500" fill="hold"/>
                                        <p:tgtEl>
                                          <p:spTgt spid="491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400"/>
            <a:ext cx="8229600" cy="1143000"/>
          </a:xfrm>
        </p:spPr>
        <p:txBody>
          <a:bodyPr/>
          <a:lstStyle/>
          <a:p>
            <a:r>
              <a:rPr lang="it-IT" err="1" smtClean="0"/>
              <a:t>Going</a:t>
            </a:r>
            <a:r>
              <a:rPr lang="it-IT" smtClean="0"/>
              <a:t> </a:t>
            </a:r>
            <a:r>
              <a:rPr lang="it-IT" smtClean="0"/>
              <a:t>D</a:t>
            </a:r>
            <a:r>
              <a:rPr lang="it-IT" smtClean="0"/>
              <a:t>eep </a:t>
            </a:r>
            <a:r>
              <a:rPr lang="it-IT" dirty="0" err="1"/>
              <a:t>I</a:t>
            </a:r>
            <a:r>
              <a:rPr lang="it-IT" smtClean="0"/>
              <a:t>nto </a:t>
            </a:r>
            <a:r>
              <a:rPr lang="it-IT" smtClean="0"/>
              <a:t>the </a:t>
            </a:r>
            <a:r>
              <a:rPr lang="it-IT" dirty="0" err="1"/>
              <a:t>I</a:t>
            </a:r>
            <a:r>
              <a:rPr lang="it-IT" smtClean="0"/>
              <a:t>mplausible</a:t>
            </a:r>
            <a:endParaRPr lang="en-US" dirty="0"/>
          </a:p>
        </p:txBody>
      </p:sp>
      <p:sp>
        <p:nvSpPr>
          <p:cNvPr id="3" name="Segnaposto contenuto 2"/>
          <p:cNvSpPr>
            <a:spLocks noGrp="1"/>
          </p:cNvSpPr>
          <p:nvPr>
            <p:ph idx="1"/>
          </p:nvPr>
        </p:nvSpPr>
        <p:spPr>
          <a:xfrm>
            <a:off x="228600" y="1600200"/>
            <a:ext cx="8591872" cy="5181600"/>
          </a:xfrm>
        </p:spPr>
        <p:txBody>
          <a:bodyPr>
            <a:normAutofit fontScale="85000" lnSpcReduction="20000"/>
          </a:bodyPr>
          <a:lstStyle/>
          <a:p>
            <a:pPr marL="0" indent="0">
              <a:buNone/>
            </a:pPr>
            <a:r>
              <a:rPr lang="it-IT" sz="2400" dirty="0" err="1" smtClean="0"/>
              <a:t>If</a:t>
            </a:r>
            <a:r>
              <a:rPr lang="it-IT" sz="2400" dirty="0" smtClean="0"/>
              <a:t> </a:t>
            </a:r>
            <a:r>
              <a:rPr lang="it-IT" sz="2400" dirty="0" err="1" smtClean="0"/>
              <a:t>your</a:t>
            </a:r>
            <a:r>
              <a:rPr lang="it-IT" sz="2400" dirty="0" smtClean="0"/>
              <a:t> trust </a:t>
            </a:r>
            <a:r>
              <a:rPr lang="it-IT" sz="2400" dirty="0" err="1" smtClean="0"/>
              <a:t>that</a:t>
            </a:r>
            <a:r>
              <a:rPr lang="it-IT" sz="2400" dirty="0" smtClean="0"/>
              <a:t> the LHC </a:t>
            </a:r>
            <a:r>
              <a:rPr lang="it-IT" sz="2400" i="1" dirty="0" err="1" smtClean="0">
                <a:solidFill>
                  <a:srgbClr val="FF0000"/>
                </a:solidFill>
              </a:rPr>
              <a:t>will</a:t>
            </a:r>
            <a:r>
              <a:rPr lang="it-IT" sz="2400" dirty="0" smtClean="0"/>
              <a:t> </a:t>
            </a:r>
            <a:r>
              <a:rPr lang="it-IT" sz="2400" dirty="0" err="1" smtClean="0"/>
              <a:t>find</a:t>
            </a:r>
            <a:r>
              <a:rPr lang="it-IT" sz="2400" dirty="0" smtClean="0"/>
              <a:t> new </a:t>
            </a:r>
            <a:r>
              <a:rPr lang="it-IT" sz="2400" dirty="0" err="1" smtClean="0"/>
              <a:t>physics</a:t>
            </a:r>
            <a:r>
              <a:rPr lang="it-IT" sz="2400" dirty="0" smtClean="0"/>
              <a:t> </a:t>
            </a:r>
            <a:r>
              <a:rPr lang="it-IT" sz="2400" dirty="0" err="1" smtClean="0"/>
              <a:t>is</a:t>
            </a:r>
            <a:r>
              <a:rPr lang="it-IT" sz="2400" dirty="0" smtClean="0"/>
              <a:t> strong, </a:t>
            </a:r>
            <a:r>
              <a:rPr lang="it-IT" sz="2400" dirty="0" err="1" smtClean="0"/>
              <a:t>you</a:t>
            </a:r>
            <a:r>
              <a:rPr lang="it-IT" sz="2400" dirty="0" smtClean="0"/>
              <a:t> </a:t>
            </a:r>
            <a:r>
              <a:rPr lang="it-IT" sz="2400" dirty="0" err="1" smtClean="0"/>
              <a:t>certainly</a:t>
            </a:r>
            <a:r>
              <a:rPr lang="it-IT" sz="2400" dirty="0" smtClean="0"/>
              <a:t> </a:t>
            </a:r>
            <a:r>
              <a:rPr lang="it-IT" sz="2400" dirty="0" err="1" smtClean="0"/>
              <a:t>approve</a:t>
            </a:r>
            <a:r>
              <a:rPr lang="it-IT" sz="2400" dirty="0" smtClean="0"/>
              <a:t> to casting the net in the open </a:t>
            </a:r>
            <a:r>
              <a:rPr lang="it-IT" sz="2400" dirty="0" err="1" smtClean="0"/>
              <a:t>sea</a:t>
            </a:r>
            <a:r>
              <a:rPr lang="it-IT" sz="2400" dirty="0" smtClean="0"/>
              <a:t> </a:t>
            </a:r>
            <a:r>
              <a:rPr lang="it-IT" sz="2400" dirty="0" err="1" smtClean="0"/>
              <a:t>even</a:t>
            </a:r>
            <a:r>
              <a:rPr lang="it-IT" sz="2400" dirty="0" smtClean="0"/>
              <a:t> </a:t>
            </a:r>
            <a:r>
              <a:rPr lang="it-IT" sz="2400" dirty="0" err="1" smtClean="0"/>
              <a:t>without</a:t>
            </a:r>
            <a:r>
              <a:rPr lang="it-IT" sz="2400" dirty="0" smtClean="0"/>
              <a:t> a </a:t>
            </a:r>
            <a:r>
              <a:rPr lang="it-IT" sz="2400" dirty="0" err="1" smtClean="0"/>
              <a:t>real</a:t>
            </a:r>
            <a:r>
              <a:rPr lang="it-IT" sz="2400" dirty="0" smtClean="0"/>
              <a:t> idea of </a:t>
            </a:r>
            <a:r>
              <a:rPr lang="it-IT" sz="2400" dirty="0" err="1" smtClean="0"/>
              <a:t>what</a:t>
            </a:r>
            <a:r>
              <a:rPr lang="it-IT" sz="2400" dirty="0" smtClean="0"/>
              <a:t> </a:t>
            </a:r>
            <a:r>
              <a:rPr lang="it-IT" sz="2400" dirty="0" err="1" smtClean="0"/>
              <a:t>fish</a:t>
            </a:r>
            <a:r>
              <a:rPr lang="it-IT" sz="2400" dirty="0" smtClean="0"/>
              <a:t> </a:t>
            </a:r>
            <a:r>
              <a:rPr lang="it-IT" sz="2400" dirty="0" err="1" smtClean="0"/>
              <a:t>you</a:t>
            </a:r>
            <a:r>
              <a:rPr lang="it-IT" sz="2400" dirty="0" smtClean="0"/>
              <a:t> </a:t>
            </a:r>
            <a:r>
              <a:rPr lang="it-IT" sz="2400" dirty="0" err="1" smtClean="0"/>
              <a:t>could</a:t>
            </a:r>
            <a:r>
              <a:rPr lang="it-IT" sz="2400" dirty="0" smtClean="0"/>
              <a:t> be </a:t>
            </a:r>
            <a:r>
              <a:rPr lang="it-IT" sz="2400" dirty="0" err="1" smtClean="0"/>
              <a:t>catching</a:t>
            </a:r>
            <a:r>
              <a:rPr lang="it-IT" sz="2400" smtClean="0"/>
              <a:t>, </a:t>
            </a:r>
            <a:r>
              <a:rPr lang="it-IT" sz="2400" smtClean="0"/>
              <a:t>or </a:t>
            </a:r>
            <a:r>
              <a:rPr lang="it-IT" sz="2400" dirty="0" smtClean="0"/>
              <a:t>a </a:t>
            </a:r>
            <a:r>
              <a:rPr lang="it-IT" sz="2400" dirty="0" err="1" smtClean="0"/>
              <a:t>gauge</a:t>
            </a:r>
            <a:r>
              <a:rPr lang="it-IT" sz="2400" dirty="0" smtClean="0"/>
              <a:t> to </a:t>
            </a:r>
            <a:r>
              <a:rPr lang="it-IT" sz="2400" dirty="0" err="1" smtClean="0"/>
              <a:t>assess</a:t>
            </a:r>
            <a:r>
              <a:rPr lang="it-IT" sz="2400" dirty="0" smtClean="0"/>
              <a:t> </a:t>
            </a:r>
            <a:r>
              <a:rPr lang="it-IT" sz="2400" dirty="0" err="1" smtClean="0"/>
              <a:t>critically</a:t>
            </a:r>
            <a:r>
              <a:rPr lang="it-IT" sz="2400" dirty="0" smtClean="0"/>
              <a:t> the </a:t>
            </a:r>
            <a:r>
              <a:rPr lang="it-IT" sz="2400" dirty="0" err="1" smtClean="0"/>
              <a:t>results</a:t>
            </a:r>
            <a:endParaRPr lang="it-IT" sz="2400" dirty="0" smtClean="0"/>
          </a:p>
          <a:p>
            <a:pPr marL="0" indent="0">
              <a:buNone/>
            </a:pPr>
            <a:endParaRPr lang="it-IT" sz="2400" dirty="0"/>
          </a:p>
          <a:p>
            <a:pPr marL="0" indent="0">
              <a:lnSpc>
                <a:spcPct val="110000"/>
              </a:lnSpc>
              <a:spcBef>
                <a:spcPts val="0"/>
              </a:spcBef>
              <a:buNone/>
            </a:pPr>
            <a:endParaRPr lang="it-IT" sz="2400" dirty="0" smtClean="0">
              <a:solidFill>
                <a:srgbClr val="FF0000"/>
              </a:solidFill>
            </a:endParaRPr>
          </a:p>
          <a:p>
            <a:pPr marL="0" indent="0">
              <a:lnSpc>
                <a:spcPct val="110000"/>
              </a:lnSpc>
              <a:spcBef>
                <a:spcPts val="0"/>
              </a:spcBef>
              <a:buNone/>
            </a:pPr>
            <a:r>
              <a:rPr lang="it-IT" sz="1900" dirty="0" smtClean="0">
                <a:solidFill>
                  <a:srgbClr val="FF0000"/>
                </a:solidFill>
              </a:rPr>
              <a:t>The </a:t>
            </a:r>
            <a:r>
              <a:rPr lang="it-IT" sz="1900" dirty="0" err="1" smtClean="0">
                <a:solidFill>
                  <a:srgbClr val="FF0000"/>
                </a:solidFill>
              </a:rPr>
              <a:t>attitude</a:t>
            </a:r>
            <a:r>
              <a:rPr lang="it-IT" sz="1900" dirty="0" smtClean="0">
                <a:solidFill>
                  <a:srgbClr val="FF0000"/>
                </a:solidFill>
              </a:rPr>
              <a:t> of </a:t>
            </a:r>
            <a:r>
              <a:rPr lang="it-IT" sz="1900" dirty="0" err="1" smtClean="0">
                <a:solidFill>
                  <a:srgbClr val="FF0000"/>
                </a:solidFill>
              </a:rPr>
              <a:t>taking</a:t>
            </a:r>
            <a:r>
              <a:rPr lang="it-IT" sz="1900" dirty="0" smtClean="0">
                <a:solidFill>
                  <a:srgbClr val="FF0000"/>
                </a:solidFill>
              </a:rPr>
              <a:t> </a:t>
            </a:r>
            <a:r>
              <a:rPr lang="it-IT" sz="1900" dirty="0" err="1" smtClean="0">
                <a:solidFill>
                  <a:srgbClr val="FF0000"/>
                </a:solidFill>
              </a:rPr>
              <a:t>any</a:t>
            </a:r>
            <a:r>
              <a:rPr lang="it-IT" sz="1900" dirty="0" smtClean="0">
                <a:solidFill>
                  <a:srgbClr val="FF0000"/>
                </a:solidFill>
              </a:rPr>
              <a:t> </a:t>
            </a:r>
            <a:r>
              <a:rPr lang="it-IT" sz="1900" dirty="0" err="1" smtClean="0">
                <a:solidFill>
                  <a:srgbClr val="FF0000"/>
                </a:solidFill>
              </a:rPr>
              <a:t>departure</a:t>
            </a:r>
            <a:r>
              <a:rPr lang="it-IT" sz="1900" dirty="0" smtClean="0">
                <a:solidFill>
                  <a:srgbClr val="FF0000"/>
                </a:solidFill>
              </a:rPr>
              <a:t> from</a:t>
            </a:r>
          </a:p>
          <a:p>
            <a:pPr marL="0" indent="0">
              <a:lnSpc>
                <a:spcPct val="110000"/>
              </a:lnSpc>
              <a:spcBef>
                <a:spcPts val="0"/>
              </a:spcBef>
              <a:buNone/>
            </a:pPr>
            <a:r>
              <a:rPr lang="it-IT" sz="1900" dirty="0">
                <a:solidFill>
                  <a:srgbClr val="FF0000"/>
                </a:solidFill>
              </a:rPr>
              <a:t>m</a:t>
            </a:r>
            <a:r>
              <a:rPr lang="it-IT" sz="1900" dirty="0" smtClean="0">
                <a:solidFill>
                  <a:srgbClr val="FF0000"/>
                </a:solidFill>
              </a:rPr>
              <a:t>odel </a:t>
            </a:r>
            <a:r>
              <a:rPr lang="it-IT" sz="1900" dirty="0" err="1" smtClean="0">
                <a:solidFill>
                  <a:srgbClr val="FF0000"/>
                </a:solidFill>
              </a:rPr>
              <a:t>predictions</a:t>
            </a:r>
            <a:r>
              <a:rPr lang="it-IT" sz="1900" dirty="0" smtClean="0">
                <a:solidFill>
                  <a:srgbClr val="FF0000"/>
                </a:solidFill>
              </a:rPr>
              <a:t> </a:t>
            </a:r>
            <a:r>
              <a:rPr lang="it-IT" sz="1900" dirty="0" err="1" smtClean="0">
                <a:solidFill>
                  <a:srgbClr val="FF0000"/>
                </a:solidFill>
              </a:rPr>
              <a:t>as</a:t>
            </a:r>
            <a:r>
              <a:rPr lang="it-IT" sz="1900" dirty="0" smtClean="0">
                <a:solidFill>
                  <a:srgbClr val="FF0000"/>
                </a:solidFill>
              </a:rPr>
              <a:t> a </a:t>
            </a:r>
            <a:r>
              <a:rPr lang="it-IT" sz="1900" dirty="0" err="1" smtClean="0">
                <a:solidFill>
                  <a:srgbClr val="FF0000"/>
                </a:solidFill>
              </a:rPr>
              <a:t>potential</a:t>
            </a:r>
            <a:r>
              <a:rPr lang="it-IT" sz="1900" dirty="0" smtClean="0">
                <a:solidFill>
                  <a:srgbClr val="FF0000"/>
                </a:solidFill>
              </a:rPr>
              <a:t> </a:t>
            </a:r>
            <a:r>
              <a:rPr lang="it-IT" sz="1900" dirty="0" err="1" smtClean="0">
                <a:solidFill>
                  <a:srgbClr val="FF0000"/>
                </a:solidFill>
              </a:rPr>
              <a:t>signal</a:t>
            </a:r>
            <a:r>
              <a:rPr lang="it-IT" sz="1900" dirty="0" smtClean="0">
                <a:solidFill>
                  <a:srgbClr val="FF0000"/>
                </a:solidFill>
              </a:rPr>
              <a:t> of </a:t>
            </a:r>
          </a:p>
          <a:p>
            <a:pPr marL="0" indent="0">
              <a:lnSpc>
                <a:spcPct val="110000"/>
              </a:lnSpc>
              <a:spcBef>
                <a:spcPts val="0"/>
              </a:spcBef>
              <a:buNone/>
            </a:pPr>
            <a:r>
              <a:rPr lang="it-IT" sz="1900" dirty="0" smtClean="0">
                <a:solidFill>
                  <a:srgbClr val="FF0000"/>
                </a:solidFill>
              </a:rPr>
              <a:t>new </a:t>
            </a:r>
            <a:r>
              <a:rPr lang="it-IT" sz="1900" err="1" smtClean="0">
                <a:solidFill>
                  <a:srgbClr val="FF0000"/>
                </a:solidFill>
              </a:rPr>
              <a:t>physics</a:t>
            </a:r>
            <a:r>
              <a:rPr lang="it-IT" sz="1900" smtClean="0">
                <a:solidFill>
                  <a:srgbClr val="FF0000"/>
                </a:solidFill>
              </a:rPr>
              <a:t> </a:t>
            </a:r>
            <a:r>
              <a:rPr lang="it-IT" sz="1900" smtClean="0">
                <a:solidFill>
                  <a:srgbClr val="FF0000"/>
                </a:solidFill>
              </a:rPr>
              <a:t>can </a:t>
            </a:r>
            <a:r>
              <a:rPr lang="it-IT" sz="1900" dirty="0" err="1" smtClean="0">
                <a:solidFill>
                  <a:srgbClr val="FF0000"/>
                </a:solidFill>
              </a:rPr>
              <a:t>divert</a:t>
            </a:r>
            <a:r>
              <a:rPr lang="it-IT" sz="1900" dirty="0" smtClean="0">
                <a:solidFill>
                  <a:srgbClr val="FF0000"/>
                </a:solidFill>
              </a:rPr>
              <a:t> the </a:t>
            </a:r>
            <a:r>
              <a:rPr lang="it-IT" sz="1900" dirty="0" err="1" smtClean="0">
                <a:solidFill>
                  <a:srgbClr val="FF0000"/>
                </a:solidFill>
              </a:rPr>
              <a:t>attention</a:t>
            </a:r>
            <a:r>
              <a:rPr lang="it-IT" sz="1900" dirty="0" smtClean="0">
                <a:solidFill>
                  <a:srgbClr val="FF0000"/>
                </a:solidFill>
              </a:rPr>
              <a:t> from </a:t>
            </a:r>
            <a:r>
              <a:rPr lang="it-IT" sz="1900" smtClean="0">
                <a:solidFill>
                  <a:srgbClr val="FF0000"/>
                </a:solidFill>
              </a:rPr>
              <a:t>more </a:t>
            </a:r>
            <a:endParaRPr lang="it-IT" sz="1900" smtClean="0">
              <a:solidFill>
                <a:srgbClr val="FF0000"/>
              </a:solidFill>
            </a:endParaRPr>
          </a:p>
          <a:p>
            <a:pPr marL="0" indent="0">
              <a:lnSpc>
                <a:spcPct val="110000"/>
              </a:lnSpc>
              <a:spcBef>
                <a:spcPts val="0"/>
              </a:spcBef>
              <a:buNone/>
            </a:pPr>
            <a:r>
              <a:rPr lang="it-IT" sz="1900" smtClean="0">
                <a:solidFill>
                  <a:srgbClr val="FF0000"/>
                </a:solidFill>
              </a:rPr>
              <a:t>principled</a:t>
            </a:r>
            <a:r>
              <a:rPr lang="it-IT" sz="1900" dirty="0">
                <a:solidFill>
                  <a:srgbClr val="FF0000"/>
                </a:solidFill>
              </a:rPr>
              <a:t> </a:t>
            </a:r>
            <a:r>
              <a:rPr lang="it-IT" sz="1900" smtClean="0">
                <a:solidFill>
                  <a:srgbClr val="FF0000"/>
                </a:solidFill>
              </a:rPr>
              <a:t>searches </a:t>
            </a:r>
            <a:r>
              <a:rPr lang="it-IT" sz="1900" dirty="0" smtClean="0">
                <a:solidFill>
                  <a:srgbClr val="FF0000"/>
                </a:solidFill>
              </a:rPr>
              <a:t>and </a:t>
            </a:r>
            <a:r>
              <a:rPr lang="it-IT" sz="1900" dirty="0" err="1" smtClean="0">
                <a:solidFill>
                  <a:srgbClr val="FF0000"/>
                </a:solidFill>
              </a:rPr>
              <a:t>studies</a:t>
            </a:r>
            <a:r>
              <a:rPr lang="it-IT" sz="1900" dirty="0" smtClean="0">
                <a:solidFill>
                  <a:srgbClr val="FF0000"/>
                </a:solidFill>
              </a:rPr>
              <a:t> – </a:t>
            </a:r>
            <a:r>
              <a:rPr lang="it-IT" sz="1900" dirty="0" err="1" smtClean="0"/>
              <a:t>one</a:t>
            </a:r>
            <a:r>
              <a:rPr lang="it-IT" sz="1900" dirty="0" smtClean="0"/>
              <a:t> </a:t>
            </a:r>
            <a:r>
              <a:rPr lang="it-IT" sz="1900" err="1" smtClean="0"/>
              <a:t>example</a:t>
            </a:r>
            <a:r>
              <a:rPr lang="it-IT" sz="1900" smtClean="0"/>
              <a:t> </a:t>
            </a:r>
            <a:endParaRPr lang="it-IT" sz="1900" smtClean="0"/>
          </a:p>
          <a:p>
            <a:pPr marL="0" indent="0">
              <a:lnSpc>
                <a:spcPct val="110000"/>
              </a:lnSpc>
              <a:spcBef>
                <a:spcPts val="0"/>
              </a:spcBef>
              <a:buNone/>
            </a:pPr>
            <a:r>
              <a:rPr lang="it-IT" sz="1900" smtClean="0"/>
              <a:t>is </a:t>
            </a:r>
            <a:r>
              <a:rPr lang="it-IT" sz="1900" err="1" smtClean="0"/>
              <a:t>given</a:t>
            </a:r>
            <a:r>
              <a:rPr lang="it-IT" sz="1900" smtClean="0"/>
              <a:t> </a:t>
            </a:r>
            <a:r>
              <a:rPr lang="it-IT" sz="1900" smtClean="0"/>
              <a:t>in the next slide...</a:t>
            </a:r>
            <a:endParaRPr lang="it-IT" sz="1900" dirty="0"/>
          </a:p>
          <a:p>
            <a:pPr marL="0" indent="0">
              <a:lnSpc>
                <a:spcPct val="110000"/>
              </a:lnSpc>
              <a:spcBef>
                <a:spcPts val="0"/>
              </a:spcBef>
              <a:buNone/>
            </a:pPr>
            <a:endParaRPr lang="it-IT" sz="1900" smtClean="0"/>
          </a:p>
          <a:p>
            <a:pPr marL="0" indent="0">
              <a:lnSpc>
                <a:spcPct val="110000"/>
              </a:lnSpc>
              <a:spcBef>
                <a:spcPts val="0"/>
              </a:spcBef>
              <a:buNone/>
            </a:pPr>
            <a:endParaRPr lang="it-IT" sz="1900" dirty="0" smtClean="0"/>
          </a:p>
          <a:p>
            <a:pPr marL="0" indent="0">
              <a:lnSpc>
                <a:spcPct val="110000"/>
              </a:lnSpc>
              <a:spcBef>
                <a:spcPts val="0"/>
              </a:spcBef>
              <a:buNone/>
            </a:pPr>
            <a:r>
              <a:rPr lang="it-IT" sz="1900" dirty="0" smtClean="0"/>
              <a:t>I </a:t>
            </a:r>
            <a:r>
              <a:rPr lang="it-IT" sz="1900" dirty="0" err="1" smtClean="0"/>
              <a:t>believe</a:t>
            </a:r>
            <a:r>
              <a:rPr lang="it-IT" sz="1900" dirty="0" smtClean="0"/>
              <a:t> </a:t>
            </a:r>
            <a:r>
              <a:rPr lang="it-IT" sz="1900" dirty="0" err="1" smtClean="0"/>
              <a:t>we</a:t>
            </a:r>
            <a:r>
              <a:rPr lang="it-IT" sz="1900" dirty="0" smtClean="0"/>
              <a:t> </a:t>
            </a:r>
            <a:r>
              <a:rPr lang="it-IT" sz="1900" dirty="0" err="1" smtClean="0"/>
              <a:t>also</a:t>
            </a:r>
            <a:r>
              <a:rPr lang="it-IT" sz="1900" dirty="0" smtClean="0"/>
              <a:t> </a:t>
            </a:r>
            <a:r>
              <a:rPr lang="it-IT" sz="1900" dirty="0" err="1" smtClean="0"/>
              <a:t>need</a:t>
            </a:r>
            <a:r>
              <a:rPr lang="it-IT" sz="1900" dirty="0" smtClean="0"/>
              <a:t> to </a:t>
            </a:r>
            <a:r>
              <a:rPr lang="it-IT" sz="1900" dirty="0" err="1" smtClean="0"/>
              <a:t>explain</a:t>
            </a:r>
            <a:r>
              <a:rPr lang="it-IT" sz="1900" dirty="0" smtClean="0"/>
              <a:t> to the </a:t>
            </a:r>
          </a:p>
          <a:p>
            <a:pPr marL="0" indent="0">
              <a:lnSpc>
                <a:spcPct val="110000"/>
              </a:lnSpc>
              <a:spcBef>
                <a:spcPts val="0"/>
              </a:spcBef>
              <a:buNone/>
            </a:pPr>
            <a:r>
              <a:rPr lang="it-IT" sz="1900" dirty="0" err="1" smtClean="0"/>
              <a:t>users</a:t>
            </a:r>
            <a:r>
              <a:rPr lang="it-IT" sz="1900" dirty="0" smtClean="0"/>
              <a:t> of </a:t>
            </a:r>
            <a:r>
              <a:rPr lang="it-IT" sz="1900" dirty="0" err="1" smtClean="0"/>
              <a:t>our</a:t>
            </a:r>
            <a:r>
              <a:rPr lang="it-IT" sz="1900" dirty="0" smtClean="0"/>
              <a:t> </a:t>
            </a:r>
            <a:r>
              <a:rPr lang="it-IT" sz="1900" dirty="0" err="1" smtClean="0"/>
              <a:t>physics</a:t>
            </a:r>
            <a:r>
              <a:rPr lang="it-IT" sz="1900" dirty="0" smtClean="0"/>
              <a:t> </a:t>
            </a:r>
            <a:r>
              <a:rPr lang="it-IT" sz="1900" dirty="0" err="1" smtClean="0"/>
              <a:t>results</a:t>
            </a:r>
            <a:r>
              <a:rPr lang="it-IT" sz="1900" dirty="0" smtClean="0"/>
              <a:t> </a:t>
            </a:r>
            <a:r>
              <a:rPr lang="it-IT" sz="1900" dirty="0" err="1" smtClean="0"/>
              <a:t>that</a:t>
            </a:r>
            <a:r>
              <a:rPr lang="it-IT" sz="1900" dirty="0" smtClean="0"/>
              <a:t> </a:t>
            </a:r>
          </a:p>
          <a:p>
            <a:pPr marL="0" indent="0">
              <a:lnSpc>
                <a:spcPct val="110000"/>
              </a:lnSpc>
              <a:spcBef>
                <a:spcPts val="0"/>
              </a:spcBef>
              <a:buNone/>
            </a:pPr>
            <a:r>
              <a:rPr lang="it-IT" sz="1900" dirty="0" smtClean="0"/>
              <a:t>a "global p-</a:t>
            </a:r>
            <a:r>
              <a:rPr lang="it-IT" sz="1900" dirty="0" err="1" smtClean="0"/>
              <a:t>value</a:t>
            </a:r>
            <a:r>
              <a:rPr lang="it-IT" sz="1900" dirty="0" smtClean="0"/>
              <a:t>" </a:t>
            </a:r>
            <a:r>
              <a:rPr lang="it-IT" sz="1900" dirty="0" err="1" smtClean="0"/>
              <a:t>is</a:t>
            </a:r>
            <a:r>
              <a:rPr lang="it-IT" sz="1900" dirty="0" smtClean="0"/>
              <a:t> </a:t>
            </a:r>
            <a:r>
              <a:rPr lang="it-IT" sz="1900" dirty="0" err="1" smtClean="0"/>
              <a:t>still</a:t>
            </a:r>
            <a:r>
              <a:rPr lang="it-IT" sz="1900" dirty="0" smtClean="0"/>
              <a:t> </a:t>
            </a:r>
            <a:r>
              <a:rPr lang="it-IT" sz="1900" b="1" dirty="0" err="1" smtClean="0"/>
              <a:t>not</a:t>
            </a:r>
            <a:r>
              <a:rPr lang="it-IT" sz="1900" b="1" dirty="0" smtClean="0"/>
              <a:t> a </a:t>
            </a:r>
            <a:r>
              <a:rPr lang="it-IT" sz="1900" b="1" smtClean="0"/>
              <a:t>p-</a:t>
            </a:r>
            <a:r>
              <a:rPr lang="it-IT" sz="1900" b="1" err="1" smtClean="0"/>
              <a:t>value</a:t>
            </a:r>
            <a:r>
              <a:rPr lang="it-IT" sz="1900" b="1" smtClean="0"/>
              <a:t>!</a:t>
            </a:r>
          </a:p>
          <a:p>
            <a:pPr marL="0" indent="0">
              <a:lnSpc>
                <a:spcPct val="110000"/>
              </a:lnSpc>
              <a:spcBef>
                <a:spcPts val="0"/>
              </a:spcBef>
              <a:buNone/>
            </a:pPr>
            <a:r>
              <a:rPr lang="it-IT" sz="1900" smtClean="0">
                <a:solidFill>
                  <a:srgbClr val="FF0000"/>
                </a:solidFill>
              </a:rPr>
              <a:t>(I will get back to this issue later)</a:t>
            </a:r>
            <a:endParaRPr lang="it-IT" sz="1900" dirty="0" smtClean="0">
              <a:solidFill>
                <a:srgbClr val="FF0000"/>
              </a:solidFill>
            </a:endParaRPr>
          </a:p>
          <a:p>
            <a:pPr marL="0" indent="0">
              <a:lnSpc>
                <a:spcPct val="110000"/>
              </a:lnSpc>
              <a:spcBef>
                <a:spcPts val="0"/>
              </a:spcBef>
              <a:buNone/>
            </a:pPr>
            <a:endParaRPr lang="it-IT" sz="1900" dirty="0" smtClean="0">
              <a:solidFill>
                <a:srgbClr val="FF0000"/>
              </a:solidFill>
            </a:endParaRPr>
          </a:p>
          <a:p>
            <a:pPr marL="0" indent="0">
              <a:lnSpc>
                <a:spcPct val="110000"/>
              </a:lnSpc>
              <a:spcBef>
                <a:spcPts val="0"/>
              </a:spcBef>
              <a:buNone/>
            </a:pPr>
            <a:endParaRPr lang="it-IT" sz="1900" dirty="0">
              <a:solidFill>
                <a:srgbClr val="FF0000"/>
              </a:solidFill>
            </a:endParaRPr>
          </a:p>
          <a:p>
            <a:pPr marL="0" indent="0">
              <a:lnSpc>
                <a:spcPct val="110000"/>
              </a:lnSpc>
              <a:spcBef>
                <a:spcPts val="0"/>
              </a:spcBef>
              <a:buNone/>
            </a:pPr>
            <a:endParaRPr lang="it-IT" sz="2400" dirty="0">
              <a:solidFill>
                <a:srgbClr val="FF0000"/>
              </a:solidFill>
            </a:endParaRPr>
          </a:p>
          <a:p>
            <a:pPr marL="0" indent="0">
              <a:lnSpc>
                <a:spcPct val="110000"/>
              </a:lnSpc>
              <a:spcBef>
                <a:spcPts val="0"/>
              </a:spcBef>
              <a:buNone/>
            </a:pPr>
            <a:r>
              <a:rPr lang="it-IT" sz="2400" b="1"/>
              <a:t>L</a:t>
            </a:r>
            <a:r>
              <a:rPr lang="it-IT" sz="2400" b="1" smtClean="0"/>
              <a:t>et </a:t>
            </a:r>
            <a:r>
              <a:rPr lang="it-IT" sz="2400" b="1" dirty="0" err="1" smtClean="0"/>
              <a:t>us</a:t>
            </a:r>
            <a:r>
              <a:rPr lang="it-IT" sz="2400" b="1" dirty="0" smtClean="0"/>
              <a:t> </a:t>
            </a:r>
            <a:r>
              <a:rPr lang="it-IT" sz="2400" b="1" dirty="0" err="1" smtClean="0"/>
              <a:t>give</a:t>
            </a:r>
            <a:r>
              <a:rPr lang="it-IT" sz="2400" b="1" dirty="0" smtClean="0"/>
              <a:t> a look </a:t>
            </a:r>
            <a:r>
              <a:rPr lang="it-IT" sz="2400" b="1" err="1" smtClean="0"/>
              <a:t>at</a:t>
            </a:r>
            <a:r>
              <a:rPr lang="it-IT" sz="2400" b="1" smtClean="0"/>
              <a:t> </a:t>
            </a:r>
            <a:r>
              <a:rPr lang="it-IT" sz="2400" b="1" smtClean="0"/>
              <a:t>one random example from recent practice...</a:t>
            </a:r>
            <a:endParaRPr lang="it-IT" sz="2400" b="1" dirty="0" smtClean="0"/>
          </a:p>
          <a:p>
            <a:pPr>
              <a:lnSpc>
                <a:spcPct val="110000"/>
              </a:lnSpc>
              <a:spcBef>
                <a:spcPts val="0"/>
              </a:spcBef>
            </a:pPr>
            <a:endParaRPr lang="en-US" sz="2400" dirty="0"/>
          </a:p>
        </p:txBody>
      </p:sp>
      <p:pic>
        <p:nvPicPr>
          <p:cNvPr id="6146" name="Picture 2" descr="http://coffeeshopchatter.com/images/bootfishing-cart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847975"/>
            <a:ext cx="3429000"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2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 calcmode="lin" valueType="num">
                                      <p:cBhvr additive="base">
                                        <p:cTn id="3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 calcmode="lin" valueType="num">
                                      <p:cBhvr additive="base">
                                        <p:cTn id="3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anim calcmode="lin" valueType="num">
                                      <p:cBhvr additive="base">
                                        <p:cTn id="3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nodeType="afterEffect">
                                  <p:stCondLst>
                                    <p:cond delay="0"/>
                                  </p:stCondLst>
                                  <p:childTnLst>
                                    <p:set>
                                      <p:cBhvr>
                                        <p:cTn id="43" dur="1" fill="hold">
                                          <p:stCondLst>
                                            <p:cond delay="0"/>
                                          </p:stCondLst>
                                        </p:cTn>
                                        <p:tgtEl>
                                          <p:spTgt spid="3">
                                            <p:txEl>
                                              <p:pRg st="17" end="17"/>
                                            </p:txEl>
                                          </p:spTgt>
                                        </p:tgtEl>
                                        <p:attrNameLst>
                                          <p:attrName>style.visibility</p:attrName>
                                        </p:attrNameLst>
                                      </p:cBhvr>
                                      <p:to>
                                        <p:strVal val="visible"/>
                                      </p:to>
                                    </p:set>
                                    <p:anim calcmode="lin" valueType="num">
                                      <p:cBhvr additive="base">
                                        <p:cTn id="44"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6146"/>
                                        </p:tgtEl>
                                        <p:attrNameLst>
                                          <p:attrName>style.visibility</p:attrName>
                                        </p:attrNameLst>
                                      </p:cBhvr>
                                      <p:to>
                                        <p:strVal val="visible"/>
                                      </p:to>
                                    </p:set>
                                    <p:anim calcmode="lin" valueType="num">
                                      <p:cBhvr additive="base">
                                        <p:cTn id="48" dur="500" fill="hold"/>
                                        <p:tgtEl>
                                          <p:spTgt spid="6146"/>
                                        </p:tgtEl>
                                        <p:attrNameLst>
                                          <p:attrName>ppt_x</p:attrName>
                                        </p:attrNameLst>
                                      </p:cBhvr>
                                      <p:tavLst>
                                        <p:tav tm="0">
                                          <p:val>
                                            <p:strVal val="#ppt_x"/>
                                          </p:val>
                                        </p:tav>
                                        <p:tav tm="100000">
                                          <p:val>
                                            <p:strVal val="#ppt_x"/>
                                          </p:val>
                                        </p:tav>
                                      </p:tavLst>
                                    </p:anim>
                                    <p:anim calcmode="lin" valueType="num">
                                      <p:cBhvr additive="base">
                                        <p:cTn id="49"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3400" y="0"/>
            <a:ext cx="8229600" cy="1143000"/>
          </a:xfrm>
        </p:spPr>
        <p:txBody>
          <a:bodyPr/>
          <a:lstStyle/>
          <a:p>
            <a:r>
              <a:rPr lang="it-IT" smtClean="0"/>
              <a:t>ATLAS, Circa 2015</a:t>
            </a:r>
            <a:endParaRPr lang="en-US" dirty="0"/>
          </a:p>
        </p:txBody>
      </p:sp>
      <p:sp>
        <p:nvSpPr>
          <p:cNvPr id="3" name="CasellaDiTesto 2"/>
          <p:cNvSpPr txBox="1"/>
          <p:nvPr/>
        </p:nvSpPr>
        <p:spPr>
          <a:xfrm>
            <a:off x="381000" y="1447800"/>
            <a:ext cx="8530412" cy="646331"/>
          </a:xfrm>
          <a:prstGeom prst="rect">
            <a:avLst/>
          </a:prstGeom>
          <a:noFill/>
        </p:spPr>
        <p:txBody>
          <a:bodyPr wrap="none" rtlCol="0">
            <a:spAutoFit/>
          </a:bodyPr>
          <a:lstStyle/>
          <a:p>
            <a:r>
              <a:rPr lang="it-IT" smtClean="0"/>
              <a:t>In a end-of-the-year December 2015 talk ATLAS put their search for resonances decaying </a:t>
            </a:r>
          </a:p>
          <a:p>
            <a:r>
              <a:rPr lang="it-IT" smtClean="0"/>
              <a:t>to photon pairs as </a:t>
            </a:r>
            <a:r>
              <a:rPr lang="it-IT" smtClean="0"/>
              <a:t>the last topic in a pot-pourri of selected results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18694"/>
            <a:ext cx="4648200"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4444" y="2318694"/>
            <a:ext cx="4280724"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5148064" y="5877272"/>
            <a:ext cx="3081869" cy="369332"/>
          </a:xfrm>
          <a:prstGeom prst="rect">
            <a:avLst/>
          </a:prstGeom>
          <a:noFill/>
        </p:spPr>
        <p:txBody>
          <a:bodyPr wrap="none" rtlCol="0">
            <a:spAutoFit/>
          </a:bodyPr>
          <a:lstStyle/>
          <a:p>
            <a:r>
              <a:rPr lang="it-IT" b="1" smtClean="0">
                <a:solidFill>
                  <a:srgbClr val="FF0000"/>
                </a:solidFill>
              </a:rPr>
              <a:t>A new resonance at 750 GeV ?</a:t>
            </a:r>
            <a:endParaRPr lang="en-US" b="1">
              <a:solidFill>
                <a:srgbClr val="FF0000"/>
              </a:solidFill>
            </a:endParaRPr>
          </a:p>
        </p:txBody>
      </p:sp>
    </p:spTree>
    <p:extLst>
      <p:ext uri="{BB962C8B-B14F-4D97-AF65-F5344CB8AC3E}">
        <p14:creationId xmlns:p14="http://schemas.microsoft.com/office/powerpoint/2010/main" val="12611353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lstStyle/>
          <a:p>
            <a:r>
              <a:rPr lang="it-IT" smtClean="0"/>
              <a:t>The </a:t>
            </a:r>
            <a:r>
              <a:rPr lang="it-IT" err="1" smtClean="0"/>
              <a:t>P</a:t>
            </a:r>
            <a:r>
              <a:rPr lang="it-IT" smtClean="0"/>
              <a:t>heno </a:t>
            </a:r>
            <a:r>
              <a:rPr lang="it-IT" smtClean="0"/>
              <a:t>F</a:t>
            </a:r>
            <a:r>
              <a:rPr lang="it-IT" smtClean="0"/>
              <a:t>eeding-</a:t>
            </a:r>
            <a:r>
              <a:rPr lang="it-IT" smtClean="0"/>
              <a:t>F</a:t>
            </a:r>
            <a:r>
              <a:rPr lang="it-IT" smtClean="0"/>
              <a:t>renzy</a:t>
            </a:r>
            <a:endParaRPr lang="en-US" dirty="0"/>
          </a:p>
        </p:txBody>
      </p:sp>
      <p:sp>
        <p:nvSpPr>
          <p:cNvPr id="3" name="CasellaDiTesto 2"/>
          <p:cNvSpPr txBox="1"/>
          <p:nvPr/>
        </p:nvSpPr>
        <p:spPr>
          <a:xfrm>
            <a:off x="152400" y="990600"/>
            <a:ext cx="4876800" cy="3970318"/>
          </a:xfrm>
          <a:prstGeom prst="rect">
            <a:avLst/>
          </a:prstGeom>
          <a:noFill/>
        </p:spPr>
        <p:txBody>
          <a:bodyPr wrap="square" rtlCol="0">
            <a:spAutoFit/>
          </a:bodyPr>
          <a:lstStyle/>
          <a:p>
            <a:r>
              <a:rPr lang="it-IT" dirty="0" err="1" smtClean="0"/>
              <a:t>Since</a:t>
            </a:r>
            <a:r>
              <a:rPr lang="it-IT" dirty="0" smtClean="0"/>
              <a:t> </a:t>
            </a:r>
            <a:r>
              <a:rPr lang="it-IT" dirty="0" err="1" smtClean="0"/>
              <a:t>December</a:t>
            </a:r>
            <a:r>
              <a:rPr lang="it-IT" dirty="0" smtClean="0"/>
              <a:t> 15th the </a:t>
            </a:r>
            <a:r>
              <a:rPr lang="it-IT" dirty="0" err="1" smtClean="0"/>
              <a:t>Cornell</a:t>
            </a:r>
            <a:r>
              <a:rPr lang="it-IT" dirty="0" smtClean="0"/>
              <a:t> </a:t>
            </a:r>
            <a:r>
              <a:rPr lang="it-IT" dirty="0" err="1" smtClean="0"/>
              <a:t>arxiv</a:t>
            </a:r>
            <a:r>
              <a:rPr lang="it-IT" dirty="0" smtClean="0"/>
              <a:t> </a:t>
            </a:r>
            <a:r>
              <a:rPr lang="it-IT" dirty="0" err="1" smtClean="0"/>
              <a:t>got</a:t>
            </a:r>
            <a:r>
              <a:rPr lang="it-IT" dirty="0" smtClean="0"/>
              <a:t> </a:t>
            </a:r>
            <a:r>
              <a:rPr lang="it-IT" dirty="0" err="1" smtClean="0"/>
              <a:t>flooded</a:t>
            </a:r>
            <a:r>
              <a:rPr lang="it-IT" dirty="0" smtClean="0"/>
              <a:t> </a:t>
            </a:r>
            <a:r>
              <a:rPr lang="it-IT" smtClean="0"/>
              <a:t>with </a:t>
            </a:r>
            <a:r>
              <a:rPr lang="it-IT" b="1" smtClean="0"/>
              <a:t>&gt;500</a:t>
            </a:r>
            <a:r>
              <a:rPr lang="it-IT" b="1" smtClean="0"/>
              <a:t> </a:t>
            </a:r>
            <a:r>
              <a:rPr lang="it-IT" b="1" dirty="0" smtClean="0"/>
              <a:t>new </a:t>
            </a:r>
            <a:r>
              <a:rPr lang="it-IT" b="1" dirty="0" err="1" smtClean="0"/>
              <a:t>papers</a:t>
            </a:r>
            <a:r>
              <a:rPr lang="it-IT" b="1" dirty="0" smtClean="0"/>
              <a:t> </a:t>
            </a:r>
            <a:r>
              <a:rPr lang="it-IT" err="1" smtClean="0"/>
              <a:t>that</a:t>
            </a:r>
            <a:r>
              <a:rPr lang="it-IT" smtClean="0"/>
              <a:t> </a:t>
            </a:r>
            <a:r>
              <a:rPr lang="it-IT" smtClean="0"/>
              <a:t>tried </a:t>
            </a:r>
            <a:r>
              <a:rPr lang="it-IT" dirty="0" smtClean="0"/>
              <a:t>to </a:t>
            </a:r>
            <a:r>
              <a:rPr lang="it-IT" dirty="0" err="1" smtClean="0"/>
              <a:t>explain</a:t>
            </a:r>
            <a:r>
              <a:rPr lang="it-IT" dirty="0" smtClean="0"/>
              <a:t> </a:t>
            </a:r>
            <a:r>
              <a:rPr lang="it-IT" smtClean="0"/>
              <a:t>the </a:t>
            </a:r>
            <a:r>
              <a:rPr lang="it-IT" smtClean="0"/>
              <a:t>observed diphoton peak</a:t>
            </a:r>
            <a:endParaRPr lang="it-IT" dirty="0"/>
          </a:p>
          <a:p>
            <a:endParaRPr lang="it-IT" dirty="0" smtClean="0"/>
          </a:p>
          <a:p>
            <a:endParaRPr lang="it-IT" dirty="0"/>
          </a:p>
          <a:p>
            <a:endParaRPr lang="it-IT" dirty="0" smtClean="0"/>
          </a:p>
          <a:p>
            <a:endParaRPr lang="it-IT" dirty="0" smtClean="0"/>
          </a:p>
          <a:p>
            <a:endParaRPr lang="it-IT" dirty="0"/>
          </a:p>
          <a:p>
            <a:endParaRPr lang="it-IT" dirty="0" smtClean="0"/>
          </a:p>
          <a:p>
            <a:endParaRPr lang="it-IT" dirty="0"/>
          </a:p>
          <a:p>
            <a:endParaRPr lang="it-IT" dirty="0" smtClean="0"/>
          </a:p>
          <a:p>
            <a:endParaRPr lang="it-IT" dirty="0"/>
          </a:p>
          <a:p>
            <a:endParaRPr lang="it-IT" dirty="0"/>
          </a:p>
          <a:p>
            <a:endParaRPr lang="en-US" dirty="0"/>
          </a:p>
        </p:txBody>
      </p:sp>
      <p:pic>
        <p:nvPicPr>
          <p:cNvPr id="135170" name="Picture 2" descr="Risultati immagini per 750 gev pap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348880"/>
            <a:ext cx="8178975" cy="393295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508581" y="1249934"/>
            <a:ext cx="3635419" cy="5632311"/>
          </a:xfrm>
          <a:prstGeom prst="rect">
            <a:avLst/>
          </a:prstGeom>
          <a:noFill/>
        </p:spPr>
        <p:txBody>
          <a:bodyPr wrap="none" rtlCol="0">
            <a:spAutoFit/>
          </a:bodyPr>
          <a:lstStyle/>
          <a:p>
            <a:r>
              <a:rPr lang="it-IT" b="1" dirty="0" smtClean="0"/>
              <a:t>Some of the </a:t>
            </a:r>
            <a:r>
              <a:rPr lang="it-IT" b="1" dirty="0" err="1" smtClean="0"/>
              <a:t>proposed</a:t>
            </a:r>
            <a:r>
              <a:rPr lang="it-IT" b="1" dirty="0" smtClean="0"/>
              <a:t> </a:t>
            </a:r>
            <a:r>
              <a:rPr lang="it-IT" b="1" dirty="0" err="1" smtClean="0"/>
              <a:t>explanations</a:t>
            </a:r>
            <a:r>
              <a:rPr lang="it-IT" b="1" dirty="0" smtClean="0"/>
              <a:t>:</a:t>
            </a:r>
          </a:p>
          <a:p>
            <a:endParaRPr lang="it-IT" dirty="0"/>
          </a:p>
          <a:p>
            <a:r>
              <a:rPr lang="it-IT" i="1" dirty="0" err="1" smtClean="0">
                <a:solidFill>
                  <a:srgbClr val="0000FF"/>
                </a:solidFill>
              </a:rPr>
              <a:t>Two</a:t>
            </a:r>
            <a:r>
              <a:rPr lang="it-IT" i="1" dirty="0" smtClean="0">
                <a:solidFill>
                  <a:srgbClr val="0000FF"/>
                </a:solidFill>
              </a:rPr>
              <a:t> </a:t>
            </a:r>
            <a:r>
              <a:rPr lang="it-IT" i="1" dirty="0" err="1" smtClean="0">
                <a:solidFill>
                  <a:srgbClr val="0000FF"/>
                </a:solidFill>
              </a:rPr>
              <a:t>higgs</a:t>
            </a:r>
            <a:r>
              <a:rPr lang="it-IT" i="1" dirty="0" smtClean="0">
                <a:solidFill>
                  <a:srgbClr val="0000FF"/>
                </a:solidFill>
              </a:rPr>
              <a:t> </a:t>
            </a:r>
            <a:r>
              <a:rPr lang="it-IT" i="1" dirty="0" err="1" smtClean="0">
                <a:solidFill>
                  <a:srgbClr val="0000FF"/>
                </a:solidFill>
              </a:rPr>
              <a:t>doublets</a:t>
            </a:r>
            <a:endParaRPr lang="it-IT" i="1" dirty="0" smtClean="0">
              <a:solidFill>
                <a:srgbClr val="0000FF"/>
              </a:solidFill>
            </a:endParaRPr>
          </a:p>
          <a:p>
            <a:r>
              <a:rPr lang="it-IT" i="1" dirty="0" err="1" smtClean="0">
                <a:solidFill>
                  <a:srgbClr val="0000FF"/>
                </a:solidFill>
              </a:rPr>
              <a:t>Seesaw</a:t>
            </a:r>
            <a:r>
              <a:rPr lang="it-IT" i="1" dirty="0" smtClean="0">
                <a:solidFill>
                  <a:srgbClr val="0000FF"/>
                </a:solidFill>
              </a:rPr>
              <a:t> </a:t>
            </a:r>
            <a:r>
              <a:rPr lang="it-IT" i="1" dirty="0" err="1" smtClean="0">
                <a:solidFill>
                  <a:srgbClr val="0000FF"/>
                </a:solidFill>
              </a:rPr>
              <a:t>vectorlike</a:t>
            </a:r>
            <a:r>
              <a:rPr lang="it-IT" i="1" dirty="0" smtClean="0">
                <a:solidFill>
                  <a:srgbClr val="0000FF"/>
                </a:solidFill>
              </a:rPr>
              <a:t> </a:t>
            </a:r>
            <a:r>
              <a:rPr lang="it-IT" i="1" dirty="0" err="1" smtClean="0">
                <a:solidFill>
                  <a:srgbClr val="0000FF"/>
                </a:solidFill>
              </a:rPr>
              <a:t>fermions</a:t>
            </a:r>
            <a:endParaRPr lang="it-IT" i="1" dirty="0" smtClean="0">
              <a:solidFill>
                <a:srgbClr val="0000FF"/>
              </a:solidFill>
            </a:endParaRPr>
          </a:p>
          <a:p>
            <a:r>
              <a:rPr lang="it-IT" i="1" dirty="0" err="1" smtClean="0">
                <a:solidFill>
                  <a:srgbClr val="0000FF"/>
                </a:solidFill>
              </a:rPr>
              <a:t>Closed</a:t>
            </a:r>
            <a:r>
              <a:rPr lang="it-IT" i="1" dirty="0" smtClean="0">
                <a:solidFill>
                  <a:srgbClr val="0000FF"/>
                </a:solidFill>
              </a:rPr>
              <a:t> </a:t>
            </a:r>
            <a:r>
              <a:rPr lang="it-IT" i="1" dirty="0" err="1" smtClean="0">
                <a:solidFill>
                  <a:srgbClr val="0000FF"/>
                </a:solidFill>
              </a:rPr>
              <a:t>strings</a:t>
            </a:r>
            <a:endParaRPr lang="it-IT" i="1" dirty="0" smtClean="0">
              <a:solidFill>
                <a:srgbClr val="0000FF"/>
              </a:solidFill>
            </a:endParaRPr>
          </a:p>
          <a:p>
            <a:r>
              <a:rPr lang="it-IT" i="1" dirty="0" smtClean="0">
                <a:solidFill>
                  <a:srgbClr val="0000FF"/>
                </a:solidFill>
              </a:rPr>
              <a:t>Neutrino-</a:t>
            </a:r>
            <a:r>
              <a:rPr lang="it-IT" i="1" dirty="0" err="1" smtClean="0">
                <a:solidFill>
                  <a:srgbClr val="0000FF"/>
                </a:solidFill>
              </a:rPr>
              <a:t>catalyzed</a:t>
            </a:r>
            <a:endParaRPr lang="it-IT" i="1" dirty="0" smtClean="0">
              <a:solidFill>
                <a:srgbClr val="0000FF"/>
              </a:solidFill>
            </a:endParaRPr>
          </a:p>
          <a:p>
            <a:r>
              <a:rPr lang="it-IT" i="1" dirty="0" err="1" smtClean="0">
                <a:solidFill>
                  <a:srgbClr val="0000FF"/>
                </a:solidFill>
              </a:rPr>
              <a:t>Indirect</a:t>
            </a:r>
            <a:r>
              <a:rPr lang="it-IT" i="1" dirty="0" smtClean="0">
                <a:solidFill>
                  <a:srgbClr val="0000FF"/>
                </a:solidFill>
              </a:rPr>
              <a:t> </a:t>
            </a:r>
            <a:r>
              <a:rPr lang="it-IT" i="1" dirty="0" err="1" smtClean="0">
                <a:solidFill>
                  <a:srgbClr val="0000FF"/>
                </a:solidFill>
              </a:rPr>
              <a:t>signature</a:t>
            </a:r>
            <a:r>
              <a:rPr lang="it-IT" i="1" dirty="0" smtClean="0">
                <a:solidFill>
                  <a:srgbClr val="0000FF"/>
                </a:solidFill>
              </a:rPr>
              <a:t> of DM</a:t>
            </a:r>
          </a:p>
          <a:p>
            <a:r>
              <a:rPr lang="it-IT" i="1" dirty="0" err="1" smtClean="0">
                <a:solidFill>
                  <a:srgbClr val="0000FF"/>
                </a:solidFill>
              </a:rPr>
              <a:t>Colorful</a:t>
            </a:r>
            <a:r>
              <a:rPr lang="it-IT" i="1" dirty="0" smtClean="0">
                <a:solidFill>
                  <a:srgbClr val="0000FF"/>
                </a:solidFill>
              </a:rPr>
              <a:t> </a:t>
            </a:r>
            <a:r>
              <a:rPr lang="it-IT" i="1" dirty="0" err="1" smtClean="0">
                <a:solidFill>
                  <a:srgbClr val="0000FF"/>
                </a:solidFill>
              </a:rPr>
              <a:t>resonances</a:t>
            </a:r>
            <a:endParaRPr lang="it-IT" i="1" dirty="0" smtClean="0">
              <a:solidFill>
                <a:srgbClr val="0000FF"/>
              </a:solidFill>
            </a:endParaRPr>
          </a:p>
          <a:p>
            <a:r>
              <a:rPr lang="it-IT" i="1" dirty="0" err="1" smtClean="0">
                <a:solidFill>
                  <a:srgbClr val="0000FF"/>
                </a:solidFill>
              </a:rPr>
              <a:t>Resonant</a:t>
            </a:r>
            <a:r>
              <a:rPr lang="it-IT" i="1" dirty="0" smtClean="0">
                <a:solidFill>
                  <a:srgbClr val="0000FF"/>
                </a:solidFill>
              </a:rPr>
              <a:t> </a:t>
            </a:r>
            <a:r>
              <a:rPr lang="it-IT" i="1" dirty="0" err="1" smtClean="0">
                <a:solidFill>
                  <a:srgbClr val="0000FF"/>
                </a:solidFill>
              </a:rPr>
              <a:t>sneutrino</a:t>
            </a:r>
            <a:endParaRPr lang="it-IT" i="1" dirty="0" smtClean="0">
              <a:solidFill>
                <a:srgbClr val="0000FF"/>
              </a:solidFill>
            </a:endParaRPr>
          </a:p>
          <a:p>
            <a:r>
              <a:rPr lang="it-IT" i="1" dirty="0" smtClean="0">
                <a:solidFill>
                  <a:srgbClr val="0000FF"/>
                </a:solidFill>
              </a:rPr>
              <a:t>SU(5) GUT</a:t>
            </a:r>
          </a:p>
          <a:p>
            <a:r>
              <a:rPr lang="it-IT" i="1" dirty="0" err="1" smtClean="0">
                <a:solidFill>
                  <a:srgbClr val="0000FF"/>
                </a:solidFill>
              </a:rPr>
              <a:t>Inert</a:t>
            </a:r>
            <a:r>
              <a:rPr lang="it-IT" i="1" dirty="0" smtClean="0">
                <a:solidFill>
                  <a:srgbClr val="0000FF"/>
                </a:solidFill>
              </a:rPr>
              <a:t> scalar </a:t>
            </a:r>
            <a:r>
              <a:rPr lang="it-IT" i="1" dirty="0" err="1" smtClean="0">
                <a:solidFill>
                  <a:srgbClr val="0000FF"/>
                </a:solidFill>
              </a:rPr>
              <a:t>multiplet</a:t>
            </a:r>
            <a:endParaRPr lang="it-IT" i="1" dirty="0" smtClean="0">
              <a:solidFill>
                <a:srgbClr val="0000FF"/>
              </a:solidFill>
            </a:endParaRPr>
          </a:p>
          <a:p>
            <a:r>
              <a:rPr lang="it-IT" i="1" dirty="0" err="1" smtClean="0">
                <a:solidFill>
                  <a:srgbClr val="0000FF"/>
                </a:solidFill>
              </a:rPr>
              <a:t>Trinification</a:t>
            </a:r>
            <a:endParaRPr lang="it-IT" i="1" dirty="0" smtClean="0">
              <a:solidFill>
                <a:srgbClr val="0000FF"/>
              </a:solidFill>
            </a:endParaRPr>
          </a:p>
          <a:p>
            <a:r>
              <a:rPr lang="it-IT" i="1" dirty="0" smtClean="0">
                <a:solidFill>
                  <a:srgbClr val="0000FF"/>
                </a:solidFill>
              </a:rPr>
              <a:t>Dark </a:t>
            </a:r>
            <a:r>
              <a:rPr lang="it-IT" i="1" dirty="0" err="1" smtClean="0">
                <a:solidFill>
                  <a:srgbClr val="0000FF"/>
                </a:solidFill>
              </a:rPr>
              <a:t>left</a:t>
            </a:r>
            <a:r>
              <a:rPr lang="it-IT" i="1" dirty="0" smtClean="0">
                <a:solidFill>
                  <a:srgbClr val="0000FF"/>
                </a:solidFill>
              </a:rPr>
              <a:t>-right model</a:t>
            </a:r>
          </a:p>
          <a:p>
            <a:r>
              <a:rPr lang="it-IT" i="1" dirty="0" err="1" smtClean="0">
                <a:solidFill>
                  <a:srgbClr val="0000FF"/>
                </a:solidFill>
              </a:rPr>
              <a:t>Vector</a:t>
            </a:r>
            <a:r>
              <a:rPr lang="it-IT" i="1" dirty="0" smtClean="0">
                <a:solidFill>
                  <a:srgbClr val="0000FF"/>
                </a:solidFill>
              </a:rPr>
              <a:t> </a:t>
            </a:r>
            <a:r>
              <a:rPr lang="it-IT" i="1" dirty="0" err="1" smtClean="0">
                <a:solidFill>
                  <a:srgbClr val="0000FF"/>
                </a:solidFill>
              </a:rPr>
              <a:t>leptoquarks</a:t>
            </a:r>
            <a:endParaRPr lang="it-IT" i="1" dirty="0" smtClean="0">
              <a:solidFill>
                <a:srgbClr val="0000FF"/>
              </a:solidFill>
            </a:endParaRPr>
          </a:p>
          <a:p>
            <a:r>
              <a:rPr lang="it-IT" i="1" dirty="0" smtClean="0">
                <a:solidFill>
                  <a:srgbClr val="0000FF"/>
                </a:solidFill>
              </a:rPr>
              <a:t>D3-brane</a:t>
            </a:r>
          </a:p>
          <a:p>
            <a:r>
              <a:rPr lang="it-IT" i="1" dirty="0" err="1" smtClean="0">
                <a:solidFill>
                  <a:srgbClr val="0000FF"/>
                </a:solidFill>
              </a:rPr>
              <a:t>Deflected-anomaly</a:t>
            </a:r>
            <a:r>
              <a:rPr lang="it-IT" i="1" dirty="0" smtClean="0">
                <a:solidFill>
                  <a:srgbClr val="0000FF"/>
                </a:solidFill>
              </a:rPr>
              <a:t> SUSY breaking</a:t>
            </a:r>
          </a:p>
          <a:p>
            <a:r>
              <a:rPr lang="it-IT" i="1" dirty="0" err="1" smtClean="0">
                <a:solidFill>
                  <a:srgbClr val="0000FF"/>
                </a:solidFill>
              </a:rPr>
              <a:t>Radion</a:t>
            </a:r>
            <a:r>
              <a:rPr lang="it-IT" i="1" dirty="0" smtClean="0">
                <a:solidFill>
                  <a:srgbClr val="0000FF"/>
                </a:solidFill>
              </a:rPr>
              <a:t> candidate</a:t>
            </a:r>
          </a:p>
          <a:p>
            <a:r>
              <a:rPr lang="it-IT" i="1" dirty="0" err="1" smtClean="0">
                <a:solidFill>
                  <a:srgbClr val="0000FF"/>
                </a:solidFill>
              </a:rPr>
              <a:t>Squarkonium-Diquarkonium</a:t>
            </a:r>
            <a:endParaRPr lang="it-IT" i="1" dirty="0" smtClean="0">
              <a:solidFill>
                <a:srgbClr val="0000FF"/>
              </a:solidFill>
            </a:endParaRPr>
          </a:p>
          <a:p>
            <a:r>
              <a:rPr lang="it-IT" i="1" dirty="0" smtClean="0">
                <a:solidFill>
                  <a:srgbClr val="0000FF"/>
                </a:solidFill>
              </a:rPr>
              <a:t>R-</a:t>
            </a:r>
            <a:r>
              <a:rPr lang="it-IT" i="1" dirty="0" err="1" smtClean="0">
                <a:solidFill>
                  <a:srgbClr val="0000FF"/>
                </a:solidFill>
              </a:rPr>
              <a:t>parity</a:t>
            </a:r>
            <a:r>
              <a:rPr lang="it-IT" i="1" dirty="0" smtClean="0">
                <a:solidFill>
                  <a:srgbClr val="0000FF"/>
                </a:solidFill>
              </a:rPr>
              <a:t> </a:t>
            </a:r>
            <a:r>
              <a:rPr lang="it-IT" i="1" dirty="0" err="1" smtClean="0">
                <a:solidFill>
                  <a:srgbClr val="0000FF"/>
                </a:solidFill>
              </a:rPr>
              <a:t>violating</a:t>
            </a:r>
            <a:r>
              <a:rPr lang="it-IT" i="1" dirty="0" smtClean="0">
                <a:solidFill>
                  <a:srgbClr val="0000FF"/>
                </a:solidFill>
              </a:rPr>
              <a:t> SUSY</a:t>
            </a:r>
          </a:p>
          <a:p>
            <a:r>
              <a:rPr lang="it-IT" i="1" dirty="0" err="1" smtClean="0">
                <a:solidFill>
                  <a:srgbClr val="0000FF"/>
                </a:solidFill>
              </a:rPr>
              <a:t>Gravitons</a:t>
            </a:r>
            <a:r>
              <a:rPr lang="it-IT" i="1" dirty="0" smtClean="0">
                <a:solidFill>
                  <a:srgbClr val="0000FF"/>
                </a:solidFill>
              </a:rPr>
              <a:t> in multi-</a:t>
            </a:r>
            <a:r>
              <a:rPr lang="it-IT" i="1" dirty="0" err="1" smtClean="0">
                <a:solidFill>
                  <a:srgbClr val="0000FF"/>
                </a:solidFill>
              </a:rPr>
              <a:t>warped</a:t>
            </a:r>
            <a:r>
              <a:rPr lang="it-IT" i="1" dirty="0" smtClean="0">
                <a:solidFill>
                  <a:srgbClr val="0000FF"/>
                </a:solidFill>
              </a:rPr>
              <a:t> scenario</a:t>
            </a:r>
            <a:endParaRPr lang="en-US" i="1" dirty="0">
              <a:solidFill>
                <a:srgbClr val="0000FF"/>
              </a:solidFill>
            </a:endParaRPr>
          </a:p>
        </p:txBody>
      </p:sp>
    </p:spTree>
    <p:extLst>
      <p:ext uri="{BB962C8B-B14F-4D97-AF65-F5344CB8AC3E}">
        <p14:creationId xmlns:p14="http://schemas.microsoft.com/office/powerpoint/2010/main" val="116311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barn(inVertical)">
                                      <p:cBhvr>
                                        <p:cTn id="16" dur="500"/>
                                        <p:tgtEl>
                                          <p:spTgt spid="4">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barn(inVertical)">
                                      <p:cBhvr>
                                        <p:cTn id="19" dur="500"/>
                                        <p:tgtEl>
                                          <p:spTgt spid="4">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arn(inVertical)">
                                      <p:cBhvr>
                                        <p:cTn id="22" dur="500"/>
                                        <p:tgtEl>
                                          <p:spTgt spid="4">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barn(inVertical)">
                                      <p:cBhvr>
                                        <p:cTn id="25" dur="500"/>
                                        <p:tgtEl>
                                          <p:spTgt spid="4">
                                            <p:txEl>
                                              <p:pRg st="7" end="7"/>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barn(inVertical)">
                                      <p:cBhvr>
                                        <p:cTn id="28" dur="500"/>
                                        <p:tgtEl>
                                          <p:spTgt spid="4">
                                            <p:txEl>
                                              <p:pRg st="8" end="8"/>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barn(inVertical)">
                                      <p:cBhvr>
                                        <p:cTn id="31" dur="500"/>
                                        <p:tgtEl>
                                          <p:spTgt spid="4">
                                            <p:txEl>
                                              <p:pRg st="9" end="9"/>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barn(inVertical)">
                                      <p:cBhvr>
                                        <p:cTn id="34" dur="500"/>
                                        <p:tgtEl>
                                          <p:spTgt spid="4">
                                            <p:txEl>
                                              <p:pRg st="10" end="1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barn(inVertical)">
                                      <p:cBhvr>
                                        <p:cTn id="37" dur="500"/>
                                        <p:tgtEl>
                                          <p:spTgt spid="4">
                                            <p:txEl>
                                              <p:pRg st="11" end="1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xEl>
                                              <p:pRg st="12" end="12"/>
                                            </p:txEl>
                                          </p:spTgt>
                                        </p:tgtEl>
                                        <p:attrNameLst>
                                          <p:attrName>style.visibility</p:attrName>
                                        </p:attrNameLst>
                                      </p:cBhvr>
                                      <p:to>
                                        <p:strVal val="visible"/>
                                      </p:to>
                                    </p:set>
                                    <p:animEffect transition="in" filter="barn(inVertical)">
                                      <p:cBhvr>
                                        <p:cTn id="40" dur="500"/>
                                        <p:tgtEl>
                                          <p:spTgt spid="4">
                                            <p:txEl>
                                              <p:pRg st="12" end="1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4">
                                            <p:txEl>
                                              <p:pRg st="13" end="13"/>
                                            </p:txEl>
                                          </p:spTgt>
                                        </p:tgtEl>
                                        <p:attrNameLst>
                                          <p:attrName>style.visibility</p:attrName>
                                        </p:attrNameLst>
                                      </p:cBhvr>
                                      <p:to>
                                        <p:strVal val="visible"/>
                                      </p:to>
                                    </p:set>
                                    <p:animEffect transition="in" filter="barn(inVertical)">
                                      <p:cBhvr>
                                        <p:cTn id="43" dur="500"/>
                                        <p:tgtEl>
                                          <p:spTgt spid="4">
                                            <p:txEl>
                                              <p:pRg st="13" end="1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4">
                                            <p:txEl>
                                              <p:pRg st="14" end="14"/>
                                            </p:txEl>
                                          </p:spTgt>
                                        </p:tgtEl>
                                        <p:attrNameLst>
                                          <p:attrName>style.visibility</p:attrName>
                                        </p:attrNameLst>
                                      </p:cBhvr>
                                      <p:to>
                                        <p:strVal val="visible"/>
                                      </p:to>
                                    </p:set>
                                    <p:animEffect transition="in" filter="barn(inVertical)">
                                      <p:cBhvr>
                                        <p:cTn id="46" dur="500"/>
                                        <p:tgtEl>
                                          <p:spTgt spid="4">
                                            <p:txEl>
                                              <p:pRg st="14" end="14"/>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4">
                                            <p:txEl>
                                              <p:pRg st="15" end="15"/>
                                            </p:txEl>
                                          </p:spTgt>
                                        </p:tgtEl>
                                        <p:attrNameLst>
                                          <p:attrName>style.visibility</p:attrName>
                                        </p:attrNameLst>
                                      </p:cBhvr>
                                      <p:to>
                                        <p:strVal val="visible"/>
                                      </p:to>
                                    </p:set>
                                    <p:animEffect transition="in" filter="barn(inVertical)">
                                      <p:cBhvr>
                                        <p:cTn id="49" dur="500"/>
                                        <p:tgtEl>
                                          <p:spTgt spid="4">
                                            <p:txEl>
                                              <p:pRg st="15" end="15"/>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4">
                                            <p:txEl>
                                              <p:pRg st="16" end="16"/>
                                            </p:txEl>
                                          </p:spTgt>
                                        </p:tgtEl>
                                        <p:attrNameLst>
                                          <p:attrName>style.visibility</p:attrName>
                                        </p:attrNameLst>
                                      </p:cBhvr>
                                      <p:to>
                                        <p:strVal val="visible"/>
                                      </p:to>
                                    </p:set>
                                    <p:animEffect transition="in" filter="barn(inVertical)">
                                      <p:cBhvr>
                                        <p:cTn id="52" dur="500"/>
                                        <p:tgtEl>
                                          <p:spTgt spid="4">
                                            <p:txEl>
                                              <p:pRg st="16" end="16"/>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4">
                                            <p:txEl>
                                              <p:pRg st="17" end="17"/>
                                            </p:txEl>
                                          </p:spTgt>
                                        </p:tgtEl>
                                        <p:attrNameLst>
                                          <p:attrName>style.visibility</p:attrName>
                                        </p:attrNameLst>
                                      </p:cBhvr>
                                      <p:to>
                                        <p:strVal val="visible"/>
                                      </p:to>
                                    </p:set>
                                    <p:animEffect transition="in" filter="barn(inVertical)">
                                      <p:cBhvr>
                                        <p:cTn id="55" dur="500"/>
                                        <p:tgtEl>
                                          <p:spTgt spid="4">
                                            <p:txEl>
                                              <p:pRg st="17" end="17"/>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4">
                                            <p:txEl>
                                              <p:pRg st="18" end="18"/>
                                            </p:txEl>
                                          </p:spTgt>
                                        </p:tgtEl>
                                        <p:attrNameLst>
                                          <p:attrName>style.visibility</p:attrName>
                                        </p:attrNameLst>
                                      </p:cBhvr>
                                      <p:to>
                                        <p:strVal val="visible"/>
                                      </p:to>
                                    </p:set>
                                    <p:animEffect transition="in" filter="barn(inVertical)">
                                      <p:cBhvr>
                                        <p:cTn id="58" dur="500"/>
                                        <p:tgtEl>
                                          <p:spTgt spid="4">
                                            <p:txEl>
                                              <p:pRg st="18" end="18"/>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4">
                                            <p:txEl>
                                              <p:pRg st="19" end="19"/>
                                            </p:txEl>
                                          </p:spTgt>
                                        </p:tgtEl>
                                        <p:attrNameLst>
                                          <p:attrName>style.visibility</p:attrName>
                                        </p:attrNameLst>
                                      </p:cBhvr>
                                      <p:to>
                                        <p:strVal val="visible"/>
                                      </p:to>
                                    </p:set>
                                    <p:animEffect transition="in" filter="barn(inVertical)">
                                      <p:cBhvr>
                                        <p:cTn id="61" dur="500"/>
                                        <p:tgtEl>
                                          <p:spTgt spid="4">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normAutofit fontScale="90000"/>
          </a:bodyPr>
          <a:lstStyle/>
          <a:p>
            <a:r>
              <a:rPr lang="it-IT" smtClean="0"/>
              <a:t>A Look Into the Look-Elsewhere Effect</a:t>
            </a:r>
            <a:endParaRPr lang="en-US"/>
          </a:p>
        </p:txBody>
      </p:sp>
      <p:sp>
        <p:nvSpPr>
          <p:cNvPr id="3" name="Segnaposto contenuto 2"/>
          <p:cNvSpPr>
            <a:spLocks noGrp="1"/>
          </p:cNvSpPr>
          <p:nvPr>
            <p:ph idx="1"/>
          </p:nvPr>
        </p:nvSpPr>
        <p:spPr>
          <a:xfrm>
            <a:off x="467544" y="1484784"/>
            <a:ext cx="8424936" cy="5112568"/>
          </a:xfrm>
        </p:spPr>
        <p:txBody>
          <a:bodyPr>
            <a:normAutofit fontScale="70000" lnSpcReduction="20000"/>
          </a:bodyPr>
          <a:lstStyle/>
          <a:p>
            <a:pPr marL="0" indent="0">
              <a:buNone/>
            </a:pPr>
            <a:r>
              <a:rPr lang="it-IT" smtClean="0"/>
              <a:t>A </a:t>
            </a:r>
            <a:r>
              <a:rPr lang="it-IT" smtClean="0"/>
              <a:t>compelling </a:t>
            </a:r>
            <a:r>
              <a:rPr lang="it-IT" smtClean="0"/>
              <a:t>reason for enforcing a small test size as a prerequisite for discovery claims is the </a:t>
            </a:r>
            <a:r>
              <a:rPr lang="it-IT" smtClean="0">
                <a:solidFill>
                  <a:srgbClr val="0070C0"/>
                </a:solidFill>
              </a:rPr>
              <a:t>presence of large trials factors, a.k.a. LEE</a:t>
            </a:r>
          </a:p>
          <a:p>
            <a:endParaRPr lang="it-IT" smtClean="0"/>
          </a:p>
          <a:p>
            <a:r>
              <a:rPr lang="it-IT" smtClean="0"/>
              <a:t>The LEE was a concern 50 years ago, but nowadays we have enormously more CPU power. Still, </a:t>
            </a:r>
            <a:r>
              <a:rPr lang="it-IT" smtClean="0">
                <a:solidFill>
                  <a:srgbClr val="FF0000"/>
                </a:solidFill>
              </a:rPr>
              <a:t>the complexity of our analyses has also grown considerably</a:t>
            </a:r>
          </a:p>
          <a:p>
            <a:pPr lvl="1"/>
            <a:r>
              <a:rPr lang="it-IT" smtClean="0"/>
              <a:t>Take the Higgs discovery as an example: hundreds of nuisances, many final states</a:t>
            </a:r>
          </a:p>
          <a:p>
            <a:pPr lvl="1">
              <a:buNone/>
            </a:pPr>
            <a:r>
              <a:rPr lang="it-IT" smtClean="0"/>
              <a:t>	</a:t>
            </a:r>
            <a:r>
              <a:rPr lang="it-IT" smtClean="0">
                <a:sym typeface="Wingdings" pitchFamily="2" charset="2"/>
              </a:rPr>
              <a:t> w</a:t>
            </a:r>
            <a:r>
              <a:rPr lang="it-IT" smtClean="0"/>
              <a:t>e still </a:t>
            </a:r>
            <a:r>
              <a:rPr lang="it-IT" smtClean="0"/>
              <a:t>(occasionally) </a:t>
            </a:r>
            <a:r>
              <a:rPr lang="it-IT" smtClean="0"/>
              <a:t>cannot compute the trials factor by brute force!</a:t>
            </a:r>
          </a:p>
          <a:p>
            <a:pPr lvl="1">
              <a:buNone/>
            </a:pPr>
            <a:endParaRPr lang="it-IT" smtClean="0"/>
          </a:p>
          <a:p>
            <a:pPr lvl="1"/>
            <a:r>
              <a:rPr lang="it-IT" smtClean="0"/>
              <a:t>A further complication is that in reality </a:t>
            </a:r>
            <a:r>
              <a:rPr lang="it-IT" b="1" smtClean="0"/>
              <a:t>the trials factor also depends on the significance of the local fluctuation, </a:t>
            </a:r>
            <a:r>
              <a:rPr lang="it-IT" smtClean="0"/>
              <a:t>adding dimensionality to the problem.</a:t>
            </a:r>
          </a:p>
          <a:p>
            <a:endParaRPr lang="it-IT" smtClean="0"/>
          </a:p>
          <a:p>
            <a:r>
              <a:rPr lang="it-IT" smtClean="0"/>
              <a:t>A study by </a:t>
            </a:r>
            <a:r>
              <a:rPr lang="it-IT" b="1" smtClean="0">
                <a:solidFill>
                  <a:srgbClr val="1BB52A"/>
                </a:solidFill>
              </a:rPr>
              <a:t>E. Gross and O. Vitells[13]</a:t>
            </a:r>
            <a:r>
              <a:rPr lang="it-IT" smtClean="0"/>
              <a:t> demonstrated in 2010 how it is possible to estimate the trials factor in most experimental situations, without resorting to simulations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lstStyle/>
          <a:p>
            <a:r>
              <a:rPr lang="it-IT" smtClean="0"/>
              <a:t>Trials Factors</a:t>
            </a:r>
            <a:endParaRPr lang="en-US"/>
          </a:p>
        </p:txBody>
      </p:sp>
      <p:sp>
        <p:nvSpPr>
          <p:cNvPr id="3" name="Segnaposto contenuto 2"/>
          <p:cNvSpPr>
            <a:spLocks noGrp="1"/>
          </p:cNvSpPr>
          <p:nvPr>
            <p:ph idx="1"/>
          </p:nvPr>
        </p:nvSpPr>
        <p:spPr>
          <a:xfrm>
            <a:off x="-108520" y="980728"/>
            <a:ext cx="9144000" cy="5733256"/>
          </a:xfrm>
        </p:spPr>
        <p:txBody>
          <a:bodyPr>
            <a:noAutofit/>
          </a:bodyPr>
          <a:lstStyle/>
          <a:p>
            <a:pPr>
              <a:buNone/>
            </a:pPr>
            <a:r>
              <a:rPr lang="it-IT" sz="1600" dirty="0" smtClean="0">
                <a:sym typeface="Wingdings" pitchFamily="2" charset="2"/>
              </a:rPr>
              <a:t>	</a:t>
            </a:r>
            <a:r>
              <a:rPr lang="it-IT" sz="1800" smtClean="0">
                <a:sym typeface="Wingdings" pitchFamily="2" charset="2"/>
              </a:rPr>
              <a:t>In Statistics </a:t>
            </a:r>
            <a:r>
              <a:rPr lang="it-IT" sz="1800" b="1" smtClean="0">
                <a:sym typeface="Wingdings" pitchFamily="2" charset="2"/>
              </a:rPr>
              <a:t>trials factors </a:t>
            </a:r>
            <a:r>
              <a:rPr lang="it-IT" sz="1800" smtClean="0">
                <a:sym typeface="Wingdings" pitchFamily="2" charset="2"/>
              </a:rPr>
              <a:t>arise in </a:t>
            </a:r>
            <a:r>
              <a:rPr lang="it-IT" sz="1800" dirty="0" smtClean="0">
                <a:sym typeface="Wingdings" pitchFamily="2" charset="2"/>
              </a:rPr>
              <a:t>a </a:t>
            </a:r>
            <a:r>
              <a:rPr lang="it-IT" sz="1800" dirty="0" err="1" smtClean="0">
                <a:solidFill>
                  <a:srgbClr val="FF0000"/>
                </a:solidFill>
                <a:sym typeface="Wingdings" pitchFamily="2" charset="2"/>
              </a:rPr>
              <a:t>hypothesis</a:t>
            </a:r>
            <a:r>
              <a:rPr lang="it-IT" sz="1800" dirty="0" smtClean="0">
                <a:solidFill>
                  <a:srgbClr val="FF0000"/>
                </a:solidFill>
                <a:sym typeface="Wingdings" pitchFamily="2" charset="2"/>
              </a:rPr>
              <a:t> test </a:t>
            </a:r>
            <a:r>
              <a:rPr lang="it-IT" sz="1800" dirty="0" err="1" smtClean="0">
                <a:solidFill>
                  <a:srgbClr val="FF0000"/>
                </a:solidFill>
                <a:sym typeface="Wingdings" pitchFamily="2" charset="2"/>
              </a:rPr>
              <a:t>when</a:t>
            </a:r>
            <a:r>
              <a:rPr lang="it-IT" sz="1800" dirty="0" smtClean="0">
                <a:solidFill>
                  <a:srgbClr val="FF0000"/>
                </a:solidFill>
                <a:sym typeface="Wingdings" pitchFamily="2" charset="2"/>
              </a:rPr>
              <a:t> a </a:t>
            </a:r>
            <a:r>
              <a:rPr lang="it-IT" sz="1800" dirty="0" err="1" smtClean="0">
                <a:solidFill>
                  <a:srgbClr val="FF0000"/>
                </a:solidFill>
                <a:sym typeface="Wingdings" pitchFamily="2" charset="2"/>
              </a:rPr>
              <a:t>nuisance</a:t>
            </a:r>
            <a:r>
              <a:rPr lang="it-IT" sz="1800" dirty="0" smtClean="0">
                <a:solidFill>
                  <a:srgbClr val="FF0000"/>
                </a:solidFill>
                <a:sym typeface="Wingdings" pitchFamily="2" charset="2"/>
              </a:rPr>
              <a:t> </a:t>
            </a:r>
            <a:r>
              <a:rPr lang="it-IT" sz="1800" dirty="0" err="1" smtClean="0">
                <a:solidFill>
                  <a:srgbClr val="FF0000"/>
                </a:solidFill>
                <a:sym typeface="Wingdings" pitchFamily="2" charset="2"/>
              </a:rPr>
              <a:t>parameter</a:t>
            </a:r>
            <a:r>
              <a:rPr lang="it-IT" sz="1800" dirty="0" smtClean="0">
                <a:solidFill>
                  <a:srgbClr val="FF0000"/>
                </a:solidFill>
                <a:sym typeface="Wingdings" pitchFamily="2" charset="2"/>
              </a:rPr>
              <a:t> </a:t>
            </a:r>
            <a:r>
              <a:rPr lang="it-IT" sz="1800" dirty="0" err="1" smtClean="0">
                <a:solidFill>
                  <a:srgbClr val="FF0000"/>
                </a:solidFill>
                <a:sym typeface="Wingdings" pitchFamily="2" charset="2"/>
              </a:rPr>
              <a:t>is</a:t>
            </a:r>
            <a:r>
              <a:rPr lang="it-IT" sz="1800" dirty="0" smtClean="0">
                <a:solidFill>
                  <a:srgbClr val="FF0000"/>
                </a:solidFill>
                <a:sym typeface="Wingdings" pitchFamily="2" charset="2"/>
              </a:rPr>
              <a:t> </a:t>
            </a:r>
            <a:r>
              <a:rPr lang="it-IT" sz="1800" dirty="0" err="1" smtClean="0">
                <a:solidFill>
                  <a:srgbClr val="FF0000"/>
                </a:solidFill>
                <a:sym typeface="Wingdings" pitchFamily="2" charset="2"/>
              </a:rPr>
              <a:t>present</a:t>
            </a:r>
            <a:r>
              <a:rPr lang="it-IT" sz="1800" dirty="0" smtClean="0">
                <a:solidFill>
                  <a:srgbClr val="FF0000"/>
                </a:solidFill>
                <a:sym typeface="Wingdings" pitchFamily="2" charset="2"/>
              </a:rPr>
              <a:t> </a:t>
            </a:r>
            <a:r>
              <a:rPr lang="it-IT" sz="1800" dirty="0" err="1" smtClean="0">
                <a:solidFill>
                  <a:srgbClr val="FF0000"/>
                </a:solidFill>
                <a:sym typeface="Wingdings" pitchFamily="2" charset="2"/>
              </a:rPr>
              <a:t>only</a:t>
            </a:r>
            <a:r>
              <a:rPr lang="it-IT" sz="1800" dirty="0" smtClean="0">
                <a:solidFill>
                  <a:srgbClr val="FF0000"/>
                </a:solidFill>
                <a:sym typeface="Wingdings" pitchFamily="2" charset="2"/>
              </a:rPr>
              <a:t> under the </a:t>
            </a:r>
            <a:r>
              <a:rPr lang="it-IT" sz="1800" smtClean="0">
                <a:solidFill>
                  <a:srgbClr val="FF0000"/>
                </a:solidFill>
                <a:sym typeface="Wingdings" pitchFamily="2" charset="2"/>
              </a:rPr>
              <a:t>alternative hypothesis </a:t>
            </a:r>
            <a:r>
              <a:rPr lang="it-IT" sz="1800" smtClean="0">
                <a:sym typeface="Wingdings" pitchFamily="2" charset="2"/>
              </a:rPr>
              <a:t>(a simple-vs-composite test). </a:t>
            </a:r>
            <a:endParaRPr lang="it-IT" sz="1800" b="1" dirty="0" smtClean="0">
              <a:sym typeface="Wingdings" pitchFamily="2" charset="2"/>
            </a:endParaRPr>
          </a:p>
          <a:p>
            <a:pPr>
              <a:buNone/>
            </a:pPr>
            <a:r>
              <a:rPr lang="it-IT" sz="1800" dirty="0" smtClean="0">
                <a:sym typeface="Wingdings" pitchFamily="2" charset="2"/>
              </a:rPr>
              <a:t>	</a:t>
            </a:r>
          </a:p>
          <a:p>
            <a:pPr>
              <a:buNone/>
            </a:pPr>
            <a:r>
              <a:rPr lang="it-IT" sz="1800" dirty="0" smtClean="0">
                <a:sym typeface="Wingdings" pitchFamily="2" charset="2"/>
              </a:rPr>
              <a:t>	</a:t>
            </a:r>
            <a:r>
              <a:rPr lang="it-IT" sz="1800" dirty="0" err="1" smtClean="0">
                <a:sym typeface="Wingdings" pitchFamily="2" charset="2"/>
              </a:rPr>
              <a:t>Let</a:t>
            </a:r>
            <a:r>
              <a:rPr lang="it-IT" sz="1800" dirty="0" smtClean="0">
                <a:sym typeface="Wingdings" pitchFamily="2" charset="2"/>
              </a:rPr>
              <a:t> </a:t>
            </a:r>
            <a:r>
              <a:rPr lang="it-IT" sz="1800" dirty="0" err="1" smtClean="0">
                <a:sym typeface="Wingdings" pitchFamily="2" charset="2"/>
              </a:rPr>
              <a:t>us</a:t>
            </a:r>
            <a:r>
              <a:rPr lang="it-IT" sz="1800" dirty="0" smtClean="0">
                <a:sym typeface="Wingdings" pitchFamily="2" charset="2"/>
              </a:rPr>
              <a:t> </a:t>
            </a:r>
            <a:r>
              <a:rPr lang="it-IT" sz="1800" dirty="0" err="1" smtClean="0">
                <a:sym typeface="Wingdings" pitchFamily="2" charset="2"/>
              </a:rPr>
              <a:t>consider</a:t>
            </a:r>
            <a:r>
              <a:rPr lang="it-IT" sz="1800" dirty="0" smtClean="0">
                <a:sym typeface="Wingdings" pitchFamily="2" charset="2"/>
              </a:rPr>
              <a:t> a </a:t>
            </a:r>
            <a:r>
              <a:rPr lang="it-IT" sz="1800" dirty="0" err="1" smtClean="0">
                <a:sym typeface="Wingdings" pitchFamily="2" charset="2"/>
              </a:rPr>
              <a:t>particle</a:t>
            </a:r>
            <a:r>
              <a:rPr lang="it-IT" sz="1800" dirty="0" smtClean="0">
                <a:sym typeface="Wingdings" pitchFamily="2" charset="2"/>
              </a:rPr>
              <a:t> </a:t>
            </a:r>
            <a:r>
              <a:rPr lang="it-IT" sz="1800" dirty="0" err="1" smtClean="0">
                <a:sym typeface="Wingdings" pitchFamily="2" charset="2"/>
              </a:rPr>
              <a:t>search</a:t>
            </a:r>
            <a:r>
              <a:rPr lang="it-IT" sz="1800" dirty="0" smtClean="0">
                <a:sym typeface="Wingdings" pitchFamily="2" charset="2"/>
              </a:rPr>
              <a:t> </a:t>
            </a:r>
            <a:r>
              <a:rPr lang="it-IT" sz="1800" dirty="0" err="1" smtClean="0">
                <a:sym typeface="Wingdings" pitchFamily="2" charset="2"/>
              </a:rPr>
              <a:t>when</a:t>
            </a:r>
            <a:r>
              <a:rPr lang="it-IT" sz="1800" dirty="0" smtClean="0">
                <a:sym typeface="Wingdings" pitchFamily="2" charset="2"/>
              </a:rPr>
              <a:t> the </a:t>
            </a:r>
            <a:r>
              <a:rPr lang="it-IT" sz="1800" smtClean="0">
                <a:sym typeface="Wingdings" pitchFamily="2" charset="2"/>
              </a:rPr>
              <a:t>mass </a:t>
            </a:r>
            <a:r>
              <a:rPr lang="it-IT" sz="1800" b="1">
                <a:sym typeface="Wingdings" pitchFamily="2" charset="2"/>
              </a:rPr>
              <a:t>x</a:t>
            </a:r>
            <a:r>
              <a:rPr lang="it-IT" sz="1800" b="1" smtClean="0">
                <a:sym typeface="Wingdings" pitchFamily="2" charset="2"/>
              </a:rPr>
              <a:t> </a:t>
            </a:r>
            <a:r>
              <a:rPr lang="it-IT" sz="1800" smtClean="0">
                <a:sym typeface="Wingdings" pitchFamily="2" charset="2"/>
              </a:rPr>
              <a:t>is </a:t>
            </a:r>
            <a:r>
              <a:rPr lang="it-IT" sz="1800" dirty="0" err="1" smtClean="0">
                <a:sym typeface="Wingdings" pitchFamily="2" charset="2"/>
              </a:rPr>
              <a:t>unknown</a:t>
            </a:r>
            <a:r>
              <a:rPr lang="it-IT" sz="1800" smtClean="0">
                <a:sym typeface="Wingdings" pitchFamily="2" charset="2"/>
              </a:rPr>
              <a:t>. </a:t>
            </a:r>
            <a:r>
              <a:rPr lang="it-IT" sz="1800">
                <a:sym typeface="Wingdings" pitchFamily="2" charset="2"/>
              </a:rPr>
              <a:t>	</a:t>
            </a:r>
            <a:endParaRPr lang="it-IT" sz="1800" smtClean="0">
              <a:sym typeface="Wingdings" pitchFamily="2" charset="2"/>
            </a:endParaRPr>
          </a:p>
          <a:p>
            <a:pPr>
              <a:buNone/>
            </a:pPr>
            <a:r>
              <a:rPr lang="it-IT" sz="1800">
                <a:sym typeface="Wingdings" pitchFamily="2" charset="2"/>
              </a:rPr>
              <a:t>	</a:t>
            </a:r>
            <a:r>
              <a:rPr lang="it-IT" sz="1800" smtClean="0">
                <a:sym typeface="Wingdings" pitchFamily="2" charset="2"/>
              </a:rPr>
              <a:t>The </a:t>
            </a:r>
            <a:r>
              <a:rPr lang="it-IT" sz="1800" dirty="0" err="1" smtClean="0">
                <a:sym typeface="Wingdings" pitchFamily="2" charset="2"/>
              </a:rPr>
              <a:t>null</a:t>
            </a:r>
            <a:r>
              <a:rPr lang="it-IT" sz="1800" dirty="0" smtClean="0">
                <a:sym typeface="Wingdings" pitchFamily="2" charset="2"/>
              </a:rPr>
              <a:t> </a:t>
            </a:r>
            <a:r>
              <a:rPr lang="it-IT" sz="1800" dirty="0" err="1" smtClean="0">
                <a:sym typeface="Wingdings" pitchFamily="2" charset="2"/>
              </a:rPr>
              <a:t>hypothesis</a:t>
            </a:r>
            <a:r>
              <a:rPr lang="it-IT" sz="1800" dirty="0" smtClean="0">
                <a:sym typeface="Wingdings" pitchFamily="2" charset="2"/>
              </a:rPr>
              <a:t> </a:t>
            </a:r>
            <a:r>
              <a:rPr lang="it-IT" sz="1800" dirty="0" err="1" smtClean="0">
                <a:sym typeface="Wingdings" pitchFamily="2" charset="2"/>
              </a:rPr>
              <a:t>is</a:t>
            </a:r>
            <a:r>
              <a:rPr lang="it-IT" sz="1800" dirty="0" smtClean="0">
                <a:sym typeface="Wingdings" pitchFamily="2" charset="2"/>
              </a:rPr>
              <a:t> </a:t>
            </a:r>
            <a:r>
              <a:rPr lang="it-IT" sz="1800" dirty="0" err="1" smtClean="0">
                <a:sym typeface="Wingdings" pitchFamily="2" charset="2"/>
              </a:rPr>
              <a:t>that</a:t>
            </a:r>
            <a:r>
              <a:rPr lang="it-IT" sz="1800" dirty="0" smtClean="0">
                <a:sym typeface="Wingdings" pitchFamily="2" charset="2"/>
              </a:rPr>
              <a:t> the data </a:t>
            </a:r>
            <a:r>
              <a:rPr lang="it-IT" sz="1800" dirty="0" err="1" smtClean="0">
                <a:sym typeface="Wingdings" pitchFamily="2" charset="2"/>
              </a:rPr>
              <a:t>follow</a:t>
            </a:r>
            <a:r>
              <a:rPr lang="it-IT" sz="1800" dirty="0" smtClean="0">
                <a:sym typeface="Wingdings" pitchFamily="2" charset="2"/>
              </a:rPr>
              <a:t> the background-</a:t>
            </a:r>
            <a:r>
              <a:rPr lang="it-IT" sz="1800" dirty="0" err="1" smtClean="0">
                <a:sym typeface="Wingdings" pitchFamily="2" charset="2"/>
              </a:rPr>
              <a:t>only</a:t>
            </a:r>
            <a:r>
              <a:rPr lang="it-IT" sz="1800" dirty="0" smtClean="0">
                <a:sym typeface="Wingdings" pitchFamily="2" charset="2"/>
              </a:rPr>
              <a:t> </a:t>
            </a:r>
            <a:r>
              <a:rPr lang="it-IT" sz="1800" smtClean="0">
                <a:sym typeface="Wingdings" pitchFamily="2" charset="2"/>
              </a:rPr>
              <a:t>model </a:t>
            </a:r>
            <a:r>
              <a:rPr lang="it-IT" sz="1800" b="1" smtClean="0">
                <a:sym typeface="Wingdings" pitchFamily="2" charset="2"/>
              </a:rPr>
              <a:t>b(x)</a:t>
            </a:r>
            <a:r>
              <a:rPr lang="it-IT" sz="1800" smtClean="0">
                <a:sym typeface="Wingdings" pitchFamily="2" charset="2"/>
              </a:rPr>
              <a:t>, </a:t>
            </a:r>
            <a:r>
              <a:rPr lang="it-IT" sz="1800" dirty="0" smtClean="0">
                <a:sym typeface="Wingdings" pitchFamily="2" charset="2"/>
              </a:rPr>
              <a:t>and the alternative </a:t>
            </a:r>
            <a:r>
              <a:rPr lang="it-IT" sz="1800" dirty="0" err="1" smtClean="0">
                <a:sym typeface="Wingdings" pitchFamily="2" charset="2"/>
              </a:rPr>
              <a:t>hypothesis</a:t>
            </a:r>
            <a:r>
              <a:rPr lang="it-IT" sz="1800" dirty="0" smtClean="0">
                <a:sym typeface="Wingdings" pitchFamily="2" charset="2"/>
              </a:rPr>
              <a:t> </a:t>
            </a:r>
            <a:r>
              <a:rPr lang="it-IT" sz="1800" dirty="0" err="1" smtClean="0">
                <a:sym typeface="Wingdings" pitchFamily="2" charset="2"/>
              </a:rPr>
              <a:t>is</a:t>
            </a:r>
            <a:r>
              <a:rPr lang="it-IT" sz="1800" dirty="0" smtClean="0">
                <a:sym typeface="Wingdings" pitchFamily="2" charset="2"/>
              </a:rPr>
              <a:t> </a:t>
            </a:r>
            <a:r>
              <a:rPr lang="it-IT" sz="1800" dirty="0" err="1" smtClean="0">
                <a:sym typeface="Wingdings" pitchFamily="2" charset="2"/>
              </a:rPr>
              <a:t>that</a:t>
            </a:r>
            <a:r>
              <a:rPr lang="it-IT" sz="1800" dirty="0" smtClean="0">
                <a:sym typeface="Wingdings" pitchFamily="2" charset="2"/>
              </a:rPr>
              <a:t> </a:t>
            </a:r>
            <a:r>
              <a:rPr lang="it-IT" sz="1800" dirty="0" err="1" smtClean="0">
                <a:sym typeface="Wingdings" pitchFamily="2" charset="2"/>
              </a:rPr>
              <a:t>they</a:t>
            </a:r>
            <a:r>
              <a:rPr lang="it-IT" sz="1800" dirty="0" smtClean="0">
                <a:sym typeface="Wingdings" pitchFamily="2" charset="2"/>
              </a:rPr>
              <a:t> </a:t>
            </a:r>
            <a:r>
              <a:rPr lang="it-IT" sz="1800" dirty="0" err="1" smtClean="0">
                <a:sym typeface="Wingdings" pitchFamily="2" charset="2"/>
              </a:rPr>
              <a:t>follow</a:t>
            </a:r>
            <a:r>
              <a:rPr lang="it-IT" sz="1800" dirty="0" smtClean="0">
                <a:sym typeface="Wingdings" pitchFamily="2" charset="2"/>
              </a:rPr>
              <a:t> the </a:t>
            </a:r>
            <a:r>
              <a:rPr lang="it-IT" sz="1800" smtClean="0">
                <a:sym typeface="Wingdings" pitchFamily="2" charset="2"/>
              </a:rPr>
              <a:t>model </a:t>
            </a:r>
            <a:endParaRPr lang="it-IT" sz="1800" smtClean="0">
              <a:sym typeface="Wingdings" pitchFamily="2" charset="2"/>
            </a:endParaRPr>
          </a:p>
          <a:p>
            <a:pPr>
              <a:buNone/>
            </a:pPr>
            <a:r>
              <a:rPr lang="it-IT" sz="1800" b="1">
                <a:sym typeface="Wingdings" pitchFamily="2" charset="2"/>
              </a:rPr>
              <a:t>	</a:t>
            </a:r>
            <a:r>
              <a:rPr lang="it-IT" sz="1800" b="1" smtClean="0">
                <a:sym typeface="Wingdings" pitchFamily="2" charset="2"/>
              </a:rPr>
              <a:t>			</a:t>
            </a:r>
            <a:r>
              <a:rPr lang="it-IT" sz="1800" b="1" smtClean="0">
                <a:sym typeface="Wingdings" pitchFamily="2" charset="2"/>
              </a:rPr>
              <a:t>b(x</a:t>
            </a:r>
            <a:r>
              <a:rPr lang="it-IT" sz="1800" b="1" smtClean="0">
                <a:sym typeface="Wingdings" pitchFamily="2" charset="2"/>
              </a:rPr>
              <a:t>)+ </a:t>
            </a:r>
            <a:r>
              <a:rPr lang="el-GR" sz="1800" b="1" smtClean="0">
                <a:sym typeface="Wingdings" pitchFamily="2" charset="2"/>
              </a:rPr>
              <a:t>μ</a:t>
            </a:r>
            <a:r>
              <a:rPr lang="it-IT" sz="1800" b="1" smtClean="0">
                <a:sym typeface="Wingdings" pitchFamily="2" charset="2"/>
              </a:rPr>
              <a:t>s(x|m</a:t>
            </a:r>
            <a:r>
              <a:rPr lang="it-IT" sz="1800" b="1" baseline="-25000" smtClean="0">
                <a:sym typeface="Wingdings" pitchFamily="2" charset="2"/>
              </a:rPr>
              <a:t>H</a:t>
            </a:r>
            <a:r>
              <a:rPr lang="it-IT" sz="1800" b="1" smtClean="0">
                <a:sym typeface="Wingdings" pitchFamily="2" charset="2"/>
              </a:rPr>
              <a:t>)</a:t>
            </a:r>
            <a:r>
              <a:rPr lang="it-IT" sz="1800" smtClean="0">
                <a:sym typeface="Wingdings" pitchFamily="2" charset="2"/>
              </a:rPr>
              <a:t> </a:t>
            </a:r>
          </a:p>
          <a:p>
            <a:pPr>
              <a:buNone/>
            </a:pPr>
            <a:r>
              <a:rPr lang="it-IT" sz="1800">
                <a:sym typeface="Wingdings" pitchFamily="2" charset="2"/>
              </a:rPr>
              <a:t>	</a:t>
            </a:r>
            <a:r>
              <a:rPr lang="it-IT" sz="1800" smtClean="0">
                <a:sym typeface="Wingdings" pitchFamily="2" charset="2"/>
              </a:rPr>
              <a:t>with </a:t>
            </a:r>
            <a:r>
              <a:rPr lang="el-GR" sz="1800" b="1" dirty="0" smtClean="0">
                <a:sym typeface="Wingdings" pitchFamily="2" charset="2"/>
              </a:rPr>
              <a:t>μ</a:t>
            </a:r>
            <a:r>
              <a:rPr lang="en-US" sz="1800" dirty="0" smtClean="0">
                <a:sym typeface="Wingdings" pitchFamily="2" charset="2"/>
              </a:rPr>
              <a:t> a signal strength parameter </a:t>
            </a:r>
            <a:r>
              <a:rPr lang="en-US" sz="1800" smtClean="0">
                <a:sym typeface="Wingdings" pitchFamily="2" charset="2"/>
              </a:rPr>
              <a:t>and </a:t>
            </a:r>
            <a:r>
              <a:rPr lang="en-US" sz="1800" b="1" smtClean="0">
                <a:sym typeface="Wingdings" pitchFamily="2" charset="2"/>
              </a:rPr>
              <a:t>m</a:t>
            </a:r>
            <a:r>
              <a:rPr lang="en-US" sz="1800" b="1" baseline="-25000" smtClean="0">
                <a:sym typeface="Wingdings" pitchFamily="2" charset="2"/>
              </a:rPr>
              <a:t>H</a:t>
            </a:r>
            <a:r>
              <a:rPr lang="en-US" sz="1800" smtClean="0">
                <a:sym typeface="Wingdings" pitchFamily="2" charset="2"/>
              </a:rPr>
              <a:t> </a:t>
            </a:r>
            <a:r>
              <a:rPr lang="en-US" sz="1800" dirty="0" smtClean="0">
                <a:sym typeface="Wingdings" pitchFamily="2" charset="2"/>
              </a:rPr>
              <a:t>the particle’s </a:t>
            </a:r>
            <a:r>
              <a:rPr lang="en-US" sz="1800" smtClean="0">
                <a:sym typeface="Wingdings" pitchFamily="2" charset="2"/>
              </a:rPr>
              <a:t>true mass (the </a:t>
            </a:r>
            <a:r>
              <a:rPr lang="en-US" sz="1800" smtClean="0">
                <a:sym typeface="Wingdings" pitchFamily="2" charset="2"/>
              </a:rPr>
              <a:t>nuisance!)</a:t>
            </a:r>
            <a:endParaRPr lang="fr-FR" sz="1800" dirty="0" smtClean="0">
              <a:sym typeface="Wingdings" pitchFamily="2" charset="2"/>
            </a:endParaRPr>
          </a:p>
          <a:p>
            <a:pPr>
              <a:buNone/>
            </a:pPr>
            <a:r>
              <a:rPr lang="fr-FR" sz="1800">
                <a:solidFill>
                  <a:srgbClr val="0070C0"/>
                </a:solidFill>
                <a:sym typeface="Wingdings" pitchFamily="2" charset="2"/>
              </a:rPr>
              <a:t>	</a:t>
            </a:r>
            <a:r>
              <a:rPr lang="el-GR" sz="1800" b="1" smtClean="0">
                <a:solidFill>
                  <a:srgbClr val="0070C0"/>
                </a:solidFill>
                <a:sym typeface="Wingdings" pitchFamily="2" charset="2"/>
              </a:rPr>
              <a:t>μ</a:t>
            </a:r>
            <a:r>
              <a:rPr lang="it-IT" sz="1800" b="1" dirty="0" smtClean="0">
                <a:solidFill>
                  <a:srgbClr val="0070C0"/>
                </a:solidFill>
                <a:sym typeface="Wingdings" pitchFamily="2" charset="2"/>
              </a:rPr>
              <a:t>=0 </a:t>
            </a:r>
            <a:r>
              <a:rPr lang="it-IT" sz="1800" dirty="0" err="1" smtClean="0">
                <a:solidFill>
                  <a:srgbClr val="0070C0"/>
                </a:solidFill>
                <a:sym typeface="Wingdings" pitchFamily="2" charset="2"/>
              </a:rPr>
              <a:t>corresponds</a:t>
            </a:r>
            <a:r>
              <a:rPr lang="it-IT" sz="1800" dirty="0" smtClean="0">
                <a:solidFill>
                  <a:srgbClr val="0070C0"/>
                </a:solidFill>
                <a:sym typeface="Wingdings" pitchFamily="2" charset="2"/>
              </a:rPr>
              <a:t> to the </a:t>
            </a:r>
            <a:r>
              <a:rPr lang="it-IT" sz="1800" dirty="0" err="1" smtClean="0">
                <a:solidFill>
                  <a:srgbClr val="0070C0"/>
                </a:solidFill>
                <a:sym typeface="Wingdings" pitchFamily="2" charset="2"/>
              </a:rPr>
              <a:t>null</a:t>
            </a:r>
            <a:r>
              <a:rPr lang="it-IT" sz="1800" dirty="0" smtClean="0">
                <a:solidFill>
                  <a:srgbClr val="0070C0"/>
                </a:solidFill>
                <a:sym typeface="Wingdings" pitchFamily="2" charset="2"/>
              </a:rPr>
              <a:t>, </a:t>
            </a:r>
            <a:r>
              <a:rPr lang="en-US" sz="1800" dirty="0" smtClean="0">
                <a:solidFill>
                  <a:srgbClr val="0070C0"/>
                </a:solidFill>
                <a:sym typeface="Wingdings" pitchFamily="2" charset="2"/>
              </a:rPr>
              <a:t> </a:t>
            </a:r>
            <a:r>
              <a:rPr lang="el-GR" sz="1800" b="1" dirty="0" smtClean="0">
                <a:solidFill>
                  <a:srgbClr val="0070C0"/>
                </a:solidFill>
                <a:sym typeface="Wingdings" pitchFamily="2" charset="2"/>
              </a:rPr>
              <a:t>μ</a:t>
            </a:r>
            <a:r>
              <a:rPr lang="it-IT" sz="1800" b="1" dirty="0" smtClean="0">
                <a:solidFill>
                  <a:srgbClr val="0070C0"/>
                </a:solidFill>
                <a:sym typeface="Wingdings" pitchFamily="2" charset="2"/>
              </a:rPr>
              <a:t>&gt;0 </a:t>
            </a:r>
            <a:r>
              <a:rPr lang="it-IT" sz="1800" dirty="0" smtClean="0">
                <a:solidFill>
                  <a:srgbClr val="0070C0"/>
                </a:solidFill>
                <a:sym typeface="Wingdings" pitchFamily="2" charset="2"/>
              </a:rPr>
              <a:t>to the alternative.</a:t>
            </a:r>
          </a:p>
          <a:p>
            <a:pPr>
              <a:buNone/>
            </a:pPr>
            <a:endParaRPr lang="it-IT" sz="1800" smtClean="0">
              <a:sym typeface="Wingdings" pitchFamily="2" charset="2"/>
            </a:endParaRPr>
          </a:p>
          <a:p>
            <a:pPr>
              <a:buNone/>
            </a:pPr>
            <a:r>
              <a:rPr lang="it-IT" sz="1800" smtClean="0">
                <a:sym typeface="Wingdings" pitchFamily="2" charset="2"/>
              </a:rPr>
              <a:t>	</a:t>
            </a:r>
            <a:r>
              <a:rPr lang="it-IT" sz="1800" smtClean="0">
                <a:sym typeface="Wingdings" pitchFamily="2" charset="2"/>
              </a:rPr>
              <a:t>		One defines </a:t>
            </a:r>
            <a:r>
              <a:rPr lang="it-IT" sz="1800" dirty="0" smtClean="0">
                <a:sym typeface="Wingdings" pitchFamily="2" charset="2"/>
              </a:rPr>
              <a:t>a test </a:t>
            </a:r>
            <a:r>
              <a:rPr lang="it-IT" sz="1800" err="1" smtClean="0">
                <a:sym typeface="Wingdings" pitchFamily="2" charset="2"/>
              </a:rPr>
              <a:t>statistic</a:t>
            </a:r>
            <a:r>
              <a:rPr lang="it-IT" sz="1800" smtClean="0">
                <a:sym typeface="Wingdings" pitchFamily="2" charset="2"/>
              </a:rPr>
              <a:t> summarizing all </a:t>
            </a:r>
            <a:r>
              <a:rPr lang="it-IT" sz="1800" err="1" smtClean="0">
                <a:sym typeface="Wingdings" pitchFamily="2" charset="2"/>
              </a:rPr>
              <a:t>possible</a:t>
            </a:r>
            <a:r>
              <a:rPr lang="it-IT" sz="1800" smtClean="0">
                <a:sym typeface="Wingdings" pitchFamily="2" charset="2"/>
              </a:rPr>
              <a:t> </a:t>
            </a:r>
            <a:endParaRPr lang="it-IT" sz="1800" smtClean="0">
              <a:sym typeface="Wingdings" pitchFamily="2" charset="2"/>
            </a:endParaRPr>
          </a:p>
          <a:p>
            <a:pPr>
              <a:buNone/>
            </a:pPr>
            <a:r>
              <a:rPr lang="it-IT" sz="1800" smtClean="0">
                <a:sym typeface="Wingdings" pitchFamily="2" charset="2"/>
              </a:rPr>
              <a:t>		</a:t>
            </a:r>
            <a:r>
              <a:rPr lang="it-IT" sz="1800">
                <a:sym typeface="Wingdings" pitchFamily="2" charset="2"/>
              </a:rPr>
              <a:t>	</a:t>
            </a:r>
            <a:r>
              <a:rPr lang="it-IT" sz="1800" smtClean="0">
                <a:sym typeface="Wingdings" pitchFamily="2" charset="2"/>
              </a:rPr>
              <a:t>mass </a:t>
            </a:r>
            <a:r>
              <a:rPr lang="it-IT" sz="1800" dirty="0" err="1" smtClean="0">
                <a:sym typeface="Wingdings" pitchFamily="2" charset="2"/>
              </a:rPr>
              <a:t>values</a:t>
            </a:r>
            <a:r>
              <a:rPr lang="it-IT" sz="1800" dirty="0" smtClean="0">
                <a:sym typeface="Wingdings" pitchFamily="2" charset="2"/>
              </a:rPr>
              <a:t>,</a:t>
            </a:r>
          </a:p>
          <a:p>
            <a:pPr>
              <a:buNone/>
            </a:pPr>
            <a:endParaRPr lang="it-IT" sz="1800" dirty="0" smtClean="0">
              <a:sym typeface="Wingdings" pitchFamily="2" charset="2"/>
            </a:endParaRPr>
          </a:p>
          <a:p>
            <a:pPr>
              <a:buNone/>
            </a:pPr>
            <a:r>
              <a:rPr lang="it-IT" sz="1800" dirty="0" smtClean="0">
                <a:sym typeface="Wingdings" pitchFamily="2" charset="2"/>
              </a:rPr>
              <a:t>	</a:t>
            </a:r>
            <a:r>
              <a:rPr lang="it-IT" sz="1800" err="1" smtClean="0">
                <a:sym typeface="Wingdings" pitchFamily="2" charset="2"/>
              </a:rPr>
              <a:t>This</a:t>
            </a:r>
            <a:r>
              <a:rPr lang="it-IT" sz="1800" smtClean="0">
                <a:sym typeface="Wingdings" pitchFamily="2" charset="2"/>
              </a:rPr>
              <a:t> could e.g. be the </a:t>
            </a:r>
            <a:r>
              <a:rPr lang="it-IT" sz="1800" dirty="0" smtClean="0">
                <a:sym typeface="Wingdings" pitchFamily="2" charset="2"/>
              </a:rPr>
              <a:t>maximum of </a:t>
            </a:r>
            <a:r>
              <a:rPr lang="it-IT" sz="1800" smtClean="0">
                <a:sym typeface="Wingdings" pitchFamily="2" charset="2"/>
              </a:rPr>
              <a:t>the likelihood ratio b/w models </a:t>
            </a:r>
            <a:r>
              <a:rPr lang="it-IT" sz="1800" b="1" smtClean="0">
                <a:sym typeface="Wingdings" pitchFamily="2" charset="2"/>
              </a:rPr>
              <a:t>b(x)</a:t>
            </a:r>
            <a:r>
              <a:rPr lang="it-IT" sz="1800" smtClean="0">
                <a:sym typeface="Wingdings" pitchFamily="2" charset="2"/>
              </a:rPr>
              <a:t> and </a:t>
            </a:r>
            <a:r>
              <a:rPr lang="it-IT" sz="1800" b="1" smtClean="0">
                <a:sym typeface="Wingdings" pitchFamily="2" charset="2"/>
              </a:rPr>
              <a:t>b(x)+</a:t>
            </a:r>
            <a:r>
              <a:rPr lang="el-GR" sz="1800" b="1" smtClean="0">
                <a:sym typeface="Wingdings" pitchFamily="2" charset="2"/>
              </a:rPr>
              <a:t>μ</a:t>
            </a:r>
            <a:r>
              <a:rPr lang="it-IT" sz="1800" b="1" smtClean="0">
                <a:sym typeface="Wingdings" pitchFamily="2" charset="2"/>
              </a:rPr>
              <a:t>s(x|m)</a:t>
            </a:r>
            <a:r>
              <a:rPr lang="el-GR" sz="1800" smtClean="0">
                <a:sym typeface="Wingdings" pitchFamily="2" charset="2"/>
              </a:rPr>
              <a:t>.</a:t>
            </a:r>
            <a:r>
              <a:rPr lang="it-IT" sz="1800" smtClean="0">
                <a:sym typeface="Wingdings" pitchFamily="2" charset="2"/>
              </a:rPr>
              <a:t> </a:t>
            </a:r>
            <a:r>
              <a:rPr lang="it-IT" sz="1800" smtClean="0">
                <a:solidFill>
                  <a:srgbClr val="FF0000"/>
                </a:solidFill>
                <a:sym typeface="Wingdings" pitchFamily="2" charset="2"/>
              </a:rPr>
              <a:t>The </a:t>
            </a:r>
            <a:r>
              <a:rPr lang="it-IT" sz="1800" err="1" smtClean="0">
                <a:solidFill>
                  <a:srgbClr val="FF0000"/>
                </a:solidFill>
                <a:sym typeface="Wingdings" pitchFamily="2" charset="2"/>
              </a:rPr>
              <a:t>problem</a:t>
            </a:r>
            <a:r>
              <a:rPr lang="it-IT" sz="1800" smtClean="0">
                <a:solidFill>
                  <a:srgbClr val="FF0000"/>
                </a:solidFill>
                <a:sym typeface="Wingdings" pitchFamily="2" charset="2"/>
              </a:rPr>
              <a:t> is </a:t>
            </a:r>
            <a:r>
              <a:rPr lang="it-IT" sz="1800" dirty="0" err="1" smtClean="0">
                <a:solidFill>
                  <a:srgbClr val="FF0000"/>
                </a:solidFill>
                <a:sym typeface="Wingdings" pitchFamily="2" charset="2"/>
              </a:rPr>
              <a:t>assigning</a:t>
            </a:r>
            <a:r>
              <a:rPr lang="it-IT" sz="1800" dirty="0" smtClean="0">
                <a:solidFill>
                  <a:srgbClr val="FF0000"/>
                </a:solidFill>
                <a:sym typeface="Wingdings" pitchFamily="2" charset="2"/>
              </a:rPr>
              <a:t> a p-</a:t>
            </a:r>
            <a:r>
              <a:rPr lang="it-IT" sz="1800" dirty="0" err="1" smtClean="0">
                <a:solidFill>
                  <a:srgbClr val="FF0000"/>
                </a:solidFill>
                <a:sym typeface="Wingdings" pitchFamily="2" charset="2"/>
              </a:rPr>
              <a:t>value</a:t>
            </a:r>
            <a:r>
              <a:rPr lang="it-IT" sz="1800" dirty="0" smtClean="0">
                <a:solidFill>
                  <a:srgbClr val="FF0000"/>
                </a:solidFill>
                <a:sym typeface="Wingdings" pitchFamily="2" charset="2"/>
              </a:rPr>
              <a:t> to the maximum </a:t>
            </a:r>
            <a:r>
              <a:rPr lang="it-IT" sz="1800" smtClean="0">
                <a:solidFill>
                  <a:srgbClr val="FF0000"/>
                </a:solidFill>
                <a:sym typeface="Wingdings" pitchFamily="2" charset="2"/>
              </a:rPr>
              <a:t>of q(m</a:t>
            </a:r>
            <a:r>
              <a:rPr lang="it-IT" sz="1800" baseline="-25000" smtClean="0">
                <a:solidFill>
                  <a:srgbClr val="FF0000"/>
                </a:solidFill>
                <a:sym typeface="Wingdings" pitchFamily="2" charset="2"/>
              </a:rPr>
              <a:t>H</a:t>
            </a:r>
            <a:r>
              <a:rPr lang="it-IT" sz="1800" smtClean="0">
                <a:solidFill>
                  <a:srgbClr val="FF0000"/>
                </a:solidFill>
                <a:sym typeface="Wingdings" pitchFamily="2" charset="2"/>
              </a:rPr>
              <a:t>) </a:t>
            </a:r>
            <a:r>
              <a:rPr lang="it-IT" sz="1800" b="1" smtClean="0">
                <a:solidFill>
                  <a:srgbClr val="FF0000"/>
                </a:solidFill>
                <a:sym typeface="Wingdings" pitchFamily="2" charset="2"/>
              </a:rPr>
              <a:t>given the wide search </a:t>
            </a:r>
            <a:r>
              <a:rPr lang="it-IT" sz="1800" b="1" dirty="0" err="1" smtClean="0">
                <a:solidFill>
                  <a:srgbClr val="FF0000"/>
                </a:solidFill>
                <a:sym typeface="Wingdings" pitchFamily="2" charset="2"/>
              </a:rPr>
              <a:t>range</a:t>
            </a:r>
            <a:r>
              <a:rPr lang="it-IT" sz="1800" dirty="0" smtClean="0">
                <a:solidFill>
                  <a:srgbClr val="FF0000"/>
                </a:solidFill>
                <a:sym typeface="Wingdings" pitchFamily="2" charset="2"/>
              </a:rPr>
              <a:t>.</a:t>
            </a:r>
            <a:endParaRPr lang="it-IT" sz="1800" dirty="0" smtClean="0">
              <a:sym typeface="Wingdings" pitchFamily="2" charset="2"/>
            </a:endParaRPr>
          </a:p>
          <a:p>
            <a:pPr>
              <a:buNone/>
            </a:pPr>
            <a:r>
              <a:rPr lang="it-IT" sz="1800" smtClean="0">
                <a:sym typeface="Wingdings" pitchFamily="2" charset="2"/>
              </a:rPr>
              <a:t>	</a:t>
            </a:r>
          </a:p>
          <a:p>
            <a:pPr>
              <a:buNone/>
            </a:pPr>
            <a:r>
              <a:rPr lang="it-IT" sz="1800">
                <a:sym typeface="Wingdings" pitchFamily="2" charset="2"/>
              </a:rPr>
              <a:t>	</a:t>
            </a:r>
            <a:r>
              <a:rPr lang="it-IT" sz="1800" smtClean="0">
                <a:sym typeface="Wingdings" pitchFamily="2" charset="2"/>
              </a:rPr>
              <a:t>One </a:t>
            </a:r>
            <a:r>
              <a:rPr lang="it-IT" sz="1800" dirty="0" smtClean="0">
                <a:sym typeface="Wingdings" pitchFamily="2" charset="2"/>
              </a:rPr>
              <a:t>can use an </a:t>
            </a:r>
            <a:r>
              <a:rPr lang="it-IT" sz="1800" dirty="0" err="1" smtClean="0">
                <a:sym typeface="Wingdings" pitchFamily="2" charset="2"/>
              </a:rPr>
              <a:t>asymptotic</a:t>
            </a:r>
            <a:r>
              <a:rPr lang="it-IT" sz="1800" dirty="0" smtClean="0">
                <a:sym typeface="Wingdings" pitchFamily="2" charset="2"/>
              </a:rPr>
              <a:t> “</a:t>
            </a:r>
            <a:r>
              <a:rPr lang="it-IT" sz="1800" dirty="0" err="1" smtClean="0">
                <a:sym typeface="Wingdings" pitchFamily="2" charset="2"/>
              </a:rPr>
              <a:t>regularity</a:t>
            </a:r>
            <a:r>
              <a:rPr lang="it-IT" sz="1800" dirty="0" smtClean="0">
                <a:sym typeface="Wingdings" pitchFamily="2" charset="2"/>
              </a:rPr>
              <a:t>” of the </a:t>
            </a:r>
            <a:r>
              <a:rPr lang="it-IT" sz="1800" dirty="0" err="1" smtClean="0">
                <a:sym typeface="Wingdings" pitchFamily="2" charset="2"/>
              </a:rPr>
              <a:t>distribution</a:t>
            </a:r>
            <a:r>
              <a:rPr lang="it-IT" sz="1800" dirty="0" smtClean="0">
                <a:sym typeface="Wingdings" pitchFamily="2" charset="2"/>
              </a:rPr>
              <a:t> of the </a:t>
            </a:r>
            <a:r>
              <a:rPr lang="it-IT" sz="1800" err="1" smtClean="0">
                <a:sym typeface="Wingdings" pitchFamily="2" charset="2"/>
              </a:rPr>
              <a:t>above</a:t>
            </a:r>
            <a:r>
              <a:rPr lang="it-IT" sz="1800" smtClean="0">
                <a:sym typeface="Wingdings" pitchFamily="2" charset="2"/>
              </a:rPr>
              <a:t> </a:t>
            </a:r>
            <a:r>
              <a:rPr lang="it-IT" sz="1800" smtClean="0">
                <a:sym typeface="Wingdings" pitchFamily="2" charset="2"/>
              </a:rPr>
              <a:t>q</a:t>
            </a:r>
            <a:r>
              <a:rPr lang="it-IT" sz="1800" baseline="-25000" smtClean="0">
                <a:sym typeface="Wingdings" pitchFamily="2" charset="2"/>
              </a:rPr>
              <a:t>0</a:t>
            </a:r>
            <a:r>
              <a:rPr lang="it-IT" sz="1800" smtClean="0">
                <a:sym typeface="Wingdings" pitchFamily="2" charset="2"/>
              </a:rPr>
              <a:t> metric, </a:t>
            </a:r>
            <a:r>
              <a:rPr lang="it-IT" sz="1800" dirty="0" smtClean="0">
                <a:sym typeface="Wingdings" pitchFamily="2" charset="2"/>
              </a:rPr>
              <a:t>to </a:t>
            </a:r>
            <a:r>
              <a:rPr lang="it-IT" sz="1800" dirty="0" err="1" smtClean="0">
                <a:sym typeface="Wingdings" pitchFamily="2" charset="2"/>
              </a:rPr>
              <a:t>get</a:t>
            </a:r>
            <a:r>
              <a:rPr lang="it-IT" sz="1800" dirty="0" smtClean="0">
                <a:sym typeface="Wingdings" pitchFamily="2" charset="2"/>
              </a:rPr>
              <a:t> a global p-</a:t>
            </a:r>
            <a:r>
              <a:rPr lang="it-IT" sz="1800" dirty="0" err="1" smtClean="0">
                <a:sym typeface="Wingdings" pitchFamily="2" charset="2"/>
              </a:rPr>
              <a:t>value</a:t>
            </a:r>
            <a:r>
              <a:rPr lang="it-IT" sz="1800" dirty="0" smtClean="0">
                <a:sym typeface="Wingdings" pitchFamily="2" charset="2"/>
              </a:rPr>
              <a:t> by </a:t>
            </a:r>
            <a:r>
              <a:rPr lang="it-IT" sz="1800" dirty="0" err="1" smtClean="0">
                <a:sym typeface="Wingdings" pitchFamily="2" charset="2"/>
              </a:rPr>
              <a:t>using</a:t>
            </a:r>
            <a:r>
              <a:rPr lang="it-IT" sz="1800" dirty="0" smtClean="0">
                <a:sym typeface="Wingdings" pitchFamily="2" charset="2"/>
              </a:rPr>
              <a:t> the </a:t>
            </a:r>
            <a:r>
              <a:rPr lang="it-IT" sz="1800" dirty="0" err="1" smtClean="0">
                <a:sym typeface="Wingdings" pitchFamily="2" charset="2"/>
              </a:rPr>
              <a:t>technique</a:t>
            </a:r>
            <a:r>
              <a:rPr lang="it-IT" sz="1800" dirty="0" smtClean="0">
                <a:sym typeface="Wingdings" pitchFamily="2" charset="2"/>
              </a:rPr>
              <a:t> of </a:t>
            </a:r>
            <a:r>
              <a:rPr lang="it-IT" sz="1800" dirty="0" err="1" smtClean="0">
                <a:sym typeface="Wingdings" pitchFamily="2" charset="2"/>
              </a:rPr>
              <a:t>Gross</a:t>
            </a:r>
            <a:r>
              <a:rPr lang="it-IT" sz="1800" dirty="0" smtClean="0">
                <a:sym typeface="Wingdings" pitchFamily="2" charset="2"/>
              </a:rPr>
              <a:t> and </a:t>
            </a:r>
            <a:r>
              <a:rPr lang="it-IT" sz="1800" dirty="0" err="1" smtClean="0">
                <a:sym typeface="Wingdings" pitchFamily="2" charset="2"/>
              </a:rPr>
              <a:t>Vitells</a:t>
            </a:r>
            <a:r>
              <a:rPr lang="it-IT" sz="1800" dirty="0" smtClean="0">
                <a:sym typeface="Wingdings" pitchFamily="2" charset="2"/>
              </a:rPr>
              <a:t>.</a:t>
            </a:r>
          </a:p>
        </p:txBody>
      </p:sp>
      <p:pic>
        <p:nvPicPr>
          <p:cNvPr id="49154" name="Picture 2"/>
          <p:cNvPicPr>
            <a:picLocks noChangeAspect="1" noChangeArrowheads="1"/>
          </p:cNvPicPr>
          <p:nvPr/>
        </p:nvPicPr>
        <p:blipFill>
          <a:blip r:embed="rId2" cstate="print"/>
          <a:srcRect/>
          <a:stretch>
            <a:fillRect/>
          </a:stretch>
        </p:blipFill>
        <p:spPr bwMode="auto">
          <a:xfrm>
            <a:off x="3347864" y="4509120"/>
            <a:ext cx="2468846" cy="7200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anim calcmode="lin" valueType="num">
                                      <p:cBhvr additive="base">
                                        <p:cTn id="1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anim calcmode="lin" valueType="num">
                                      <p:cBhvr additive="base">
                                        <p:cTn id="2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 calcmode="lin" valueType="num">
                                      <p:cBhvr additive="base">
                                        <p:cTn id="2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9154"/>
                                        </p:tgtEl>
                                        <p:attrNameLst>
                                          <p:attrName>style.visibility</p:attrName>
                                        </p:attrNameLst>
                                      </p:cBhvr>
                                      <p:to>
                                        <p:strVal val="visible"/>
                                      </p:to>
                                    </p:set>
                                    <p:anim calcmode="lin" valueType="num">
                                      <p:cBhvr additive="base">
                                        <p:cTn id="29" dur="500" fill="hold"/>
                                        <p:tgtEl>
                                          <p:spTgt spid="49154"/>
                                        </p:tgtEl>
                                        <p:attrNameLst>
                                          <p:attrName>ppt_x</p:attrName>
                                        </p:attrNameLst>
                                      </p:cBhvr>
                                      <p:tavLst>
                                        <p:tav tm="0">
                                          <p:val>
                                            <p:strVal val="#ppt_x"/>
                                          </p:val>
                                        </p:tav>
                                        <p:tav tm="100000">
                                          <p:val>
                                            <p:strVal val="#ppt_x"/>
                                          </p:val>
                                        </p:tav>
                                      </p:tavLst>
                                    </p:anim>
                                    <p:anim calcmode="lin" valueType="num">
                                      <p:cBhvr additive="base">
                                        <p:cTn id="30"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908720"/>
          </a:xfrm>
        </p:spPr>
        <p:txBody>
          <a:bodyPr/>
          <a:lstStyle/>
          <a:p>
            <a:r>
              <a:rPr lang="it-IT" smtClean="0"/>
              <a:t>Local </a:t>
            </a:r>
            <a:r>
              <a:rPr lang="it-IT"/>
              <a:t>M</a:t>
            </a:r>
            <a:r>
              <a:rPr lang="it-IT" smtClean="0"/>
              <a:t>inima and Upcrossings</a:t>
            </a:r>
            <a:endParaRPr lang="en-US"/>
          </a:p>
        </p:txBody>
      </p:sp>
      <p:sp>
        <p:nvSpPr>
          <p:cNvPr id="3" name="Segnaposto contenuto 2"/>
          <p:cNvSpPr>
            <a:spLocks noGrp="1"/>
          </p:cNvSpPr>
          <p:nvPr>
            <p:ph idx="1"/>
          </p:nvPr>
        </p:nvSpPr>
        <p:spPr>
          <a:xfrm>
            <a:off x="0" y="980729"/>
            <a:ext cx="9143999" cy="2304255"/>
          </a:xfrm>
        </p:spPr>
        <p:txBody>
          <a:bodyPr>
            <a:normAutofit fontScale="62500" lnSpcReduction="20000"/>
          </a:bodyPr>
          <a:lstStyle/>
          <a:p>
            <a:pPr>
              <a:buNone/>
            </a:pPr>
            <a:r>
              <a:rPr lang="it-IT" smtClean="0">
                <a:sym typeface="Wingdings" pitchFamily="2" charset="2"/>
              </a:rPr>
              <a:t>	</a:t>
            </a:r>
          </a:p>
          <a:p>
            <a:pPr>
              <a:buNone/>
            </a:pPr>
            <a:r>
              <a:rPr lang="it-IT" smtClean="0">
                <a:sym typeface="Wingdings" pitchFamily="2" charset="2"/>
              </a:rPr>
              <a:t>	One counts the </a:t>
            </a:r>
            <a:r>
              <a:rPr lang="it-IT" smtClean="0">
                <a:solidFill>
                  <a:srgbClr val="FF0000"/>
                </a:solidFill>
                <a:sym typeface="Wingdings" pitchFamily="2" charset="2"/>
              </a:rPr>
              <a:t>number of “upcrossings” of the distribution of the test statistic</a:t>
            </a:r>
            <a:r>
              <a:rPr lang="it-IT" smtClean="0">
                <a:sym typeface="Wingdings" pitchFamily="2" charset="2"/>
              </a:rPr>
              <a:t>, as a function of mass. Its wiggling tells how many independent places one has been searching in.</a:t>
            </a:r>
          </a:p>
          <a:p>
            <a:pPr>
              <a:buNone/>
            </a:pPr>
            <a:r>
              <a:rPr lang="it-IT" smtClean="0">
                <a:sym typeface="Wingdings" pitchFamily="2" charset="2"/>
              </a:rPr>
              <a:t>	</a:t>
            </a:r>
          </a:p>
          <a:p>
            <a:pPr>
              <a:buNone/>
            </a:pPr>
            <a:r>
              <a:rPr lang="it-IT" smtClean="0"/>
              <a:t>	</a:t>
            </a:r>
            <a:r>
              <a:rPr lang="it-IT" smtClean="0">
                <a:solidFill>
                  <a:srgbClr val="0070C0"/>
                </a:solidFill>
              </a:rPr>
              <a:t>The number of times that the test statistic </a:t>
            </a:r>
            <a:r>
              <a:rPr lang="it-IT" smtClean="0"/>
              <a:t>(below, the likelihood ratio between H</a:t>
            </a:r>
            <a:r>
              <a:rPr lang="it-IT" baseline="-25000" smtClean="0"/>
              <a:t>1</a:t>
            </a:r>
            <a:r>
              <a:rPr lang="it-IT" smtClean="0"/>
              <a:t> and H</a:t>
            </a:r>
            <a:r>
              <a:rPr lang="it-IT" baseline="-25000" smtClean="0"/>
              <a:t>0</a:t>
            </a:r>
            <a:r>
              <a:rPr lang="it-IT" smtClean="0"/>
              <a:t>) </a:t>
            </a:r>
            <a:r>
              <a:rPr lang="it-IT" smtClean="0">
                <a:solidFill>
                  <a:srgbClr val="0070C0"/>
                </a:solidFill>
              </a:rPr>
              <a:t>crosses some reference line can be used to estimate the trials factor</a:t>
            </a:r>
            <a:r>
              <a:rPr lang="it-IT"/>
              <a:t>:</a:t>
            </a:r>
            <a:r>
              <a:rPr lang="it-IT" smtClean="0"/>
              <a:t> </a:t>
            </a:r>
            <a:endParaRPr lang="en-US"/>
          </a:p>
        </p:txBody>
      </p:sp>
      <p:pic>
        <p:nvPicPr>
          <p:cNvPr id="288770" name="Picture 2"/>
          <p:cNvPicPr>
            <a:picLocks noChangeAspect="1" noChangeArrowheads="1"/>
          </p:cNvPicPr>
          <p:nvPr/>
        </p:nvPicPr>
        <p:blipFill>
          <a:blip r:embed="rId2" cstate="print"/>
          <a:srcRect/>
          <a:stretch>
            <a:fillRect/>
          </a:stretch>
        </p:blipFill>
        <p:spPr bwMode="auto">
          <a:xfrm>
            <a:off x="6588668" y="4869160"/>
            <a:ext cx="2555331" cy="1988838"/>
          </a:xfrm>
          <a:prstGeom prst="rect">
            <a:avLst/>
          </a:prstGeom>
          <a:noFill/>
          <a:ln w="9525">
            <a:noFill/>
            <a:miter lim="800000"/>
            <a:headEnd/>
            <a:tailEnd/>
          </a:ln>
        </p:spPr>
      </p:pic>
      <p:pic>
        <p:nvPicPr>
          <p:cNvPr id="288771" name="Picture 3"/>
          <p:cNvPicPr>
            <a:picLocks noChangeAspect="1" noChangeArrowheads="1"/>
          </p:cNvPicPr>
          <p:nvPr/>
        </p:nvPicPr>
        <p:blipFill>
          <a:blip r:embed="rId3" cstate="print"/>
          <a:srcRect/>
          <a:stretch>
            <a:fillRect/>
          </a:stretch>
        </p:blipFill>
        <p:spPr bwMode="auto">
          <a:xfrm>
            <a:off x="1" y="3901181"/>
            <a:ext cx="3923927" cy="2956818"/>
          </a:xfrm>
          <a:prstGeom prst="rect">
            <a:avLst/>
          </a:prstGeom>
          <a:noFill/>
          <a:ln w="9525">
            <a:noFill/>
            <a:miter lim="800000"/>
            <a:headEnd/>
            <a:tailEnd/>
          </a:ln>
        </p:spPr>
      </p:pic>
      <p:sp>
        <p:nvSpPr>
          <p:cNvPr id="7" name="CasellaDiTesto 6"/>
          <p:cNvSpPr txBox="1"/>
          <p:nvPr/>
        </p:nvSpPr>
        <p:spPr>
          <a:xfrm>
            <a:off x="3923928" y="3978930"/>
            <a:ext cx="4838825" cy="1477328"/>
          </a:xfrm>
          <a:prstGeom prst="rect">
            <a:avLst/>
          </a:prstGeom>
          <a:noFill/>
        </p:spPr>
        <p:txBody>
          <a:bodyPr wrap="none" rtlCol="0">
            <a:spAutoFit/>
          </a:bodyPr>
          <a:lstStyle/>
          <a:p>
            <a:r>
              <a:rPr lang="it-IT" smtClean="0"/>
              <a:t>The number of upcrossings can be best estimated</a:t>
            </a:r>
          </a:p>
          <a:p>
            <a:r>
              <a:rPr lang="it-IT" smtClean="0"/>
              <a:t>using the data themselves </a:t>
            </a:r>
            <a:r>
              <a:rPr lang="it-IT" smtClean="0">
                <a:solidFill>
                  <a:srgbClr val="0070C0"/>
                </a:solidFill>
              </a:rPr>
              <a:t>at a low value of </a:t>
            </a:r>
          </a:p>
          <a:p>
            <a:r>
              <a:rPr lang="it-IT" smtClean="0">
                <a:solidFill>
                  <a:srgbClr val="0070C0"/>
                </a:solidFill>
              </a:rPr>
              <a:t>significance</a:t>
            </a:r>
            <a:r>
              <a:rPr lang="it-IT" smtClean="0"/>
              <a:t>, as it has been shown that the</a:t>
            </a:r>
          </a:p>
          <a:p>
            <a:r>
              <a:rPr lang="it-IT" smtClean="0"/>
              <a:t>dependence on Z is a simple </a:t>
            </a:r>
          </a:p>
          <a:p>
            <a:r>
              <a:rPr lang="it-IT" smtClean="0"/>
              <a:t>negative exponential:</a:t>
            </a:r>
          </a:p>
        </p:txBody>
      </p:sp>
      <p:pic>
        <p:nvPicPr>
          <p:cNvPr id="48130" name="Picture 2"/>
          <p:cNvPicPr>
            <a:picLocks noChangeAspect="1" noChangeArrowheads="1"/>
          </p:cNvPicPr>
          <p:nvPr/>
        </p:nvPicPr>
        <p:blipFill>
          <a:blip r:embed="rId4" cstate="print"/>
          <a:srcRect/>
          <a:stretch>
            <a:fillRect/>
          </a:stretch>
        </p:blipFill>
        <p:spPr bwMode="auto">
          <a:xfrm>
            <a:off x="3923928" y="5661248"/>
            <a:ext cx="2520280" cy="566230"/>
          </a:xfrm>
          <a:prstGeom prst="rect">
            <a:avLst/>
          </a:prstGeom>
          <a:noFill/>
          <a:ln w="9525">
            <a:noFill/>
            <a:miter lim="800000"/>
            <a:headEnd/>
            <a:tailEnd/>
          </a:ln>
        </p:spPr>
      </p:pic>
      <p:pic>
        <p:nvPicPr>
          <p:cNvPr id="51202" name="Picture 2"/>
          <p:cNvPicPr>
            <a:picLocks noChangeAspect="1" noChangeArrowheads="1"/>
          </p:cNvPicPr>
          <p:nvPr/>
        </p:nvPicPr>
        <p:blipFill>
          <a:blip r:embed="rId5" cstate="print"/>
          <a:srcRect/>
          <a:stretch>
            <a:fillRect/>
          </a:stretch>
        </p:blipFill>
        <p:spPr bwMode="auto">
          <a:xfrm>
            <a:off x="2872019" y="3068960"/>
            <a:ext cx="4974923" cy="760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8130"/>
                                        </p:tgtEl>
                                        <p:attrNameLst>
                                          <p:attrName>style.visibility</p:attrName>
                                        </p:attrNameLst>
                                      </p:cBhvr>
                                      <p:to>
                                        <p:strVal val="visible"/>
                                      </p:to>
                                    </p:set>
                                    <p:anim calcmode="lin" valueType="num">
                                      <p:cBhvr additive="base">
                                        <p:cTn id="11" dur="500" fill="hold"/>
                                        <p:tgtEl>
                                          <p:spTgt spid="48130"/>
                                        </p:tgtEl>
                                        <p:attrNameLst>
                                          <p:attrName>ppt_x</p:attrName>
                                        </p:attrNameLst>
                                      </p:cBhvr>
                                      <p:tavLst>
                                        <p:tav tm="0">
                                          <p:val>
                                            <p:strVal val="#ppt_x"/>
                                          </p:val>
                                        </p:tav>
                                        <p:tav tm="100000">
                                          <p:val>
                                            <p:strVal val="#ppt_x"/>
                                          </p:val>
                                        </p:tav>
                                      </p:tavLst>
                                    </p:anim>
                                    <p:anim calcmode="lin" valueType="num">
                                      <p:cBhvr additive="base">
                                        <p:cTn id="12" dur="500" fill="hold"/>
                                        <p:tgtEl>
                                          <p:spTgt spid="481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8770"/>
                                        </p:tgtEl>
                                        <p:attrNameLst>
                                          <p:attrName>style.visibility</p:attrName>
                                        </p:attrNameLst>
                                      </p:cBhvr>
                                      <p:to>
                                        <p:strVal val="visible"/>
                                      </p:to>
                                    </p:set>
                                    <p:anim calcmode="lin" valueType="num">
                                      <p:cBhvr additive="base">
                                        <p:cTn id="15" dur="500" fill="hold"/>
                                        <p:tgtEl>
                                          <p:spTgt spid="288770"/>
                                        </p:tgtEl>
                                        <p:attrNameLst>
                                          <p:attrName>ppt_x</p:attrName>
                                        </p:attrNameLst>
                                      </p:cBhvr>
                                      <p:tavLst>
                                        <p:tav tm="0">
                                          <p:val>
                                            <p:strVal val="#ppt_x"/>
                                          </p:val>
                                        </p:tav>
                                        <p:tav tm="100000">
                                          <p:val>
                                            <p:strVal val="#ppt_x"/>
                                          </p:val>
                                        </p:tav>
                                      </p:tavLst>
                                    </p:anim>
                                    <p:anim calcmode="lin" valueType="num">
                                      <p:cBhvr additive="base">
                                        <p:cTn id="16" dur="500" fill="hold"/>
                                        <p:tgtEl>
                                          <p:spTgt spid="2887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Notes About the LEE Estimation</a:t>
            </a:r>
            <a:endParaRPr lang="en-US"/>
          </a:p>
        </p:txBody>
      </p:sp>
      <p:sp>
        <p:nvSpPr>
          <p:cNvPr id="3" name="Segnaposto contenuto 2"/>
          <p:cNvSpPr>
            <a:spLocks noGrp="1"/>
          </p:cNvSpPr>
          <p:nvPr>
            <p:ph idx="1"/>
          </p:nvPr>
        </p:nvSpPr>
        <p:spPr>
          <a:xfrm>
            <a:off x="61664" y="1484784"/>
            <a:ext cx="9082336" cy="5257800"/>
          </a:xfrm>
        </p:spPr>
        <p:txBody>
          <a:bodyPr>
            <a:normAutofit fontScale="62500" lnSpcReduction="20000"/>
          </a:bodyPr>
          <a:lstStyle/>
          <a:p>
            <a:pPr>
              <a:buNone/>
            </a:pPr>
            <a:r>
              <a:rPr lang="it-IT" smtClean="0"/>
              <a:t>	Even if we can usually compute the trials factor by brute force or estimate with asymptotic approximations,</a:t>
            </a:r>
            <a:r>
              <a:rPr lang="it-IT" smtClean="0">
                <a:solidFill>
                  <a:srgbClr val="FF0000"/>
                </a:solidFill>
              </a:rPr>
              <a:t> there is a degree of uncertainty in how to define it</a:t>
            </a:r>
          </a:p>
          <a:p>
            <a:endParaRPr lang="it-IT" smtClean="0"/>
          </a:p>
          <a:p>
            <a:pPr lvl="1">
              <a:buNone/>
            </a:pPr>
            <a:r>
              <a:rPr lang="it-IT" smtClean="0"/>
              <a:t>If I look at a mass histogram and I do not know where I try to fit a bump, I may consider:</a:t>
            </a:r>
          </a:p>
          <a:p>
            <a:pPr marL="971550" lvl="1" indent="-514350">
              <a:buFont typeface="+mj-lt"/>
              <a:buAutoNum type="arabicPeriod"/>
            </a:pPr>
            <a:r>
              <a:rPr lang="it-IT" smtClean="0"/>
              <a:t>the </a:t>
            </a:r>
            <a:r>
              <a:rPr lang="it-IT" smtClean="0">
                <a:solidFill>
                  <a:srgbClr val="FF0000"/>
                </a:solidFill>
              </a:rPr>
              <a:t>location parameter </a:t>
            </a:r>
            <a:r>
              <a:rPr lang="it-IT" smtClean="0"/>
              <a:t>and its freedom to be anywhere in the spectrum</a:t>
            </a:r>
          </a:p>
          <a:p>
            <a:pPr marL="971550" lvl="1" indent="-514350">
              <a:buFont typeface="+mj-lt"/>
              <a:buAutoNum type="arabicPeriod"/>
            </a:pPr>
            <a:r>
              <a:rPr lang="it-IT" smtClean="0"/>
              <a:t>the </a:t>
            </a:r>
            <a:r>
              <a:rPr lang="it-IT" smtClean="0">
                <a:solidFill>
                  <a:srgbClr val="FF0000"/>
                </a:solidFill>
              </a:rPr>
              <a:t>width</a:t>
            </a:r>
            <a:r>
              <a:rPr lang="it-IT" smtClean="0"/>
              <a:t> of the peak: is that really fixed </a:t>
            </a:r>
            <a:r>
              <a:rPr lang="it-IT" i="1" smtClean="0"/>
              <a:t>a priori</a:t>
            </a:r>
            <a:r>
              <a:rPr lang="it-IT" smtClean="0"/>
              <a:t> ?</a:t>
            </a:r>
          </a:p>
          <a:p>
            <a:pPr marL="971550" lvl="1" indent="-514350">
              <a:buFont typeface="+mj-lt"/>
              <a:buAutoNum type="arabicPeriod"/>
            </a:pPr>
            <a:r>
              <a:rPr lang="it-IT" smtClean="0"/>
              <a:t>have I tried </a:t>
            </a:r>
            <a:r>
              <a:rPr lang="it-IT" smtClean="0">
                <a:solidFill>
                  <a:srgbClr val="FF0000"/>
                </a:solidFill>
              </a:rPr>
              <a:t>different selections</a:t>
            </a:r>
            <a:r>
              <a:rPr lang="it-IT" smtClean="0"/>
              <a:t> before settling on the one I actually ended up with? </a:t>
            </a:r>
          </a:p>
          <a:p>
            <a:pPr marL="971550" lvl="1" indent="-514350">
              <a:buFont typeface="+mj-lt"/>
              <a:buAutoNum type="arabicPeriod"/>
            </a:pPr>
            <a:r>
              <a:rPr lang="it-IT" smtClean="0"/>
              <a:t>Have I been looking at several </a:t>
            </a:r>
            <a:r>
              <a:rPr lang="it-IT" smtClean="0">
                <a:solidFill>
                  <a:srgbClr val="FF0000"/>
                </a:solidFill>
              </a:rPr>
              <a:t>possible final states </a:t>
            </a:r>
            <a:r>
              <a:rPr lang="it-IT" smtClean="0"/>
              <a:t>and mass distributions?</a:t>
            </a:r>
          </a:p>
          <a:p>
            <a:pPr marL="971550" lvl="1" indent="-514350">
              <a:buFont typeface="+mj-lt"/>
              <a:buAutoNum type="arabicPeriod"/>
            </a:pPr>
            <a:r>
              <a:rPr lang="it-IT" smtClean="0">
                <a:solidFill>
                  <a:srgbClr val="FF0000"/>
                </a:solidFill>
              </a:rPr>
              <a:t>My colleagues </a:t>
            </a:r>
            <a:r>
              <a:rPr lang="it-IT" smtClean="0"/>
              <a:t>in the experiment can be doing similar things with different datasets; should I count that in ?</a:t>
            </a:r>
          </a:p>
          <a:p>
            <a:pPr marL="457200" lvl="1" indent="0">
              <a:buNone/>
            </a:pPr>
            <a:r>
              <a:rPr lang="it-IT" b="1" smtClean="0">
                <a:sym typeface="Wingdings" panose="05000000000000000000" pitchFamily="2" charset="2"/>
              </a:rPr>
              <a:t> </a:t>
            </a:r>
            <a:r>
              <a:rPr lang="it-IT" b="1" smtClean="0"/>
              <a:t>There is ambiguity on the LEE depending </a:t>
            </a:r>
            <a:r>
              <a:rPr lang="it-IT" b="1" smtClean="0">
                <a:solidFill>
                  <a:srgbClr val="FF0000"/>
                </a:solidFill>
              </a:rPr>
              <a:t>who you are </a:t>
            </a:r>
            <a:r>
              <a:rPr lang="it-IT" b="1" smtClean="0"/>
              <a:t>(grad student, experiment spokesperson, lab director...)</a:t>
            </a:r>
          </a:p>
          <a:p>
            <a:pPr marL="971550" lvl="1" indent="-514350">
              <a:buFont typeface="+mj-lt"/>
              <a:buAutoNum type="arabicPeriod"/>
            </a:pPr>
            <a:endParaRPr lang="it-IT" smtClean="0"/>
          </a:p>
          <a:p>
            <a:pPr>
              <a:buNone/>
            </a:pPr>
            <a:r>
              <a:rPr lang="it-IT" smtClean="0"/>
              <a:t>	In fact, Rosenfeld considered the </a:t>
            </a:r>
            <a:r>
              <a:rPr lang="it-IT" smtClean="0">
                <a:solidFill>
                  <a:srgbClr val="0070C0"/>
                </a:solidFill>
              </a:rPr>
              <a:t>whole world’s database </a:t>
            </a:r>
            <a:r>
              <a:rPr lang="it-IT" smtClean="0"/>
              <a:t>of bubble chamber images in deriving a trials factor</a:t>
            </a:r>
          </a:p>
          <a:p>
            <a:pPr>
              <a:buNone/>
            </a:pPr>
            <a:r>
              <a:rPr lang="it-IT" smtClean="0"/>
              <a:t>	</a:t>
            </a:r>
          </a:p>
          <a:p>
            <a:pPr>
              <a:buNone/>
            </a:pPr>
            <a:r>
              <a:rPr lang="it-IT" smtClean="0"/>
              <a:t>	</a:t>
            </a:r>
            <a:r>
              <a:rPr lang="it-IT" smtClean="0">
                <a:solidFill>
                  <a:srgbClr val="0070C0"/>
                </a:solidFill>
              </a:rPr>
              <a:t>The bottomline is that while we can always compute a local significance,  it may not always be clear what </a:t>
            </a:r>
            <a:r>
              <a:rPr lang="it-IT" u="sng" smtClean="0">
                <a:solidFill>
                  <a:srgbClr val="0070C0"/>
                </a:solidFill>
              </a:rPr>
              <a:t>the true global significance </a:t>
            </a:r>
            <a:r>
              <a:rPr lang="it-IT" smtClean="0">
                <a:solidFill>
                  <a:srgbClr val="0070C0"/>
                </a:solidFill>
              </a:rPr>
              <a:t>is.</a:t>
            </a:r>
          </a:p>
          <a:p>
            <a:pPr>
              <a:buNone/>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anim calcmode="lin" valueType="num">
                                      <p:cBhvr additive="base">
                                        <p:cTn id="1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8229600" cy="1143000"/>
          </a:xfrm>
        </p:spPr>
        <p:txBody>
          <a:bodyPr/>
          <a:lstStyle/>
          <a:p>
            <a:r>
              <a:rPr lang="it-IT" smtClean="0"/>
              <a:t>Systematic Uncertainties</a:t>
            </a:r>
            <a:endParaRPr lang="en-US"/>
          </a:p>
        </p:txBody>
      </p:sp>
      <p:sp>
        <p:nvSpPr>
          <p:cNvPr id="3" name="Segnaposto contenuto 2"/>
          <p:cNvSpPr>
            <a:spLocks noGrp="1"/>
          </p:cNvSpPr>
          <p:nvPr>
            <p:ph idx="1"/>
          </p:nvPr>
        </p:nvSpPr>
        <p:spPr>
          <a:xfrm>
            <a:off x="323528" y="1267544"/>
            <a:ext cx="8568952" cy="5257800"/>
          </a:xfrm>
        </p:spPr>
        <p:txBody>
          <a:bodyPr>
            <a:normAutofit fontScale="62500" lnSpcReduction="20000"/>
          </a:bodyPr>
          <a:lstStyle/>
          <a:p>
            <a:pPr marL="0" indent="0">
              <a:buNone/>
            </a:pPr>
            <a:r>
              <a:rPr lang="it-IT" smtClean="0"/>
              <a:t>Systematic uncertainties affect any physical measurement and it is sometimes quite hard to correctly assess their impact. </a:t>
            </a:r>
          </a:p>
          <a:p>
            <a:pPr>
              <a:buNone/>
            </a:pPr>
            <a:r>
              <a:rPr lang="it-IT" smtClean="0"/>
              <a:t>	</a:t>
            </a:r>
          </a:p>
          <a:p>
            <a:pPr>
              <a:buNone/>
            </a:pPr>
            <a:r>
              <a:rPr lang="it-IT"/>
              <a:t>	</a:t>
            </a:r>
            <a:r>
              <a:rPr lang="it-IT" smtClean="0"/>
              <a:t>Often one sizes up the typical variation of an observable due to the imprecise knowledge of a nuisance parameter </a:t>
            </a:r>
            <a:r>
              <a:rPr lang="it-IT" b="1" smtClean="0"/>
              <a:t>at the 1-sigma level</a:t>
            </a:r>
            <a:r>
              <a:rPr lang="it-IT" smtClean="0"/>
              <a:t>; then one assumes that the probability density function of the nuisance be Gaussian. </a:t>
            </a:r>
          </a:p>
          <a:p>
            <a:pPr>
              <a:buNone/>
            </a:pPr>
            <a:r>
              <a:rPr lang="it-IT" smtClean="0"/>
              <a:t>	</a:t>
            </a:r>
            <a:r>
              <a:rPr lang="it-IT" smtClean="0">
                <a:sym typeface="Wingdings" pitchFamily="2" charset="2"/>
              </a:rPr>
              <a:t> </a:t>
            </a:r>
            <a:r>
              <a:rPr lang="it-IT" smtClean="0"/>
              <a:t>if however the PDF has larger tails, it </a:t>
            </a:r>
            <a:r>
              <a:rPr lang="it-IT" smtClean="0">
                <a:solidFill>
                  <a:srgbClr val="0070C0"/>
                </a:solidFill>
              </a:rPr>
              <a:t>makes the odd large bias </a:t>
            </a:r>
            <a:r>
              <a:rPr lang="it-IT" b="1" smtClean="0">
                <a:solidFill>
                  <a:srgbClr val="0070C0"/>
                </a:solidFill>
              </a:rPr>
              <a:t>much</a:t>
            </a:r>
            <a:r>
              <a:rPr lang="it-IT" smtClean="0">
                <a:solidFill>
                  <a:srgbClr val="0070C0"/>
                </a:solidFill>
              </a:rPr>
              <a:t> more frequent than estimated</a:t>
            </a:r>
          </a:p>
          <a:p>
            <a:endParaRPr lang="it-IT" smtClean="0"/>
          </a:p>
          <a:p>
            <a:pPr marL="0" indent="0">
              <a:buNone/>
            </a:pPr>
            <a:r>
              <a:rPr lang="it-IT"/>
              <a:t>T</a:t>
            </a:r>
            <a:r>
              <a:rPr lang="it-IT" smtClean="0"/>
              <a:t>he potential harm of large non-Gaussian tails of systematic effects is one arguable reason for sticking to a 5</a:t>
            </a:r>
            <a:r>
              <a:rPr lang="el-GR" smtClean="0"/>
              <a:t>σ</a:t>
            </a:r>
            <a:r>
              <a:rPr lang="en-US" smtClean="0"/>
              <a:t> significance level even when the LEE is not a concern. However, </a:t>
            </a:r>
            <a:r>
              <a:rPr lang="en-US" smtClean="0">
                <a:solidFill>
                  <a:srgbClr val="FF0000"/>
                </a:solidFill>
              </a:rPr>
              <a:t>the </a:t>
            </a:r>
            <a:r>
              <a:rPr lang="it-IT" smtClean="0">
                <a:solidFill>
                  <a:srgbClr val="FF0000"/>
                </a:solidFill>
              </a:rPr>
              <a:t>safeguard that the criterion provides to mistaken systematics is not always sufficient.</a:t>
            </a:r>
          </a:p>
          <a:p>
            <a:endParaRPr lang="it-IT" smtClean="0"/>
          </a:p>
          <a:p>
            <a:r>
              <a:rPr lang="it-IT" smtClean="0"/>
              <a:t>One quick example: if a 5</a:t>
            </a:r>
            <a:r>
              <a:rPr lang="el-GR" smtClean="0"/>
              <a:t>σ</a:t>
            </a:r>
            <a:r>
              <a:rPr lang="it-IT" smtClean="0"/>
              <a:t> effect has uncertainty dominated by systematics, and the latter are underestimated by a factor of 2, the 5</a:t>
            </a:r>
            <a:r>
              <a:rPr lang="el-GR" smtClean="0"/>
              <a:t>σ </a:t>
            </a:r>
            <a:r>
              <a:rPr lang="it-IT" smtClean="0"/>
              <a:t>effect is actually a 2.5</a:t>
            </a:r>
            <a:r>
              <a:rPr lang="el-GR" smtClean="0"/>
              <a:t>σ</a:t>
            </a:r>
            <a:r>
              <a:rPr lang="it-IT" smtClean="0"/>
              <a:t> one (a p=0.006 effect): </a:t>
            </a:r>
            <a:r>
              <a:rPr lang="it-IT" smtClean="0">
                <a:solidFill>
                  <a:srgbClr val="0070C0"/>
                </a:solidFill>
              </a:rPr>
              <a:t>in p-value terms this means that the size of the effect is </a:t>
            </a:r>
            <a:r>
              <a:rPr lang="it-IT" b="1" smtClean="0">
                <a:solidFill>
                  <a:srgbClr val="0070C0"/>
                </a:solidFill>
              </a:rPr>
              <a:t>overestimated by a factor 20,000</a:t>
            </a:r>
            <a:r>
              <a:rPr lang="it-IT" smtClean="0">
                <a:solidFill>
                  <a:srgbClr val="0070C0"/>
                </a:solidFill>
              </a:rPr>
              <a:t>!</a:t>
            </a:r>
            <a:endParaRPr lang="en-US">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12" y="0"/>
            <a:ext cx="6336704" cy="1143000"/>
          </a:xfrm>
        </p:spPr>
        <p:txBody>
          <a:bodyPr/>
          <a:lstStyle/>
          <a:p>
            <a:r>
              <a:rPr lang="it-IT" smtClean="0"/>
              <a:t>A Study of Residuals</a:t>
            </a:r>
            <a:endParaRPr lang="en-US"/>
          </a:p>
        </p:txBody>
      </p:sp>
      <p:sp>
        <p:nvSpPr>
          <p:cNvPr id="3" name="Segnaposto contenuto 2"/>
          <p:cNvSpPr>
            <a:spLocks noGrp="1"/>
          </p:cNvSpPr>
          <p:nvPr>
            <p:ph idx="1"/>
          </p:nvPr>
        </p:nvSpPr>
        <p:spPr>
          <a:xfrm>
            <a:off x="-108520" y="1052736"/>
            <a:ext cx="6336704" cy="1512168"/>
          </a:xfrm>
        </p:spPr>
        <p:txBody>
          <a:bodyPr>
            <a:normAutofit fontScale="55000" lnSpcReduction="20000"/>
          </a:bodyPr>
          <a:lstStyle/>
          <a:p>
            <a:pPr>
              <a:buNone/>
            </a:pPr>
            <a:r>
              <a:rPr lang="it-IT" smtClean="0"/>
              <a:t>	A study of the residuals of particle properties in the RPP in 1975 revealed that they were </a:t>
            </a:r>
            <a:r>
              <a:rPr lang="it-IT" b="1" smtClean="0"/>
              <a:t>not Gaussian</a:t>
            </a:r>
            <a:r>
              <a:rPr lang="it-IT" smtClean="0"/>
              <a:t>. </a:t>
            </a:r>
            <a:r>
              <a:rPr lang="it-IT" b="1" smtClean="0">
                <a:solidFill>
                  <a:srgbClr val="1BB52A"/>
                </a:solidFill>
              </a:rPr>
              <a:t>Matts Roos </a:t>
            </a:r>
            <a:r>
              <a:rPr lang="it-IT" b="1" i="1" smtClean="0">
                <a:solidFill>
                  <a:srgbClr val="1BB52A"/>
                </a:solidFill>
              </a:rPr>
              <a:t>et al. </a:t>
            </a:r>
            <a:r>
              <a:rPr lang="it-IT" b="1" smtClean="0">
                <a:solidFill>
                  <a:srgbClr val="1BB52A"/>
                </a:solidFill>
              </a:rPr>
              <a:t>[14] </a:t>
            </a:r>
            <a:r>
              <a:rPr lang="it-IT" smtClean="0"/>
              <a:t>considered residuals in kaon and hyperon mean life and mass measurements, and concluded that these are </a:t>
            </a:r>
            <a:r>
              <a:rPr lang="it-IT" smtClean="0">
                <a:solidFill>
                  <a:srgbClr val="0070C0"/>
                </a:solidFill>
              </a:rPr>
              <a:t>well described by a Student distribution S</a:t>
            </a:r>
            <a:r>
              <a:rPr lang="it-IT" baseline="-25000" smtClean="0">
                <a:solidFill>
                  <a:srgbClr val="0070C0"/>
                </a:solidFill>
              </a:rPr>
              <a:t>10</a:t>
            </a:r>
            <a:r>
              <a:rPr lang="it-IT" smtClean="0">
                <a:solidFill>
                  <a:srgbClr val="0070C0"/>
                </a:solidFill>
              </a:rPr>
              <a:t>(h/1.11):</a:t>
            </a:r>
          </a:p>
          <a:p>
            <a:endParaRPr lang="en-US"/>
          </a:p>
        </p:txBody>
      </p:sp>
      <p:sp>
        <p:nvSpPr>
          <p:cNvPr id="6" name="CasellaDiTesto 5"/>
          <p:cNvSpPr txBox="1"/>
          <p:nvPr/>
        </p:nvSpPr>
        <p:spPr>
          <a:xfrm>
            <a:off x="251520" y="2954327"/>
            <a:ext cx="5976664" cy="978729"/>
          </a:xfrm>
          <a:prstGeom prst="rect">
            <a:avLst/>
          </a:prstGeom>
          <a:noFill/>
        </p:spPr>
        <p:txBody>
          <a:bodyPr wrap="square" rtlCol="0">
            <a:spAutoFit/>
          </a:bodyPr>
          <a:lstStyle/>
          <a:p>
            <a:pPr>
              <a:lnSpc>
                <a:spcPct val="80000"/>
              </a:lnSpc>
            </a:pPr>
            <a:r>
              <a:rPr lang="it-IT" smtClean="0"/>
              <a:t>One should not extrapolate to 5-sigma the behaviour found by Roos and collaborators in the bulk of the distribution; yet it is evidence that </a:t>
            </a:r>
            <a:r>
              <a:rPr lang="it-IT" smtClean="0">
                <a:solidFill>
                  <a:srgbClr val="FF0000"/>
                </a:solidFill>
              </a:rPr>
              <a:t>the uncertainties evaluated in experimental HEP may have a significant non-Gaussian component</a:t>
            </a:r>
            <a:endParaRPr lang="en-US">
              <a:solidFill>
                <a:srgbClr val="FF0000"/>
              </a:solidFill>
            </a:endParaRPr>
          </a:p>
        </p:txBody>
      </p:sp>
      <p:sp>
        <p:nvSpPr>
          <p:cNvPr id="7" name="CasellaDiTesto 6"/>
          <p:cNvSpPr txBox="1"/>
          <p:nvPr/>
        </p:nvSpPr>
        <p:spPr>
          <a:xfrm>
            <a:off x="611560" y="4077072"/>
            <a:ext cx="2499402" cy="584775"/>
          </a:xfrm>
          <a:prstGeom prst="rect">
            <a:avLst/>
          </a:prstGeom>
          <a:noFill/>
        </p:spPr>
        <p:txBody>
          <a:bodyPr wrap="none" rtlCol="0">
            <a:spAutoFit/>
          </a:bodyPr>
          <a:lstStyle/>
          <a:p>
            <a:r>
              <a:rPr lang="it-IT" sz="1600" i="1" smtClean="0"/>
              <a:t>Black: a unit Gaussian; </a:t>
            </a:r>
          </a:p>
          <a:p>
            <a:r>
              <a:rPr lang="it-IT" sz="1600" i="1" smtClean="0"/>
              <a:t>red: the S</a:t>
            </a:r>
            <a:r>
              <a:rPr lang="it-IT" sz="1600" i="1" baseline="-25000" smtClean="0"/>
              <a:t>10</a:t>
            </a:r>
            <a:r>
              <a:rPr lang="it-IT" sz="1600" i="1" smtClean="0"/>
              <a:t>(x/1.11) function</a:t>
            </a:r>
            <a:endParaRPr lang="en-US" sz="1600" i="1"/>
          </a:p>
        </p:txBody>
      </p:sp>
      <p:sp>
        <p:nvSpPr>
          <p:cNvPr id="8" name="CasellaDiTesto 7"/>
          <p:cNvSpPr txBox="1"/>
          <p:nvPr/>
        </p:nvSpPr>
        <p:spPr>
          <a:xfrm>
            <a:off x="3275856" y="4077072"/>
            <a:ext cx="4545090" cy="584775"/>
          </a:xfrm>
          <a:prstGeom prst="rect">
            <a:avLst/>
          </a:prstGeom>
          <a:noFill/>
        </p:spPr>
        <p:txBody>
          <a:bodyPr wrap="none" rtlCol="0">
            <a:spAutoFit/>
          </a:bodyPr>
          <a:lstStyle/>
          <a:p>
            <a:r>
              <a:rPr lang="it-IT" sz="1600" i="1" smtClean="0"/>
              <a:t>Left: 1-integral distributions of the two functions. </a:t>
            </a:r>
          </a:p>
          <a:p>
            <a:r>
              <a:rPr lang="it-IT" sz="1600" i="1" smtClean="0"/>
              <a:t>Right: ratio of the 1-integral values as a function of z</a:t>
            </a:r>
            <a:endParaRPr lang="en-US" sz="1600" i="1"/>
          </a:p>
        </p:txBody>
      </p:sp>
      <p:graphicFrame>
        <p:nvGraphicFramePr>
          <p:cNvPr id="67587" name="Object 3"/>
          <p:cNvGraphicFramePr>
            <a:graphicFrameLocks noChangeAspect="1"/>
          </p:cNvGraphicFramePr>
          <p:nvPr>
            <p:extLst>
              <p:ext uri="{D42A27DB-BD31-4B8C-83A1-F6EECF244321}">
                <p14:modId xmlns:p14="http://schemas.microsoft.com/office/powerpoint/2010/main" val="3571633986"/>
              </p:ext>
            </p:extLst>
          </p:nvPr>
        </p:nvGraphicFramePr>
        <p:xfrm>
          <a:off x="2483768" y="2288329"/>
          <a:ext cx="2592288" cy="636615"/>
        </p:xfrm>
        <a:graphic>
          <a:graphicData uri="http://schemas.openxmlformats.org/presentationml/2006/ole">
            <mc:AlternateContent xmlns:mc="http://schemas.openxmlformats.org/markup-compatibility/2006">
              <mc:Choice xmlns:v="urn:schemas-microsoft-com:vml" Requires="v">
                <p:oleObj spid="_x0000_s67758" name="Equazione" r:id="rId3" imgW="2070000" imgH="507960" progId="Equation.3">
                  <p:embed/>
                </p:oleObj>
              </mc:Choice>
              <mc:Fallback>
                <p:oleObj name="Equazione" r:id="rId3" imgW="2070000" imgH="50796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288329"/>
                        <a:ext cx="2592288" cy="6366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7588" name="Picture 4"/>
          <p:cNvPicPr>
            <a:picLocks noChangeAspect="1" noChangeArrowheads="1"/>
          </p:cNvPicPr>
          <p:nvPr/>
        </p:nvPicPr>
        <p:blipFill>
          <a:blip r:embed="rId5" cstate="print"/>
          <a:srcRect/>
          <a:stretch>
            <a:fillRect/>
          </a:stretch>
        </p:blipFill>
        <p:spPr bwMode="auto">
          <a:xfrm>
            <a:off x="6445607" y="836712"/>
            <a:ext cx="2698393" cy="3062089"/>
          </a:xfrm>
          <a:prstGeom prst="rect">
            <a:avLst/>
          </a:prstGeom>
          <a:noFill/>
          <a:ln w="9525">
            <a:noFill/>
            <a:miter lim="800000"/>
            <a:headEnd/>
            <a:tailEnd/>
          </a:ln>
        </p:spPr>
      </p:pic>
      <p:sp>
        <p:nvSpPr>
          <p:cNvPr id="11" name="CasellaDiTesto 10"/>
          <p:cNvSpPr txBox="1"/>
          <p:nvPr/>
        </p:nvSpPr>
        <p:spPr>
          <a:xfrm>
            <a:off x="6547417" y="188640"/>
            <a:ext cx="2625655" cy="584775"/>
          </a:xfrm>
          <a:prstGeom prst="rect">
            <a:avLst/>
          </a:prstGeom>
          <a:noFill/>
        </p:spPr>
        <p:txBody>
          <a:bodyPr wrap="none" rtlCol="0">
            <a:spAutoFit/>
          </a:bodyPr>
          <a:lstStyle/>
          <a:p>
            <a:r>
              <a:rPr lang="it-IT" sz="1600" i="1" smtClean="0"/>
              <a:t>The distribution of residuals</a:t>
            </a:r>
          </a:p>
          <a:p>
            <a:r>
              <a:rPr lang="it-IT" sz="1600" i="1" smtClean="0"/>
              <a:t>of 306 measurements  in </a:t>
            </a:r>
            <a:r>
              <a:rPr lang="it-IT" sz="1600" b="1" i="1" smtClean="0">
                <a:solidFill>
                  <a:srgbClr val="1BB52A"/>
                </a:solidFill>
              </a:rPr>
              <a:t>[14]</a:t>
            </a:r>
            <a:endParaRPr lang="en-US" sz="1600" b="1" i="1">
              <a:solidFill>
                <a:srgbClr val="1BB52A"/>
              </a:solidFill>
            </a:endParaRPr>
          </a:p>
        </p:txBody>
      </p:sp>
      <p:pic>
        <p:nvPicPr>
          <p:cNvPr id="67589" name="Picture 5"/>
          <p:cNvPicPr>
            <a:picLocks noChangeAspect="1" noChangeArrowheads="1"/>
          </p:cNvPicPr>
          <p:nvPr/>
        </p:nvPicPr>
        <p:blipFill>
          <a:blip r:embed="rId6" cstate="print"/>
          <a:srcRect/>
          <a:stretch>
            <a:fillRect/>
          </a:stretch>
        </p:blipFill>
        <p:spPr bwMode="auto">
          <a:xfrm>
            <a:off x="611560" y="4653136"/>
            <a:ext cx="7172325" cy="1988840"/>
          </a:xfrm>
          <a:prstGeom prst="rect">
            <a:avLst/>
          </a:prstGeom>
          <a:noFill/>
          <a:ln w="9525">
            <a:noFill/>
            <a:miter lim="800000"/>
            <a:headEnd/>
            <a:tailEnd/>
          </a:ln>
        </p:spPr>
      </p:pic>
      <p:sp>
        <p:nvSpPr>
          <p:cNvPr id="13" name="CasellaDiTesto 12"/>
          <p:cNvSpPr txBox="1"/>
          <p:nvPr/>
        </p:nvSpPr>
        <p:spPr>
          <a:xfrm>
            <a:off x="8190712" y="4756502"/>
            <a:ext cx="827471" cy="369332"/>
          </a:xfrm>
          <a:prstGeom prst="rect">
            <a:avLst/>
          </a:prstGeom>
          <a:noFill/>
        </p:spPr>
        <p:txBody>
          <a:bodyPr wrap="none" rtlCol="0">
            <a:spAutoFit/>
          </a:bodyPr>
          <a:lstStyle/>
          <a:p>
            <a:r>
              <a:rPr lang="it-IT" smtClean="0"/>
              <a:t>x1000!</a:t>
            </a:r>
            <a:endParaRPr lang="en-US"/>
          </a:p>
        </p:txBody>
      </p:sp>
      <p:cxnSp>
        <p:nvCxnSpPr>
          <p:cNvPr id="15" name="Connettore 2 14"/>
          <p:cNvCxnSpPr/>
          <p:nvPr/>
        </p:nvCxnSpPr>
        <p:spPr>
          <a:xfrm>
            <a:off x="6300192" y="4941168"/>
            <a:ext cx="187220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6732240" y="6509598"/>
            <a:ext cx="1275990" cy="369332"/>
          </a:xfrm>
          <a:prstGeom prst="rect">
            <a:avLst/>
          </a:prstGeom>
          <a:noFill/>
        </p:spPr>
        <p:txBody>
          <a:bodyPr wrap="none" rtlCol="0">
            <a:spAutoFit/>
          </a:bodyPr>
          <a:lstStyle/>
          <a:p>
            <a:r>
              <a:rPr lang="it-IT" smtClean="0"/>
              <a:t>significance</a:t>
            </a:r>
            <a:endParaRPr lang="en-US"/>
          </a:p>
        </p:txBody>
      </p:sp>
      <p:sp>
        <p:nvSpPr>
          <p:cNvPr id="16" name="CasellaDiTesto 15"/>
          <p:cNvSpPr txBox="1"/>
          <p:nvPr/>
        </p:nvSpPr>
        <p:spPr>
          <a:xfrm>
            <a:off x="1691680" y="6509598"/>
            <a:ext cx="1275990" cy="369332"/>
          </a:xfrm>
          <a:prstGeom prst="rect">
            <a:avLst/>
          </a:prstGeom>
          <a:noFill/>
        </p:spPr>
        <p:txBody>
          <a:bodyPr wrap="none" rtlCol="0">
            <a:spAutoFit/>
          </a:bodyPr>
          <a:lstStyle/>
          <a:p>
            <a:r>
              <a:rPr lang="it-IT" smtClean="0"/>
              <a:t>significance</a:t>
            </a:r>
            <a:endParaRPr lang="en-US"/>
          </a:p>
        </p:txBody>
      </p:sp>
      <p:sp>
        <p:nvSpPr>
          <p:cNvPr id="17" name="CasellaDiTesto 16"/>
          <p:cNvSpPr txBox="1"/>
          <p:nvPr/>
        </p:nvSpPr>
        <p:spPr>
          <a:xfrm>
            <a:off x="4067944" y="6509598"/>
            <a:ext cx="1275990" cy="369332"/>
          </a:xfrm>
          <a:prstGeom prst="rect">
            <a:avLst/>
          </a:prstGeom>
          <a:noFill/>
        </p:spPr>
        <p:txBody>
          <a:bodyPr wrap="none" rtlCol="0">
            <a:spAutoFit/>
          </a:bodyPr>
          <a:lstStyle/>
          <a:p>
            <a:r>
              <a:rPr lang="it-IT" smtClean="0"/>
              <a:t>significance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7589"/>
                                        </p:tgtEl>
                                        <p:attrNameLst>
                                          <p:attrName>style.visibility</p:attrName>
                                        </p:attrNameLst>
                                      </p:cBhvr>
                                      <p:to>
                                        <p:strVal val="visible"/>
                                      </p:to>
                                    </p:set>
                                    <p:anim calcmode="lin" valueType="num">
                                      <p:cBhvr additive="base">
                                        <p:cTn id="11" dur="500" fill="hold"/>
                                        <p:tgtEl>
                                          <p:spTgt spid="67589"/>
                                        </p:tgtEl>
                                        <p:attrNameLst>
                                          <p:attrName>ppt_x</p:attrName>
                                        </p:attrNameLst>
                                      </p:cBhvr>
                                      <p:tavLst>
                                        <p:tav tm="0">
                                          <p:val>
                                            <p:strVal val="#ppt_x"/>
                                          </p:val>
                                        </p:tav>
                                        <p:tav tm="100000">
                                          <p:val>
                                            <p:strVal val="#ppt_x"/>
                                          </p:val>
                                        </p:tav>
                                      </p:tavLst>
                                    </p:anim>
                                    <p:anim calcmode="lin" valueType="num">
                                      <p:cBhvr additive="base">
                                        <p:cTn id="12" dur="500" fill="hold"/>
                                        <p:tgtEl>
                                          <p:spTgt spid="6758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 calcmode="lin" valueType="num">
                                      <p:cBhvr additive="base">
                                        <p:cTn id="2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 calcmode="lin" valueType="num">
                                      <p:cBhvr additive="base">
                                        <p:cTn id="3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8229600" cy="1143000"/>
          </a:xfrm>
        </p:spPr>
        <p:txBody>
          <a:bodyPr/>
          <a:lstStyle/>
          <a:p>
            <a:r>
              <a:rPr lang="it-IT" err="1" smtClean="0"/>
              <a:t>What</a:t>
            </a:r>
            <a:r>
              <a:rPr lang="it-IT" smtClean="0"/>
              <a:t> </a:t>
            </a:r>
            <a:r>
              <a:rPr lang="it-IT" err="1" smtClean="0"/>
              <a:t>i</a:t>
            </a:r>
            <a:r>
              <a:rPr lang="it-IT" smtClean="0"/>
              <a:t>t </a:t>
            </a:r>
            <a:r>
              <a:rPr lang="it-IT" err="1"/>
              <a:t>I</a:t>
            </a:r>
            <a:r>
              <a:rPr lang="it-IT" smtClean="0"/>
              <a:t>s </a:t>
            </a:r>
            <a:r>
              <a:rPr lang="it-IT" err="1"/>
              <a:t>T</a:t>
            </a:r>
            <a:r>
              <a:rPr lang="it-IT" smtClean="0"/>
              <a:t>hat </a:t>
            </a:r>
            <a:r>
              <a:rPr lang="it-IT" err="1"/>
              <a:t>W</a:t>
            </a:r>
            <a:r>
              <a:rPr lang="it-IT" smtClean="0"/>
              <a:t>e </a:t>
            </a:r>
            <a:r>
              <a:rPr lang="it-IT"/>
              <a:t>D</a:t>
            </a:r>
            <a:r>
              <a:rPr lang="it-IT" smtClean="0"/>
              <a:t>o </a:t>
            </a:r>
            <a:r>
              <a:rPr lang="it-IT" smtClean="0"/>
              <a:t>in HEP</a:t>
            </a:r>
            <a:endParaRPr lang="it-IT" dirty="0"/>
          </a:p>
        </p:txBody>
      </p:sp>
      <p:sp>
        <p:nvSpPr>
          <p:cNvPr id="3" name="Segnaposto contenuto 2"/>
          <p:cNvSpPr>
            <a:spLocks noGrp="1"/>
          </p:cNvSpPr>
          <p:nvPr>
            <p:ph idx="1"/>
          </p:nvPr>
        </p:nvSpPr>
        <p:spPr>
          <a:xfrm>
            <a:off x="251520" y="1484784"/>
            <a:ext cx="6347048" cy="5069160"/>
          </a:xfrm>
        </p:spPr>
        <p:txBody>
          <a:bodyPr>
            <a:normAutofit fontScale="62500" lnSpcReduction="20000"/>
          </a:bodyPr>
          <a:lstStyle/>
          <a:p>
            <a:r>
              <a:rPr lang="it-IT" dirty="0" err="1" smtClean="0">
                <a:solidFill>
                  <a:srgbClr val="0070C0"/>
                </a:solidFill>
              </a:rPr>
              <a:t>We</a:t>
            </a:r>
            <a:r>
              <a:rPr lang="it-IT" dirty="0" smtClean="0">
                <a:solidFill>
                  <a:srgbClr val="0070C0"/>
                </a:solidFill>
              </a:rPr>
              <a:t> </a:t>
            </a:r>
            <a:r>
              <a:rPr lang="it-IT" dirty="0" err="1" smtClean="0">
                <a:solidFill>
                  <a:srgbClr val="0070C0"/>
                </a:solidFill>
              </a:rPr>
              <a:t>have</a:t>
            </a:r>
            <a:r>
              <a:rPr lang="it-IT" dirty="0" smtClean="0">
                <a:solidFill>
                  <a:srgbClr val="0070C0"/>
                </a:solidFill>
              </a:rPr>
              <a:t> </a:t>
            </a:r>
            <a:r>
              <a:rPr lang="it-IT" smtClean="0">
                <a:solidFill>
                  <a:srgbClr val="0070C0"/>
                </a:solidFill>
              </a:rPr>
              <a:t>a theory – the </a:t>
            </a:r>
            <a:r>
              <a:rPr lang="it-IT">
                <a:solidFill>
                  <a:srgbClr val="FF0000"/>
                </a:solidFill>
              </a:rPr>
              <a:t>s</a:t>
            </a:r>
            <a:r>
              <a:rPr lang="it-IT" smtClean="0">
                <a:solidFill>
                  <a:srgbClr val="FF0000"/>
                </a:solidFill>
              </a:rPr>
              <a:t>tandard </a:t>
            </a:r>
            <a:r>
              <a:rPr lang="it-IT">
                <a:solidFill>
                  <a:srgbClr val="FF0000"/>
                </a:solidFill>
              </a:rPr>
              <a:t>m</a:t>
            </a:r>
            <a:r>
              <a:rPr lang="it-IT" smtClean="0">
                <a:solidFill>
                  <a:srgbClr val="FF0000"/>
                </a:solidFill>
              </a:rPr>
              <a:t>odel </a:t>
            </a:r>
            <a:r>
              <a:rPr lang="it-IT" smtClean="0">
                <a:solidFill>
                  <a:srgbClr val="0070C0"/>
                </a:solidFill>
              </a:rPr>
              <a:t>–  which </a:t>
            </a:r>
            <a:r>
              <a:rPr lang="it-IT" err="1" smtClean="0">
                <a:solidFill>
                  <a:srgbClr val="0070C0"/>
                </a:solidFill>
              </a:rPr>
              <a:t>works</a:t>
            </a:r>
            <a:r>
              <a:rPr lang="it-IT" smtClean="0">
                <a:solidFill>
                  <a:srgbClr val="0070C0"/>
                </a:solidFill>
              </a:rPr>
              <a:t> wonders</a:t>
            </a:r>
            <a:r>
              <a:rPr lang="it-IT">
                <a:solidFill>
                  <a:srgbClr val="0070C0"/>
                </a:solidFill>
              </a:rPr>
              <a:t>;</a:t>
            </a:r>
            <a:r>
              <a:rPr lang="it-IT" smtClean="0"/>
              <a:t> yet </a:t>
            </a:r>
            <a:r>
              <a:rPr lang="it-IT" dirty="0" err="1" smtClean="0"/>
              <a:t>we</a:t>
            </a:r>
            <a:r>
              <a:rPr lang="it-IT" dirty="0"/>
              <a:t> </a:t>
            </a:r>
            <a:r>
              <a:rPr lang="it-IT" dirty="0" err="1" smtClean="0"/>
              <a:t>believe</a:t>
            </a:r>
            <a:r>
              <a:rPr lang="it-IT" dirty="0" smtClean="0"/>
              <a:t> </a:t>
            </a:r>
            <a:r>
              <a:rPr lang="it-IT" dirty="0" err="1" smtClean="0"/>
              <a:t>it</a:t>
            </a:r>
            <a:r>
              <a:rPr lang="it-IT" dirty="0" smtClean="0"/>
              <a:t> </a:t>
            </a:r>
            <a:r>
              <a:rPr lang="it-IT" dirty="0" err="1" smtClean="0"/>
              <a:t>is</a:t>
            </a:r>
            <a:r>
              <a:rPr lang="it-IT" dirty="0" smtClean="0"/>
              <a:t> </a:t>
            </a:r>
            <a:r>
              <a:rPr lang="it-IT" b="1" dirty="0" smtClean="0">
                <a:solidFill>
                  <a:srgbClr val="FF0000"/>
                </a:solidFill>
              </a:rPr>
              <a:t>incomplete</a:t>
            </a:r>
            <a:r>
              <a:rPr lang="it-IT" dirty="0" smtClean="0"/>
              <a:t> and to some </a:t>
            </a:r>
            <a:r>
              <a:rPr lang="it-IT" dirty="0" err="1" smtClean="0"/>
              <a:t>extent</a:t>
            </a:r>
            <a:r>
              <a:rPr lang="it-IT" dirty="0" smtClean="0"/>
              <a:t> </a:t>
            </a:r>
            <a:r>
              <a:rPr lang="it-IT" dirty="0" err="1" smtClean="0"/>
              <a:t>unsatisfactory</a:t>
            </a:r>
            <a:r>
              <a:rPr lang="it-IT" dirty="0" smtClean="0"/>
              <a:t>. </a:t>
            </a:r>
          </a:p>
          <a:p>
            <a:endParaRPr lang="it-IT" dirty="0" smtClean="0"/>
          </a:p>
          <a:p>
            <a:r>
              <a:rPr lang="it-IT" dirty="0" smtClean="0"/>
              <a:t>So </a:t>
            </a:r>
            <a:r>
              <a:rPr lang="it-IT" dirty="0" err="1">
                <a:solidFill>
                  <a:srgbClr val="FF0000"/>
                </a:solidFill>
              </a:rPr>
              <a:t>w</a:t>
            </a:r>
            <a:r>
              <a:rPr lang="it-IT" dirty="0" err="1" smtClean="0">
                <a:solidFill>
                  <a:srgbClr val="FF0000"/>
                </a:solidFill>
              </a:rPr>
              <a:t>e</a:t>
            </a:r>
            <a:r>
              <a:rPr lang="it-IT" dirty="0" smtClean="0">
                <a:solidFill>
                  <a:srgbClr val="FF0000"/>
                </a:solidFill>
              </a:rPr>
              <a:t> look for new </a:t>
            </a:r>
            <a:r>
              <a:rPr lang="it-IT" dirty="0" err="1" smtClean="0">
                <a:solidFill>
                  <a:srgbClr val="FF0000"/>
                </a:solidFill>
              </a:rPr>
              <a:t>physics</a:t>
            </a:r>
            <a:r>
              <a:rPr lang="it-IT" dirty="0" smtClean="0">
                <a:solidFill>
                  <a:srgbClr val="FF0000"/>
                </a:solidFill>
              </a:rPr>
              <a:t> </a:t>
            </a:r>
            <a:r>
              <a:rPr lang="it-IT" dirty="0" err="1" smtClean="0">
                <a:solidFill>
                  <a:srgbClr val="FF0000"/>
                </a:solidFill>
              </a:rPr>
              <a:t>processes</a:t>
            </a:r>
            <a:r>
              <a:rPr lang="it-IT" dirty="0" smtClean="0"/>
              <a:t>: </a:t>
            </a:r>
            <a:r>
              <a:rPr lang="it-IT" dirty="0" err="1" smtClean="0"/>
              <a:t>things</a:t>
            </a:r>
            <a:r>
              <a:rPr lang="it-IT" dirty="0" smtClean="0"/>
              <a:t> </a:t>
            </a:r>
            <a:r>
              <a:rPr lang="it-IT" dirty="0" err="1" smtClean="0"/>
              <a:t>that</a:t>
            </a:r>
            <a:r>
              <a:rPr lang="it-IT" dirty="0" smtClean="0"/>
              <a:t> the standard model </a:t>
            </a:r>
            <a:r>
              <a:rPr lang="it-IT" dirty="0" err="1" smtClean="0"/>
              <a:t>does</a:t>
            </a:r>
            <a:r>
              <a:rPr lang="it-IT" dirty="0" smtClean="0"/>
              <a:t> </a:t>
            </a:r>
            <a:r>
              <a:rPr lang="it-IT" dirty="0" err="1" smtClean="0"/>
              <a:t>not</a:t>
            </a:r>
            <a:r>
              <a:rPr lang="it-IT" dirty="0" smtClean="0"/>
              <a:t> </a:t>
            </a:r>
            <a:r>
              <a:rPr lang="it-IT" dirty="0" err="1" smtClean="0"/>
              <a:t>predict</a:t>
            </a:r>
            <a:endParaRPr lang="it-IT" dirty="0" smtClean="0"/>
          </a:p>
          <a:p>
            <a:pPr lvl="1"/>
            <a:r>
              <a:rPr lang="it-IT" dirty="0" smtClean="0"/>
              <a:t>New </a:t>
            </a:r>
            <a:r>
              <a:rPr lang="it-IT" dirty="0" err="1" smtClean="0"/>
              <a:t>matter</a:t>
            </a:r>
            <a:r>
              <a:rPr lang="it-IT" dirty="0" smtClean="0"/>
              <a:t> </a:t>
            </a:r>
            <a:r>
              <a:rPr lang="it-IT" dirty="0" err="1" smtClean="0"/>
              <a:t>particles</a:t>
            </a:r>
            <a:endParaRPr lang="it-IT" dirty="0" smtClean="0"/>
          </a:p>
          <a:p>
            <a:pPr lvl="1"/>
            <a:r>
              <a:rPr lang="it-IT" dirty="0" smtClean="0"/>
              <a:t>New </a:t>
            </a:r>
            <a:r>
              <a:rPr lang="it-IT" smtClean="0"/>
              <a:t>force carriers, new phenomena</a:t>
            </a:r>
          </a:p>
          <a:p>
            <a:pPr lvl="1"/>
            <a:endParaRPr lang="it-IT"/>
          </a:p>
          <a:p>
            <a:r>
              <a:rPr lang="it-IT" smtClean="0"/>
              <a:t>We do that by creating energetic particle collisions, where</a:t>
            </a:r>
            <a:r>
              <a:rPr lang="it-IT"/>
              <a:t> w</a:t>
            </a:r>
            <a:r>
              <a:rPr lang="it-IT" smtClean="0"/>
              <a:t>e measure known processes </a:t>
            </a:r>
            <a:r>
              <a:rPr lang="it-IT" dirty="0" smtClean="0"/>
              <a:t>in the </a:t>
            </a:r>
            <a:r>
              <a:rPr lang="it-IT" dirty="0" err="1" smtClean="0"/>
              <a:t>attempt</a:t>
            </a:r>
            <a:r>
              <a:rPr lang="it-IT" dirty="0" smtClean="0"/>
              <a:t> of </a:t>
            </a:r>
            <a:r>
              <a:rPr lang="it-IT" dirty="0" err="1" smtClean="0">
                <a:solidFill>
                  <a:srgbClr val="FF0000"/>
                </a:solidFill>
              </a:rPr>
              <a:t>finding</a:t>
            </a:r>
            <a:r>
              <a:rPr lang="it-IT" dirty="0" smtClean="0">
                <a:solidFill>
                  <a:srgbClr val="FF0000"/>
                </a:solidFill>
              </a:rPr>
              <a:t> a </a:t>
            </a:r>
            <a:r>
              <a:rPr lang="it-IT" dirty="0" err="1" smtClean="0">
                <a:solidFill>
                  <a:srgbClr val="FF0000"/>
                </a:solidFill>
              </a:rPr>
              <a:t>significant</a:t>
            </a:r>
            <a:r>
              <a:rPr lang="it-IT" dirty="0" smtClean="0">
                <a:solidFill>
                  <a:srgbClr val="FF0000"/>
                </a:solidFill>
              </a:rPr>
              <a:t> </a:t>
            </a:r>
            <a:r>
              <a:rPr lang="it-IT" dirty="0" err="1" smtClean="0">
                <a:solidFill>
                  <a:srgbClr val="FF0000"/>
                </a:solidFill>
              </a:rPr>
              <a:t>difference</a:t>
            </a:r>
            <a:r>
              <a:rPr lang="it-IT" dirty="0" smtClean="0">
                <a:solidFill>
                  <a:srgbClr val="FF0000"/>
                </a:solidFill>
              </a:rPr>
              <a:t> </a:t>
            </a:r>
            <a:r>
              <a:rPr lang="it-IT" dirty="0" smtClean="0"/>
              <a:t>with model </a:t>
            </a:r>
            <a:r>
              <a:rPr lang="it-IT" dirty="0" err="1" smtClean="0"/>
              <a:t>calculations</a:t>
            </a:r>
            <a:endParaRPr lang="it-IT" dirty="0" smtClean="0"/>
          </a:p>
          <a:p>
            <a:endParaRPr lang="it-IT" dirty="0"/>
          </a:p>
          <a:p>
            <a:r>
              <a:rPr lang="it-IT" dirty="0" err="1" smtClean="0"/>
              <a:t>We</a:t>
            </a:r>
            <a:r>
              <a:rPr lang="it-IT" dirty="0" smtClean="0"/>
              <a:t> </a:t>
            </a:r>
            <a:r>
              <a:rPr lang="it-IT" dirty="0" err="1" smtClean="0"/>
              <a:t>thus</a:t>
            </a:r>
            <a:r>
              <a:rPr lang="it-IT" dirty="0" smtClean="0"/>
              <a:t> </a:t>
            </a:r>
            <a:r>
              <a:rPr lang="it-IT" dirty="0" err="1" smtClean="0"/>
              <a:t>make</a:t>
            </a:r>
            <a:r>
              <a:rPr lang="it-IT" dirty="0" smtClean="0"/>
              <a:t> </a:t>
            </a:r>
            <a:r>
              <a:rPr lang="it-IT" dirty="0" err="1" smtClean="0"/>
              <a:t>extensive</a:t>
            </a:r>
            <a:r>
              <a:rPr lang="it-IT" dirty="0" smtClean="0"/>
              <a:t> use of 	</a:t>
            </a:r>
          </a:p>
          <a:p>
            <a:pPr lvl="1"/>
            <a:r>
              <a:rPr lang="it-IT" b="1" dirty="0" err="1" smtClean="0"/>
              <a:t>Hypothesis</a:t>
            </a:r>
            <a:r>
              <a:rPr lang="it-IT" b="1" dirty="0" smtClean="0"/>
              <a:t> </a:t>
            </a:r>
            <a:r>
              <a:rPr lang="it-IT" b="1" dirty="0" err="1" smtClean="0"/>
              <a:t>testing</a:t>
            </a:r>
            <a:endParaRPr lang="it-IT" b="1" dirty="0"/>
          </a:p>
          <a:p>
            <a:pPr lvl="1"/>
            <a:r>
              <a:rPr lang="it-IT" b="1" dirty="0" smtClean="0"/>
              <a:t>Point and </a:t>
            </a:r>
            <a:r>
              <a:rPr lang="it-IT" b="1" dirty="0" err="1" smtClean="0"/>
              <a:t>interval</a:t>
            </a:r>
            <a:r>
              <a:rPr lang="it-IT" b="1" dirty="0" smtClean="0"/>
              <a:t> </a:t>
            </a:r>
            <a:r>
              <a:rPr lang="it-IT" b="1" dirty="0" err="1" smtClean="0"/>
              <a:t>estimation</a:t>
            </a:r>
            <a:endParaRPr lang="it-IT" b="1" dirty="0" smtClean="0"/>
          </a:p>
          <a:p>
            <a:pPr marL="0" indent="0">
              <a:buNone/>
            </a:pPr>
            <a:endParaRPr lang="it-IT" dirty="0" smtClean="0"/>
          </a:p>
        </p:txBody>
      </p:sp>
      <p:pic>
        <p:nvPicPr>
          <p:cNvPr id="5" name="Picture 3" descr="98 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970489" y="1398041"/>
            <a:ext cx="2173511" cy="2607023"/>
          </a:xfrm>
          <a:prstGeom prst="rect">
            <a:avLst/>
          </a:prstGeom>
          <a:noFill/>
        </p:spPr>
      </p:pic>
      <p:pic>
        <p:nvPicPr>
          <p:cNvPr id="6" name="Picture 3"/>
          <p:cNvPicPr>
            <a:picLocks noChangeAspect="1" noChangeArrowheads="1"/>
          </p:cNvPicPr>
          <p:nvPr/>
        </p:nvPicPr>
        <p:blipFill>
          <a:blip r:embed="rId3" cstate="print"/>
          <a:srcRect/>
          <a:stretch>
            <a:fillRect/>
          </a:stretch>
        </p:blipFill>
        <p:spPr bwMode="auto">
          <a:xfrm>
            <a:off x="6660233" y="4958164"/>
            <a:ext cx="2483767" cy="1864008"/>
          </a:xfrm>
          <a:prstGeom prst="rect">
            <a:avLst/>
          </a:prstGeom>
          <a:noFill/>
          <a:ln w="9525">
            <a:noFill/>
            <a:miter lim="800000"/>
            <a:headEnd/>
            <a:tailEnd/>
          </a:ln>
        </p:spPr>
      </p:pic>
    </p:spTree>
    <p:extLst>
      <p:ext uri="{BB962C8B-B14F-4D97-AF65-F5344CB8AC3E}">
        <p14:creationId xmlns:p14="http://schemas.microsoft.com/office/powerpoint/2010/main" val="172700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 calcmode="lin" valueType="num">
                                      <p:cBhvr additive="base">
                                        <p:cTn id="1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2840" y="-27384"/>
            <a:ext cx="8589640" cy="1224136"/>
          </a:xfrm>
        </p:spPr>
        <p:txBody>
          <a:bodyPr>
            <a:normAutofit/>
          </a:bodyPr>
          <a:lstStyle/>
          <a:p>
            <a:r>
              <a:rPr lang="it-IT" smtClean="0"/>
              <a:t>A Bigger, Meaner </a:t>
            </a:r>
            <a:r>
              <a:rPr lang="it-IT"/>
              <a:t>S</a:t>
            </a:r>
            <a:r>
              <a:rPr lang="it-IT" smtClean="0"/>
              <a:t>tudy of </a:t>
            </a:r>
            <a:r>
              <a:rPr lang="it-IT"/>
              <a:t>R</a:t>
            </a:r>
            <a:r>
              <a:rPr lang="it-IT" smtClean="0"/>
              <a:t>esiduals</a:t>
            </a:r>
            <a:endParaRPr lang="en-US"/>
          </a:p>
        </p:txBody>
      </p:sp>
      <p:sp>
        <p:nvSpPr>
          <p:cNvPr id="3" name="Segnaposto contenuto 2"/>
          <p:cNvSpPr>
            <a:spLocks noGrp="1"/>
          </p:cNvSpPr>
          <p:nvPr>
            <p:ph idx="1"/>
          </p:nvPr>
        </p:nvSpPr>
        <p:spPr>
          <a:xfrm>
            <a:off x="-36512" y="1340768"/>
            <a:ext cx="4392488" cy="4536504"/>
          </a:xfrm>
        </p:spPr>
        <p:txBody>
          <a:bodyPr>
            <a:normAutofit fontScale="70000" lnSpcReduction="20000"/>
          </a:bodyPr>
          <a:lstStyle/>
          <a:p>
            <a:r>
              <a:rPr lang="it-IT" smtClean="0"/>
              <a:t>David Bailey (U. Toronto) recently published an </a:t>
            </a:r>
            <a:r>
              <a:rPr lang="it-IT" b="1" smtClean="0">
                <a:solidFill>
                  <a:srgbClr val="00B050"/>
                </a:solidFill>
              </a:rPr>
              <a:t>article[15]</a:t>
            </a:r>
            <a:r>
              <a:rPr lang="it-IT" b="1" smtClean="0">
                <a:solidFill>
                  <a:srgbClr val="FF0000"/>
                </a:solidFill>
              </a:rPr>
              <a:t> </a:t>
            </a:r>
            <a:r>
              <a:rPr lang="it-IT" smtClean="0"/>
              <a:t>where use of large datasets is made (all of RPP, Cochrane medical and health database, Table of Radionuclides)</a:t>
            </a:r>
          </a:p>
          <a:p>
            <a:r>
              <a:rPr lang="it-IT" smtClean="0">
                <a:solidFill>
                  <a:srgbClr val="0070C0"/>
                </a:solidFill>
              </a:rPr>
              <a:t>41,000 measurements of 3200 quantities studied</a:t>
            </a:r>
          </a:p>
          <a:p>
            <a:endParaRPr lang="it-IT" smtClean="0"/>
          </a:p>
          <a:p>
            <a:r>
              <a:rPr lang="it-IT" smtClean="0"/>
              <a:t>The methodology is similar to that of Roos et al., but some shortcuts are made, and data input automation prevents more vetting (e.g. correlations not properly accounted for)</a:t>
            </a:r>
          </a:p>
          <a:p>
            <a:endParaRPr lang="it-IT" smtClean="0"/>
          </a:p>
        </p:txBody>
      </p:sp>
      <p:pic>
        <p:nvPicPr>
          <p:cNvPr id="133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0507" y="1685865"/>
            <a:ext cx="4795989" cy="354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503040" y="5877272"/>
            <a:ext cx="8640960" cy="1107996"/>
          </a:xfrm>
          <a:prstGeom prst="rect">
            <a:avLst/>
          </a:prstGeom>
          <a:noFill/>
        </p:spPr>
        <p:txBody>
          <a:bodyPr wrap="square" rtlCol="0">
            <a:spAutoFit/>
          </a:bodyPr>
          <a:lstStyle/>
          <a:p>
            <a:r>
              <a:rPr lang="it-IT" sz="2400" b="1"/>
              <a:t>Results </a:t>
            </a:r>
            <a:r>
              <a:rPr lang="it-IT" sz="2400" b="1" smtClean="0"/>
              <a:t>are </a:t>
            </a:r>
            <a:r>
              <a:rPr lang="it-IT" sz="2400" b="1"/>
              <a:t>quite </a:t>
            </a:r>
            <a:r>
              <a:rPr lang="it-IT" sz="2400" b="1" smtClean="0"/>
              <a:t>striking -</a:t>
            </a:r>
            <a:r>
              <a:rPr lang="en-US" sz="2400" b="1" smtClean="0"/>
              <a:t> </a:t>
            </a:r>
            <a:r>
              <a:rPr lang="en-US" sz="2400" b="1"/>
              <a:t>w</a:t>
            </a:r>
            <a:r>
              <a:rPr lang="en-US" sz="2400" b="1" smtClean="0"/>
              <a:t>e </a:t>
            </a:r>
            <a:r>
              <a:rPr lang="en-US" sz="2400" b="1"/>
              <a:t>seem to have ubiquitous Student-t distributions </a:t>
            </a:r>
            <a:r>
              <a:rPr lang="en-US" sz="2400" b="1" smtClean="0"/>
              <a:t>in </a:t>
            </a:r>
            <a:r>
              <a:rPr lang="en-US" sz="2400" b="1"/>
              <a:t>our Z values, with large </a:t>
            </a:r>
            <a:r>
              <a:rPr lang="en-US" sz="2400" b="1" smtClean="0"/>
              <a:t>tails – almost Cauchy-like.</a:t>
            </a:r>
            <a:endParaRPr lang="it-IT" sz="2400" b="1"/>
          </a:p>
          <a:p>
            <a:endParaRPr lang="en-US" b="1"/>
          </a:p>
        </p:txBody>
      </p:sp>
    </p:spTree>
    <p:extLst>
      <p:ext uri="{BB962C8B-B14F-4D97-AF65-F5344CB8AC3E}">
        <p14:creationId xmlns:p14="http://schemas.microsoft.com/office/powerpoint/2010/main" val="2443274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125760"/>
            <a:ext cx="8229600" cy="1143000"/>
          </a:xfrm>
        </p:spPr>
        <p:txBody>
          <a:bodyPr>
            <a:noAutofit/>
          </a:bodyPr>
          <a:lstStyle/>
          <a:p>
            <a:r>
              <a:rPr lang="it-IT" smtClean="0"/>
              <a:t>Going Bayesian:</a:t>
            </a:r>
            <a:br>
              <a:rPr lang="it-IT" smtClean="0"/>
            </a:br>
            <a:r>
              <a:rPr lang="it-IT" smtClean="0"/>
              <a:t>The Jeffreys-Lindley Paradox</a:t>
            </a:r>
            <a:endParaRPr lang="en-US"/>
          </a:p>
        </p:txBody>
      </p:sp>
      <p:sp>
        <p:nvSpPr>
          <p:cNvPr id="3" name="Segnaposto contenuto 2"/>
          <p:cNvSpPr>
            <a:spLocks noGrp="1"/>
          </p:cNvSpPr>
          <p:nvPr>
            <p:ph idx="1"/>
          </p:nvPr>
        </p:nvSpPr>
        <p:spPr>
          <a:xfrm>
            <a:off x="249045" y="1889512"/>
            <a:ext cx="8712968" cy="5257800"/>
          </a:xfrm>
        </p:spPr>
        <p:txBody>
          <a:bodyPr>
            <a:normAutofit fontScale="55000" lnSpcReduction="20000"/>
          </a:bodyPr>
          <a:lstStyle/>
          <a:p>
            <a:pPr>
              <a:buNone/>
            </a:pPr>
            <a:r>
              <a:rPr lang="it-IT" smtClean="0"/>
              <a:t>	</a:t>
            </a:r>
            <a:r>
              <a:rPr lang="it-IT" sz="4400" smtClean="0"/>
              <a:t>So what happens if one tries to move to Bayesian territory ?</a:t>
            </a:r>
          </a:p>
          <a:p>
            <a:pPr>
              <a:buNone/>
            </a:pPr>
            <a:endParaRPr lang="it-IT" smtClean="0"/>
          </a:p>
          <a:p>
            <a:pPr>
              <a:buNone/>
            </a:pPr>
            <a:r>
              <a:rPr lang="it-IT" smtClean="0"/>
              <a:t>	Consider a null hypothesis, </a:t>
            </a:r>
            <a:r>
              <a:rPr lang="it-IT" smtClean="0">
                <a:solidFill>
                  <a:srgbClr val="FF0000"/>
                </a:solidFill>
              </a:rPr>
              <a:t>H</a:t>
            </a:r>
            <a:r>
              <a:rPr lang="it-IT" baseline="-25000" smtClean="0">
                <a:solidFill>
                  <a:srgbClr val="FF0000"/>
                </a:solidFill>
              </a:rPr>
              <a:t>0</a:t>
            </a:r>
            <a:r>
              <a:rPr lang="it-IT" smtClean="0">
                <a:solidFill>
                  <a:srgbClr val="FF0000"/>
                </a:solidFill>
              </a:rPr>
              <a:t>, on which we base a strong belief. </a:t>
            </a:r>
            <a:r>
              <a:rPr lang="it-IT" smtClean="0"/>
              <a:t>In physics </a:t>
            </a:r>
            <a:r>
              <a:rPr lang="it-IT" b="1" smtClean="0"/>
              <a:t>we do believe in our “point null” </a:t>
            </a:r>
            <a:r>
              <a:rPr lang="it-IT" smtClean="0"/>
              <a:t>– a theory valid for a specific value </a:t>
            </a:r>
            <a:r>
              <a:rPr lang="el-GR" smtClean="0">
                <a:solidFill>
                  <a:srgbClr val="FF0000"/>
                </a:solidFill>
              </a:rPr>
              <a:t>θ</a:t>
            </a:r>
            <a:r>
              <a:rPr lang="it-IT" baseline="-25000">
                <a:solidFill>
                  <a:srgbClr val="FF0000"/>
                </a:solidFill>
              </a:rPr>
              <a:t>0 </a:t>
            </a:r>
            <a:r>
              <a:rPr lang="it-IT" smtClean="0"/>
              <a:t>of a parameter</a:t>
            </a:r>
            <a:r>
              <a:rPr lang="el-GR">
                <a:solidFill>
                  <a:srgbClr val="FF0000"/>
                </a:solidFill>
              </a:rPr>
              <a:t> </a:t>
            </a:r>
            <a:r>
              <a:rPr lang="el-GR" smtClean="0">
                <a:solidFill>
                  <a:srgbClr val="FF0000"/>
                </a:solidFill>
              </a:rPr>
              <a:t>θ</a:t>
            </a:r>
            <a:r>
              <a:rPr lang="it-IT"/>
              <a:t> </a:t>
            </a:r>
            <a:r>
              <a:rPr lang="it-IT" smtClean="0"/>
              <a:t>(say the </a:t>
            </a:r>
            <a:r>
              <a:rPr lang="it-IT" smtClean="0">
                <a:solidFill>
                  <a:srgbClr val="0070C0"/>
                </a:solidFill>
              </a:rPr>
              <a:t>photon mass being 0</a:t>
            </a:r>
            <a:r>
              <a:rPr lang="it-IT" smtClean="0"/>
              <a:t>); in other sciences a true “point null” hardly exists</a:t>
            </a:r>
          </a:p>
          <a:p>
            <a:pPr>
              <a:buNone/>
            </a:pPr>
            <a:endParaRPr lang="it-IT" smtClean="0"/>
          </a:p>
          <a:p>
            <a:pPr>
              <a:buNone/>
            </a:pPr>
            <a:r>
              <a:rPr lang="it-IT" smtClean="0"/>
              <a:t>	Comparing a point null </a:t>
            </a:r>
            <a:r>
              <a:rPr lang="el-GR">
                <a:solidFill>
                  <a:srgbClr val="FF0000"/>
                </a:solidFill>
              </a:rPr>
              <a:t>θ</a:t>
            </a:r>
            <a:r>
              <a:rPr lang="it-IT">
                <a:solidFill>
                  <a:srgbClr val="FF0000"/>
                </a:solidFill>
              </a:rPr>
              <a:t>=</a:t>
            </a:r>
            <a:r>
              <a:rPr lang="el-GR">
                <a:solidFill>
                  <a:srgbClr val="FF0000"/>
                </a:solidFill>
              </a:rPr>
              <a:t>θ</a:t>
            </a:r>
            <a:r>
              <a:rPr lang="it-IT" baseline="-25000">
                <a:solidFill>
                  <a:srgbClr val="FF0000"/>
                </a:solidFill>
              </a:rPr>
              <a:t>0 </a:t>
            </a:r>
            <a:r>
              <a:rPr lang="it-IT" smtClean="0"/>
              <a:t>to an alternative which </a:t>
            </a:r>
            <a:r>
              <a:rPr lang="it-IT" smtClean="0"/>
              <a:t>depends on</a:t>
            </a:r>
            <a:r>
              <a:rPr lang="it-IT" smtClean="0"/>
              <a:t> continuous </a:t>
            </a:r>
            <a:r>
              <a:rPr lang="el-GR" smtClean="0">
                <a:solidFill>
                  <a:srgbClr val="FF0000"/>
                </a:solidFill>
              </a:rPr>
              <a:t>θ</a:t>
            </a:r>
            <a:r>
              <a:rPr lang="it-IT" smtClean="0"/>
              <a:t>, we need to </a:t>
            </a:r>
            <a:r>
              <a:rPr lang="it-IT" smtClean="0"/>
              <a:t>encode </a:t>
            </a:r>
            <a:r>
              <a:rPr lang="it-IT" smtClean="0"/>
              <a:t>this in a prior belief. Bayesians use a </a:t>
            </a:r>
            <a:r>
              <a:rPr lang="it-IT" smtClean="0">
                <a:solidFill>
                  <a:srgbClr val="FF0000"/>
                </a:solidFill>
              </a:rPr>
              <a:t>“probability mass” </a:t>
            </a:r>
            <a:r>
              <a:rPr lang="it-IT" smtClean="0">
                <a:solidFill>
                  <a:srgbClr val="FF0000"/>
                </a:solidFill>
              </a:rPr>
              <a:t>at </a:t>
            </a:r>
            <a:r>
              <a:rPr lang="el-GR" smtClean="0">
                <a:solidFill>
                  <a:srgbClr val="FF0000"/>
                </a:solidFill>
              </a:rPr>
              <a:t>θ</a:t>
            </a:r>
            <a:r>
              <a:rPr lang="it-IT" smtClean="0">
                <a:solidFill>
                  <a:srgbClr val="FF0000"/>
                </a:solidFill>
              </a:rPr>
              <a:t>=</a:t>
            </a:r>
            <a:r>
              <a:rPr lang="el-GR" smtClean="0">
                <a:solidFill>
                  <a:srgbClr val="FF0000"/>
                </a:solidFill>
              </a:rPr>
              <a:t>θ</a:t>
            </a:r>
            <a:r>
              <a:rPr lang="it-IT" baseline="-25000" smtClean="0">
                <a:solidFill>
                  <a:srgbClr val="FF0000"/>
                </a:solidFill>
              </a:rPr>
              <a:t>0</a:t>
            </a:r>
            <a:r>
              <a:rPr lang="it-IT"/>
              <a:t> </a:t>
            </a:r>
            <a:r>
              <a:rPr lang="it-IT" smtClean="0"/>
              <a:t>for </a:t>
            </a:r>
            <a:r>
              <a:rPr lang="it-IT"/>
              <a:t>H</a:t>
            </a:r>
            <a:r>
              <a:rPr lang="it-IT" baseline="-25000"/>
              <a:t>0</a:t>
            </a:r>
            <a:r>
              <a:rPr lang="it-IT" smtClean="0"/>
              <a:t>.</a:t>
            </a:r>
            <a:endParaRPr lang="it-IT" baseline="-25000" smtClean="0"/>
          </a:p>
          <a:p>
            <a:endParaRPr lang="it-IT" smtClean="0"/>
          </a:p>
          <a:p>
            <a:pPr marL="0" indent="0">
              <a:buNone/>
            </a:pPr>
            <a:r>
              <a:rPr lang="it-IT"/>
              <a:t>The </a:t>
            </a:r>
            <a:r>
              <a:rPr lang="it-IT" b="1">
                <a:solidFill>
                  <a:srgbClr val="1BB52A"/>
                </a:solidFill>
              </a:rPr>
              <a:t>Jeffreys-Lindley paradox[16] </a:t>
            </a:r>
            <a:r>
              <a:rPr lang="it-IT"/>
              <a:t>arises as </a:t>
            </a:r>
            <a:r>
              <a:rPr lang="it-IT">
                <a:solidFill>
                  <a:srgbClr val="0070C0"/>
                </a:solidFill>
              </a:rPr>
              <a:t>frequentists and Bayesians draw </a:t>
            </a:r>
            <a:r>
              <a:rPr lang="it-IT" b="1">
                <a:solidFill>
                  <a:srgbClr val="0070C0"/>
                </a:solidFill>
              </a:rPr>
              <a:t>opposite </a:t>
            </a:r>
            <a:r>
              <a:rPr lang="it-IT" b="1">
                <a:solidFill>
                  <a:srgbClr val="0070C0"/>
                </a:solidFill>
              </a:rPr>
              <a:t>conclusions</a:t>
            </a:r>
            <a:r>
              <a:rPr lang="it-IT">
                <a:solidFill>
                  <a:srgbClr val="0070C0"/>
                </a:solidFill>
              </a:rPr>
              <a:t> </a:t>
            </a:r>
            <a:r>
              <a:rPr lang="it-IT" smtClean="0">
                <a:solidFill>
                  <a:srgbClr val="0070C0"/>
                </a:solidFill>
              </a:rPr>
              <a:t>as data size becomes large, when </a:t>
            </a:r>
            <a:r>
              <a:rPr lang="it-IT">
                <a:solidFill>
                  <a:srgbClr val="0070C0"/>
                </a:solidFill>
              </a:rPr>
              <a:t>comparing a point null to a composite alternative. </a:t>
            </a:r>
            <a:r>
              <a:rPr lang="it-IT"/>
              <a:t>This fact bears relevance </a:t>
            </a:r>
            <a:r>
              <a:rPr lang="it-IT"/>
              <a:t>to </a:t>
            </a:r>
            <a:r>
              <a:rPr lang="it-IT" smtClean="0"/>
              <a:t>the issue of discovery, </a:t>
            </a:r>
            <a:r>
              <a:rPr lang="it-IT"/>
              <a:t>so let us give it a look.</a:t>
            </a:r>
            <a:endParaRPr lang="en-US"/>
          </a:p>
          <a:p>
            <a:endParaRPr lang="it-IT" smtClean="0"/>
          </a:p>
          <a:p>
            <a:pPr marL="0" indent="0">
              <a:buNone/>
            </a:pPr>
            <a:r>
              <a:rPr lang="it-IT" smtClean="0"/>
              <a:t>We will find that</a:t>
            </a:r>
            <a:r>
              <a:rPr lang="it-IT"/>
              <a:t> </a:t>
            </a:r>
            <a:r>
              <a:rPr lang="it-IT" smtClean="0"/>
              <a:t>t</a:t>
            </a:r>
            <a:r>
              <a:rPr lang="it-IT" smtClean="0"/>
              <a:t>he </a:t>
            </a:r>
            <a:r>
              <a:rPr lang="it-IT" smtClean="0"/>
              <a:t>use of probability masses </a:t>
            </a:r>
            <a:r>
              <a:rPr lang="it-IT" smtClean="0"/>
              <a:t>in</a:t>
            </a:r>
            <a:r>
              <a:rPr lang="it-IT" smtClean="0"/>
              <a:t> </a:t>
            </a:r>
            <a:r>
              <a:rPr lang="it-IT" smtClean="0"/>
              <a:t>priors for a </a:t>
            </a:r>
            <a:r>
              <a:rPr lang="it-IT" b="1" smtClean="0"/>
              <a:t>simple-vs-composite test </a:t>
            </a:r>
            <a:r>
              <a:rPr lang="it-IT" smtClean="0"/>
              <a:t>throws a monkey wrench in the Bayesian paradigm, </a:t>
            </a:r>
            <a:r>
              <a:rPr lang="it-IT" smtClean="0"/>
              <a:t>as </a:t>
            </a:r>
            <a:r>
              <a:rPr lang="it-IT" smtClean="0">
                <a:solidFill>
                  <a:srgbClr val="FF0000"/>
                </a:solidFill>
              </a:rPr>
              <a:t>no matter how large and precise is the data</a:t>
            </a:r>
            <a:r>
              <a:rPr lang="el-GR" smtClean="0">
                <a:solidFill>
                  <a:srgbClr val="FF0000"/>
                </a:solidFill>
              </a:rPr>
              <a:t>,</a:t>
            </a:r>
            <a:r>
              <a:rPr lang="it-IT" smtClean="0">
                <a:solidFill>
                  <a:srgbClr val="FF0000"/>
                </a:solidFill>
              </a:rPr>
              <a:t> Bayesian inference </a:t>
            </a:r>
            <a:r>
              <a:rPr lang="it-IT" b="1" smtClean="0">
                <a:solidFill>
                  <a:srgbClr val="FF0000"/>
                </a:solidFill>
              </a:rPr>
              <a:t>strongly depends </a:t>
            </a:r>
            <a:r>
              <a:rPr lang="it-IT" smtClean="0">
                <a:solidFill>
                  <a:srgbClr val="FF0000"/>
                </a:solidFill>
              </a:rPr>
              <a:t>on the scale over which the prior is non-null </a:t>
            </a:r>
            <a:r>
              <a:rPr lang="it-IT" smtClean="0"/>
              <a:t>– that is, on the </a:t>
            </a:r>
            <a:r>
              <a:rPr lang="it-IT" b="1" smtClean="0"/>
              <a:t>prior belief</a:t>
            </a:r>
            <a:r>
              <a:rPr lang="it-IT" smtClean="0"/>
              <a:t> of the experimenter.</a:t>
            </a:r>
            <a:endParaRPr lang="el-GR" smtClean="0"/>
          </a:p>
          <a:p>
            <a:endParaRPr lang="it-IT" smtClean="0"/>
          </a:p>
          <a:p>
            <a:pPr>
              <a:buNone/>
            </a:pPr>
            <a:r>
              <a:rPr lang="it-IT" smtClean="0"/>
              <a:t>	</a:t>
            </a:r>
            <a:endParaRPr lang="en-US"/>
          </a:p>
        </p:txBody>
      </p:sp>
      <p:sp>
        <p:nvSpPr>
          <p:cNvPr id="4" name="Rettangolo 3"/>
          <p:cNvSpPr/>
          <p:nvPr/>
        </p:nvSpPr>
        <p:spPr>
          <a:xfrm>
            <a:off x="272250" y="5225752"/>
            <a:ext cx="8574063" cy="1008112"/>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uppo 14"/>
          <p:cNvGrpSpPr/>
          <p:nvPr/>
        </p:nvGrpSpPr>
        <p:grpSpPr>
          <a:xfrm>
            <a:off x="4139952" y="4149080"/>
            <a:ext cx="4772594" cy="2664296"/>
            <a:chOff x="4139952" y="4149080"/>
            <a:chExt cx="4772594" cy="2664296"/>
          </a:xfrm>
        </p:grpSpPr>
        <p:sp>
          <p:nvSpPr>
            <p:cNvPr id="11" name="CasellaDiTesto 10"/>
            <p:cNvSpPr txBox="1"/>
            <p:nvPr/>
          </p:nvSpPr>
          <p:spPr>
            <a:xfrm>
              <a:off x="6384155" y="6444044"/>
              <a:ext cx="386644" cy="369332"/>
            </a:xfrm>
            <a:prstGeom prst="rect">
              <a:avLst/>
            </a:prstGeom>
            <a:noFill/>
          </p:spPr>
          <p:txBody>
            <a:bodyPr wrap="none" rtlCol="0">
              <a:spAutoFit/>
            </a:bodyPr>
            <a:lstStyle/>
            <a:p>
              <a:r>
                <a:rPr lang="el-GR">
                  <a:solidFill>
                    <a:srgbClr val="FF0000"/>
                  </a:solidFill>
                </a:rPr>
                <a:t>θ</a:t>
              </a:r>
              <a:r>
                <a:rPr lang="it-IT" baseline="-25000">
                  <a:solidFill>
                    <a:srgbClr val="FF0000"/>
                  </a:solidFill>
                </a:rPr>
                <a:t>0</a:t>
              </a:r>
              <a:endParaRPr lang="en-US"/>
            </a:p>
          </p:txBody>
        </p:sp>
        <p:sp>
          <p:nvSpPr>
            <p:cNvPr id="12" name="CasellaDiTesto 11"/>
            <p:cNvSpPr txBox="1"/>
            <p:nvPr/>
          </p:nvSpPr>
          <p:spPr>
            <a:xfrm>
              <a:off x="8604448" y="6444044"/>
              <a:ext cx="308098" cy="369332"/>
            </a:xfrm>
            <a:prstGeom prst="rect">
              <a:avLst/>
            </a:prstGeom>
            <a:noFill/>
          </p:spPr>
          <p:txBody>
            <a:bodyPr wrap="none" rtlCol="0">
              <a:spAutoFit/>
            </a:bodyPr>
            <a:lstStyle/>
            <a:p>
              <a:r>
                <a:rPr lang="el-GR">
                  <a:solidFill>
                    <a:srgbClr val="FF0000"/>
                  </a:solidFill>
                </a:rPr>
                <a:t>θ</a:t>
              </a:r>
              <a:endParaRPr lang="en-US"/>
            </a:p>
          </p:txBody>
        </p:sp>
        <p:grpSp>
          <p:nvGrpSpPr>
            <p:cNvPr id="14" name="Gruppo 13"/>
            <p:cNvGrpSpPr/>
            <p:nvPr/>
          </p:nvGrpSpPr>
          <p:grpSpPr>
            <a:xfrm>
              <a:off x="4139952" y="4149080"/>
              <a:ext cx="4685631" cy="2304256"/>
              <a:chOff x="4139952" y="4149080"/>
              <a:chExt cx="4685631" cy="2304256"/>
            </a:xfrm>
          </p:grpSpPr>
          <p:sp>
            <p:nvSpPr>
              <p:cNvPr id="5" name="Triangolo isoscele 4"/>
              <p:cNvSpPr/>
              <p:nvPr/>
            </p:nvSpPr>
            <p:spPr>
              <a:xfrm>
                <a:off x="6516216" y="4149080"/>
                <a:ext cx="72008" cy="23042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tangolo 5"/>
              <p:cNvSpPr/>
              <p:nvPr/>
            </p:nvSpPr>
            <p:spPr>
              <a:xfrm>
                <a:off x="5004048" y="6381328"/>
                <a:ext cx="3456384"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ttore 2 7"/>
              <p:cNvCxnSpPr/>
              <p:nvPr/>
            </p:nvCxnSpPr>
            <p:spPr>
              <a:xfrm flipV="1">
                <a:off x="4716016" y="4149080"/>
                <a:ext cx="0" cy="23042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4716016" y="6453336"/>
                <a:ext cx="410956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4139952" y="4149080"/>
                <a:ext cx="570990" cy="369332"/>
              </a:xfrm>
              <a:prstGeom prst="rect">
                <a:avLst/>
              </a:prstGeom>
              <a:noFill/>
            </p:spPr>
            <p:txBody>
              <a:bodyPr wrap="none" rtlCol="0">
                <a:spAutoFit/>
              </a:bodyPr>
              <a:lstStyle/>
              <a:p>
                <a:r>
                  <a:rPr lang="it-IT" smtClean="0">
                    <a:solidFill>
                      <a:srgbClr val="FF0000"/>
                    </a:solidFill>
                  </a:rPr>
                  <a:t>p(</a:t>
                </a:r>
                <a:r>
                  <a:rPr lang="el-GR" smtClean="0">
                    <a:solidFill>
                      <a:srgbClr val="FF0000"/>
                    </a:solidFill>
                  </a:rPr>
                  <a:t>θ</a:t>
                </a:r>
                <a:r>
                  <a:rPr lang="it-IT" smtClean="0">
                    <a:solidFill>
                      <a:srgbClr val="FF0000"/>
                    </a:solidFill>
                  </a:rPr>
                  <a:t>)</a:t>
                </a: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The Paradox</a:t>
            </a:r>
            <a:endParaRPr lang="en-US"/>
          </a:p>
        </p:txBody>
      </p:sp>
      <p:sp>
        <p:nvSpPr>
          <p:cNvPr id="3" name="Segnaposto contenuto 2"/>
          <p:cNvSpPr>
            <a:spLocks noGrp="1"/>
          </p:cNvSpPr>
          <p:nvPr>
            <p:ph idx="1"/>
          </p:nvPr>
        </p:nvSpPr>
        <p:spPr>
          <a:xfrm>
            <a:off x="-190872" y="2276872"/>
            <a:ext cx="5554960" cy="2664296"/>
          </a:xfrm>
        </p:spPr>
        <p:txBody>
          <a:bodyPr>
            <a:normAutofit fontScale="55000" lnSpcReduction="20000"/>
          </a:bodyPr>
          <a:lstStyle/>
          <a:p>
            <a:endParaRPr lang="it-IT" smtClean="0"/>
          </a:p>
          <a:p>
            <a:endParaRPr lang="it-IT" smtClean="0"/>
          </a:p>
          <a:p>
            <a:pPr>
              <a:buNone/>
            </a:pPr>
            <a:r>
              <a:rPr lang="it-IT" smtClean="0"/>
              <a:t>		</a:t>
            </a:r>
            <a:r>
              <a:rPr lang="it-IT" sz="2200" smtClean="0"/>
              <a:t>where z</a:t>
            </a:r>
            <a:r>
              <a:rPr lang="el-GR" sz="2200" baseline="-25000" smtClean="0"/>
              <a:t>α</a:t>
            </a:r>
            <a:r>
              <a:rPr lang="it-IT" sz="2200" baseline="-25000" smtClean="0"/>
              <a:t>/2 </a:t>
            </a:r>
            <a:r>
              <a:rPr lang="it-IT" sz="2200" smtClean="0"/>
              <a:t>is the significance corresponding to test size </a:t>
            </a:r>
            <a:r>
              <a:rPr lang="el-GR" sz="2200" smtClean="0"/>
              <a:t>α</a:t>
            </a:r>
            <a:r>
              <a:rPr lang="it-IT" sz="2200" smtClean="0"/>
              <a:t> for a 	two-tailed normal distribution</a:t>
            </a:r>
          </a:p>
          <a:p>
            <a:pPr>
              <a:buNone/>
            </a:pPr>
            <a:r>
              <a:rPr lang="it-IT" smtClean="0"/>
              <a:t>	</a:t>
            </a:r>
          </a:p>
          <a:p>
            <a:pPr>
              <a:buNone/>
            </a:pPr>
            <a:r>
              <a:rPr lang="it-IT">
                <a:sym typeface="Wingdings" pitchFamily="2" charset="2"/>
              </a:rPr>
              <a:t>	</a:t>
            </a:r>
            <a:r>
              <a:rPr lang="it-IT" smtClean="0">
                <a:sym typeface="Wingdings" pitchFamily="2" charset="2"/>
              </a:rPr>
              <a:t>The </a:t>
            </a:r>
            <a:r>
              <a:rPr lang="it-IT" b="1" smtClean="0">
                <a:sym typeface="Wingdings" pitchFamily="2" charset="2"/>
              </a:rPr>
              <a:t>paradox</a:t>
            </a:r>
            <a:r>
              <a:rPr lang="it-IT" smtClean="0">
                <a:sym typeface="Wingdings" pitchFamily="2" charset="2"/>
              </a:rPr>
              <a:t> is that </a:t>
            </a:r>
            <a:r>
              <a:rPr lang="it-IT" smtClean="0">
                <a:solidFill>
                  <a:srgbClr val="FF0000"/>
                </a:solidFill>
                <a:sym typeface="Wingdings" pitchFamily="2" charset="2"/>
              </a:rPr>
              <a:t>t</a:t>
            </a:r>
            <a:r>
              <a:rPr lang="it-IT" smtClean="0">
                <a:solidFill>
                  <a:srgbClr val="FF0000"/>
                </a:solidFill>
              </a:rPr>
              <a:t>he </a:t>
            </a:r>
            <a:r>
              <a:rPr lang="it-IT" b="1" smtClean="0">
                <a:solidFill>
                  <a:srgbClr val="FF0000"/>
                </a:solidFill>
              </a:rPr>
              <a:t>posterior probability that H</a:t>
            </a:r>
            <a:r>
              <a:rPr lang="it-IT" b="1" baseline="-25000" smtClean="0">
                <a:solidFill>
                  <a:srgbClr val="FF0000"/>
                </a:solidFill>
              </a:rPr>
              <a:t>0</a:t>
            </a:r>
            <a:r>
              <a:rPr lang="it-IT" b="1" smtClean="0">
                <a:solidFill>
                  <a:srgbClr val="FF0000"/>
                </a:solidFill>
              </a:rPr>
              <a:t> is true, </a:t>
            </a:r>
            <a:r>
              <a:rPr lang="it-IT" smtClean="0"/>
              <a:t>conditional on </a:t>
            </a:r>
            <a:r>
              <a:rPr lang="it-IT" smtClean="0">
                <a:solidFill>
                  <a:srgbClr val="FF0000"/>
                </a:solidFill>
              </a:rPr>
              <a:t>seeing data in the </a:t>
            </a:r>
            <a:r>
              <a:rPr lang="it-IT" i="1" smtClean="0">
                <a:solidFill>
                  <a:srgbClr val="FF0000"/>
                </a:solidFill>
              </a:rPr>
              <a:t>critical region </a:t>
            </a:r>
            <a:r>
              <a:rPr lang="it-IT" smtClean="0"/>
              <a:t>(i.e. ones which exclude H</a:t>
            </a:r>
            <a:r>
              <a:rPr lang="it-IT" baseline="-25000" smtClean="0"/>
              <a:t>0</a:t>
            </a:r>
            <a:r>
              <a:rPr lang="it-IT" smtClean="0"/>
              <a:t> in a classical </a:t>
            </a:r>
            <a:r>
              <a:rPr lang="el-GR" smtClean="0"/>
              <a:t>α</a:t>
            </a:r>
            <a:r>
              <a:rPr lang="it-IT" smtClean="0"/>
              <a:t>-sized</a:t>
            </a:r>
            <a:r>
              <a:rPr lang="el-GR" smtClean="0"/>
              <a:t> </a:t>
            </a:r>
            <a:r>
              <a:rPr lang="it-IT" smtClean="0"/>
              <a:t>test) </a:t>
            </a:r>
            <a:r>
              <a:rPr lang="it-IT" b="1" smtClean="0">
                <a:solidFill>
                  <a:srgbClr val="FF0000"/>
                </a:solidFill>
              </a:rPr>
              <a:t>approaches 1 </a:t>
            </a:r>
            <a:r>
              <a:rPr lang="it-IT" b="1" smtClean="0"/>
              <a:t>(not </a:t>
            </a:r>
            <a:r>
              <a:rPr lang="el-GR" b="1" smtClean="0"/>
              <a:t>α</a:t>
            </a:r>
            <a:r>
              <a:rPr lang="it-IT" b="1" smtClean="0"/>
              <a:t>, NB!)  </a:t>
            </a:r>
            <a:r>
              <a:rPr lang="it-IT" b="1" smtClean="0">
                <a:solidFill>
                  <a:srgbClr val="FF0000"/>
                </a:solidFill>
              </a:rPr>
              <a:t>as the sample size becomes arbitrarily large</a:t>
            </a:r>
            <a:r>
              <a:rPr lang="it-IT" smtClean="0">
                <a:solidFill>
                  <a:srgbClr val="FF0000"/>
                </a:solidFill>
              </a:rPr>
              <a:t>.</a:t>
            </a:r>
          </a:p>
        </p:txBody>
      </p:sp>
      <p:sp>
        <p:nvSpPr>
          <p:cNvPr id="8" name="Rettangolo 7"/>
          <p:cNvSpPr/>
          <p:nvPr/>
        </p:nvSpPr>
        <p:spPr>
          <a:xfrm>
            <a:off x="5868144" y="4221088"/>
            <a:ext cx="1008112" cy="21602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p:cNvSpPr/>
          <p:nvPr/>
        </p:nvSpPr>
        <p:spPr>
          <a:xfrm>
            <a:off x="6948264" y="4221088"/>
            <a:ext cx="1008112" cy="21602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tangolo 9"/>
          <p:cNvSpPr/>
          <p:nvPr/>
        </p:nvSpPr>
        <p:spPr>
          <a:xfrm>
            <a:off x="6876256" y="2996952"/>
            <a:ext cx="72008" cy="144016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p:cNvSpPr txBox="1"/>
          <p:nvPr/>
        </p:nvSpPr>
        <p:spPr>
          <a:xfrm>
            <a:off x="8460432" y="4077072"/>
            <a:ext cx="308098" cy="369332"/>
          </a:xfrm>
          <a:prstGeom prst="rect">
            <a:avLst/>
          </a:prstGeom>
          <a:noFill/>
        </p:spPr>
        <p:txBody>
          <a:bodyPr wrap="none" rtlCol="0">
            <a:spAutoFit/>
          </a:bodyPr>
          <a:lstStyle/>
          <a:p>
            <a:r>
              <a:rPr lang="el-GR" smtClean="0"/>
              <a:t>θ</a:t>
            </a:r>
            <a:endParaRPr lang="en-US"/>
          </a:p>
        </p:txBody>
      </p:sp>
      <p:cxnSp>
        <p:nvCxnSpPr>
          <p:cNvPr id="17" name="Connettore 2 16"/>
          <p:cNvCxnSpPr/>
          <p:nvPr/>
        </p:nvCxnSpPr>
        <p:spPr>
          <a:xfrm>
            <a:off x="5364088" y="4437112"/>
            <a:ext cx="352839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6732240" y="4509120"/>
            <a:ext cx="394660" cy="369332"/>
          </a:xfrm>
          <a:prstGeom prst="rect">
            <a:avLst/>
          </a:prstGeom>
          <a:noFill/>
        </p:spPr>
        <p:txBody>
          <a:bodyPr wrap="none" rtlCol="0">
            <a:spAutoFit/>
          </a:bodyPr>
          <a:lstStyle/>
          <a:p>
            <a:r>
              <a:rPr lang="el-GR" smtClean="0"/>
              <a:t>θ</a:t>
            </a:r>
            <a:r>
              <a:rPr lang="el-GR" sz="2000" baseline="-25000" smtClean="0"/>
              <a:t>0</a:t>
            </a:r>
            <a:endParaRPr lang="en-US" baseline="-25000"/>
          </a:p>
        </p:txBody>
      </p:sp>
      <p:sp>
        <p:nvSpPr>
          <p:cNvPr id="19" name="CasellaDiTesto 18"/>
          <p:cNvSpPr txBox="1"/>
          <p:nvPr/>
        </p:nvSpPr>
        <p:spPr>
          <a:xfrm>
            <a:off x="6660232" y="2636912"/>
            <a:ext cx="676788" cy="369332"/>
          </a:xfrm>
          <a:prstGeom prst="rect">
            <a:avLst/>
          </a:prstGeom>
          <a:noFill/>
        </p:spPr>
        <p:txBody>
          <a:bodyPr wrap="none" rtlCol="0">
            <a:spAutoFit/>
          </a:bodyPr>
          <a:lstStyle/>
          <a:p>
            <a:r>
              <a:rPr lang="el-GR" smtClean="0"/>
              <a:t>π</a:t>
            </a:r>
            <a:r>
              <a:rPr lang="it-IT" smtClean="0"/>
              <a:t>(H</a:t>
            </a:r>
            <a:r>
              <a:rPr lang="it-IT" baseline="-25000" smtClean="0"/>
              <a:t>0</a:t>
            </a:r>
            <a:r>
              <a:rPr lang="it-IT" smtClean="0"/>
              <a:t>)</a:t>
            </a:r>
            <a:endParaRPr lang="en-US"/>
          </a:p>
        </p:txBody>
      </p:sp>
      <p:sp>
        <p:nvSpPr>
          <p:cNvPr id="20" name="CasellaDiTesto 19"/>
          <p:cNvSpPr txBox="1"/>
          <p:nvPr/>
        </p:nvSpPr>
        <p:spPr>
          <a:xfrm>
            <a:off x="7308304" y="3779748"/>
            <a:ext cx="676788" cy="369332"/>
          </a:xfrm>
          <a:prstGeom prst="rect">
            <a:avLst/>
          </a:prstGeom>
          <a:noFill/>
        </p:spPr>
        <p:txBody>
          <a:bodyPr wrap="none" rtlCol="0">
            <a:spAutoFit/>
          </a:bodyPr>
          <a:lstStyle/>
          <a:p>
            <a:r>
              <a:rPr lang="el-GR" smtClean="0"/>
              <a:t>π</a:t>
            </a:r>
            <a:r>
              <a:rPr lang="it-IT" smtClean="0"/>
              <a:t>(H</a:t>
            </a:r>
            <a:r>
              <a:rPr lang="it-IT" baseline="-25000" smtClean="0"/>
              <a:t>1</a:t>
            </a:r>
            <a:r>
              <a:rPr lang="it-IT" smtClean="0"/>
              <a:t>)</a:t>
            </a:r>
            <a:endParaRPr lang="en-US"/>
          </a:p>
        </p:txBody>
      </p:sp>
      <p:sp>
        <p:nvSpPr>
          <p:cNvPr id="21" name="CasellaDiTesto 20"/>
          <p:cNvSpPr txBox="1"/>
          <p:nvPr/>
        </p:nvSpPr>
        <p:spPr>
          <a:xfrm>
            <a:off x="5508104" y="4509120"/>
            <a:ext cx="793807" cy="369332"/>
          </a:xfrm>
          <a:prstGeom prst="rect">
            <a:avLst/>
          </a:prstGeom>
          <a:noFill/>
        </p:spPr>
        <p:txBody>
          <a:bodyPr wrap="none" rtlCol="0">
            <a:spAutoFit/>
          </a:bodyPr>
          <a:lstStyle/>
          <a:p>
            <a:r>
              <a:rPr lang="el-GR" smtClean="0"/>
              <a:t>θ</a:t>
            </a:r>
            <a:r>
              <a:rPr lang="en-US" baseline="-25000" smtClean="0"/>
              <a:t>0</a:t>
            </a:r>
            <a:r>
              <a:rPr lang="it-IT" smtClean="0"/>
              <a:t>-</a:t>
            </a:r>
            <a:r>
              <a:rPr lang="el-GR" smtClean="0"/>
              <a:t>Δ</a:t>
            </a:r>
            <a:r>
              <a:rPr lang="it-IT" smtClean="0"/>
              <a:t>/2</a:t>
            </a:r>
            <a:endParaRPr lang="en-US"/>
          </a:p>
        </p:txBody>
      </p:sp>
      <p:sp>
        <p:nvSpPr>
          <p:cNvPr id="22" name="CasellaDiTesto 21"/>
          <p:cNvSpPr txBox="1"/>
          <p:nvPr/>
        </p:nvSpPr>
        <p:spPr>
          <a:xfrm>
            <a:off x="7666752" y="4499828"/>
            <a:ext cx="838691" cy="369332"/>
          </a:xfrm>
          <a:prstGeom prst="rect">
            <a:avLst/>
          </a:prstGeom>
          <a:noFill/>
        </p:spPr>
        <p:txBody>
          <a:bodyPr wrap="none" rtlCol="0">
            <a:spAutoFit/>
          </a:bodyPr>
          <a:lstStyle/>
          <a:p>
            <a:r>
              <a:rPr lang="el-GR" smtClean="0"/>
              <a:t>θ</a:t>
            </a:r>
            <a:r>
              <a:rPr lang="en-US" baseline="-25000" smtClean="0"/>
              <a:t>0</a:t>
            </a:r>
            <a:r>
              <a:rPr lang="it-IT" smtClean="0"/>
              <a:t>+</a:t>
            </a:r>
            <a:r>
              <a:rPr lang="el-GR" smtClean="0"/>
              <a:t>Δ</a:t>
            </a:r>
            <a:r>
              <a:rPr lang="it-IT" smtClean="0"/>
              <a:t>/2</a:t>
            </a:r>
            <a:endParaRPr lang="en-US"/>
          </a:p>
        </p:txBody>
      </p:sp>
      <p:sp>
        <p:nvSpPr>
          <p:cNvPr id="24" name="CasellaDiTesto 23"/>
          <p:cNvSpPr txBox="1"/>
          <p:nvPr/>
        </p:nvSpPr>
        <p:spPr>
          <a:xfrm>
            <a:off x="107504" y="980728"/>
            <a:ext cx="9036496" cy="1754326"/>
          </a:xfrm>
          <a:prstGeom prst="rect">
            <a:avLst/>
          </a:prstGeom>
          <a:noFill/>
        </p:spPr>
        <p:txBody>
          <a:bodyPr wrap="square" rtlCol="0">
            <a:spAutoFit/>
          </a:bodyPr>
          <a:lstStyle/>
          <a:p>
            <a:r>
              <a:rPr lang="it-IT" smtClean="0"/>
              <a:t>Take X</a:t>
            </a:r>
            <a:r>
              <a:rPr lang="it-IT" baseline="-25000" smtClean="0"/>
              <a:t>1</a:t>
            </a:r>
            <a:r>
              <a:rPr lang="it-IT" smtClean="0"/>
              <a:t>...X</a:t>
            </a:r>
            <a:r>
              <a:rPr lang="it-IT" baseline="-25000" smtClean="0"/>
              <a:t>n</a:t>
            </a:r>
            <a:r>
              <a:rPr lang="it-IT" smtClean="0"/>
              <a:t> i.i.d. as X</a:t>
            </a:r>
            <a:r>
              <a:rPr lang="it-IT" baseline="-25000" smtClean="0"/>
              <a:t>i</a:t>
            </a:r>
            <a:r>
              <a:rPr lang="it-IT" smtClean="0"/>
              <a:t>|</a:t>
            </a:r>
            <a:r>
              <a:rPr lang="el-GR" smtClean="0"/>
              <a:t>θ</a:t>
            </a:r>
            <a:r>
              <a:rPr lang="it-IT" smtClean="0"/>
              <a:t> </a:t>
            </a:r>
            <a:r>
              <a:rPr lang="en-US" smtClean="0"/>
              <a:t>~ </a:t>
            </a:r>
            <a:r>
              <a:rPr lang="it-IT" smtClean="0"/>
              <a:t>N(</a:t>
            </a:r>
            <a:r>
              <a:rPr lang="el-GR" smtClean="0"/>
              <a:t>θ,σ</a:t>
            </a:r>
            <a:r>
              <a:rPr lang="it-IT" baseline="30000" smtClean="0"/>
              <a:t>2</a:t>
            </a:r>
            <a:r>
              <a:rPr lang="it-IT" smtClean="0"/>
              <a:t>), and a prior belief on </a:t>
            </a:r>
            <a:r>
              <a:rPr lang="el-GR" smtClean="0"/>
              <a:t>θ </a:t>
            </a:r>
            <a:r>
              <a:rPr lang="it-IT" smtClean="0"/>
              <a:t>constituted by a mixture of a </a:t>
            </a:r>
            <a:r>
              <a:rPr lang="it-IT" smtClean="0">
                <a:solidFill>
                  <a:srgbClr val="0070C0"/>
                </a:solidFill>
              </a:rPr>
              <a:t>point mass </a:t>
            </a:r>
            <a:r>
              <a:rPr lang="it-IT" b="1" smtClean="0">
                <a:solidFill>
                  <a:srgbClr val="0070C0"/>
                </a:solidFill>
              </a:rPr>
              <a:t>p</a:t>
            </a:r>
            <a:r>
              <a:rPr lang="it-IT" smtClean="0">
                <a:solidFill>
                  <a:srgbClr val="0070C0"/>
                </a:solidFill>
              </a:rPr>
              <a:t> at </a:t>
            </a:r>
            <a:r>
              <a:rPr lang="el-GR" smtClean="0">
                <a:solidFill>
                  <a:srgbClr val="0070C0"/>
                </a:solidFill>
              </a:rPr>
              <a:t>θ</a:t>
            </a:r>
            <a:r>
              <a:rPr lang="el-GR" baseline="-25000" smtClean="0">
                <a:solidFill>
                  <a:srgbClr val="0070C0"/>
                </a:solidFill>
              </a:rPr>
              <a:t>0</a:t>
            </a:r>
            <a:r>
              <a:rPr lang="en-US" smtClean="0">
                <a:solidFill>
                  <a:srgbClr val="0070C0"/>
                </a:solidFill>
              </a:rPr>
              <a:t> and </a:t>
            </a:r>
            <a:r>
              <a:rPr lang="en-US" b="1" smtClean="0">
                <a:solidFill>
                  <a:srgbClr val="0070C0"/>
                </a:solidFill>
              </a:rPr>
              <a:t>(1-p) </a:t>
            </a:r>
            <a:r>
              <a:rPr lang="en-US" smtClean="0">
                <a:solidFill>
                  <a:srgbClr val="0070C0"/>
                </a:solidFill>
              </a:rPr>
              <a:t>uniformly distributed</a:t>
            </a:r>
            <a:r>
              <a:rPr lang="en-US" smtClean="0"/>
              <a:t> in [</a:t>
            </a:r>
            <a:r>
              <a:rPr lang="el-GR" smtClean="0"/>
              <a:t>θ</a:t>
            </a:r>
            <a:r>
              <a:rPr lang="it-IT" baseline="-25000" smtClean="0"/>
              <a:t>0</a:t>
            </a:r>
            <a:r>
              <a:rPr lang="it-IT" smtClean="0"/>
              <a:t>-</a:t>
            </a:r>
            <a:r>
              <a:rPr lang="el-GR" smtClean="0"/>
              <a:t>Δ</a:t>
            </a:r>
            <a:r>
              <a:rPr lang="it-IT" smtClean="0"/>
              <a:t>/2</a:t>
            </a:r>
            <a:r>
              <a:rPr lang="it-IT" smtClean="0"/>
              <a:t>, </a:t>
            </a:r>
            <a:r>
              <a:rPr lang="el-GR" smtClean="0"/>
              <a:t>θ</a:t>
            </a:r>
            <a:r>
              <a:rPr lang="it-IT" baseline="-25000" smtClean="0"/>
              <a:t>0</a:t>
            </a:r>
            <a:r>
              <a:rPr lang="it-IT" smtClean="0"/>
              <a:t>+</a:t>
            </a:r>
            <a:r>
              <a:rPr lang="el-GR" smtClean="0"/>
              <a:t>Δ</a:t>
            </a:r>
            <a:r>
              <a:rPr lang="it-IT" smtClean="0"/>
              <a:t>/2</a:t>
            </a:r>
            <a:r>
              <a:rPr lang="it-IT" smtClean="0"/>
              <a:t>].</a:t>
            </a:r>
            <a:endParaRPr lang="el-GR" smtClean="0"/>
          </a:p>
          <a:p>
            <a:endParaRPr lang="it-IT" smtClean="0"/>
          </a:p>
          <a:p>
            <a:r>
              <a:rPr lang="it-IT" smtClean="0"/>
              <a:t>In classical hypothesis testing the “</a:t>
            </a:r>
            <a:r>
              <a:rPr lang="it-IT" smtClean="0">
                <a:solidFill>
                  <a:srgbClr val="FF0000"/>
                </a:solidFill>
              </a:rPr>
              <a:t>critical values</a:t>
            </a:r>
            <a:r>
              <a:rPr lang="it-IT" smtClean="0"/>
              <a:t>” of the sample mean delimiting the rejection region of </a:t>
            </a:r>
            <a:r>
              <a:rPr lang="it-IT" b="1" smtClean="0"/>
              <a:t>H</a:t>
            </a:r>
            <a:r>
              <a:rPr lang="it-IT" b="1" baseline="-25000" smtClean="0"/>
              <a:t>0</a:t>
            </a:r>
            <a:r>
              <a:rPr lang="it-IT" b="1" smtClean="0"/>
              <a:t>: </a:t>
            </a:r>
            <a:r>
              <a:rPr lang="el-GR" b="1" smtClean="0"/>
              <a:t>θ</a:t>
            </a:r>
            <a:r>
              <a:rPr lang="it-IT" b="1" smtClean="0"/>
              <a:t> = </a:t>
            </a:r>
            <a:r>
              <a:rPr lang="el-GR" b="1" smtClean="0"/>
              <a:t>θ</a:t>
            </a:r>
            <a:r>
              <a:rPr lang="it-IT" b="1" baseline="-25000" smtClean="0"/>
              <a:t>0</a:t>
            </a:r>
            <a:r>
              <a:rPr lang="it-IT" b="1" smtClean="0"/>
              <a:t> </a:t>
            </a:r>
            <a:r>
              <a:rPr lang="it-IT" smtClean="0"/>
              <a:t>in favor of </a:t>
            </a:r>
            <a:r>
              <a:rPr lang="it-IT" b="1" smtClean="0"/>
              <a:t>H</a:t>
            </a:r>
            <a:r>
              <a:rPr lang="it-IT" b="1" baseline="-25000" smtClean="0"/>
              <a:t>1</a:t>
            </a:r>
            <a:r>
              <a:rPr lang="it-IT" b="1" smtClean="0"/>
              <a:t>: </a:t>
            </a:r>
            <a:r>
              <a:rPr lang="el-GR" b="1" smtClean="0"/>
              <a:t>θ</a:t>
            </a:r>
            <a:r>
              <a:rPr lang="it-IT" b="1" smtClean="0"/>
              <a:t> &lt;&gt; </a:t>
            </a:r>
            <a:r>
              <a:rPr lang="el-GR" b="1" smtClean="0"/>
              <a:t>θ</a:t>
            </a:r>
            <a:r>
              <a:rPr lang="el-GR" b="1" baseline="-25000" smtClean="0"/>
              <a:t>0</a:t>
            </a:r>
            <a:r>
              <a:rPr lang="el-GR" b="1" smtClean="0"/>
              <a:t> </a:t>
            </a:r>
            <a:r>
              <a:rPr lang="it-IT" smtClean="0"/>
              <a:t>at significance level </a:t>
            </a:r>
            <a:r>
              <a:rPr lang="el-GR" smtClean="0">
                <a:solidFill>
                  <a:srgbClr val="FF0000"/>
                </a:solidFill>
              </a:rPr>
              <a:t>α</a:t>
            </a:r>
            <a:r>
              <a:rPr lang="el-GR" smtClean="0"/>
              <a:t> </a:t>
            </a:r>
            <a:r>
              <a:rPr lang="it-IT" smtClean="0"/>
              <a:t>are</a:t>
            </a:r>
          </a:p>
          <a:p>
            <a:endParaRPr lang="en-US"/>
          </a:p>
        </p:txBody>
      </p:sp>
      <p:pic>
        <p:nvPicPr>
          <p:cNvPr id="70658" name="Picture 2"/>
          <p:cNvPicPr>
            <a:picLocks noChangeAspect="1" noChangeArrowheads="1"/>
          </p:cNvPicPr>
          <p:nvPr/>
        </p:nvPicPr>
        <p:blipFill>
          <a:blip r:embed="rId2" cstate="print"/>
          <a:srcRect/>
          <a:stretch>
            <a:fillRect/>
          </a:stretch>
        </p:blipFill>
        <p:spPr bwMode="auto">
          <a:xfrm>
            <a:off x="971600" y="2464414"/>
            <a:ext cx="2520280" cy="388522"/>
          </a:xfrm>
          <a:prstGeom prst="rect">
            <a:avLst/>
          </a:prstGeom>
          <a:noFill/>
          <a:ln w="9525">
            <a:noFill/>
            <a:miter lim="800000"/>
            <a:headEnd/>
            <a:tailEnd/>
          </a:ln>
        </p:spPr>
      </p:pic>
      <p:sp>
        <p:nvSpPr>
          <p:cNvPr id="26" name="CasellaDiTesto 25"/>
          <p:cNvSpPr txBox="1"/>
          <p:nvPr/>
        </p:nvSpPr>
        <p:spPr>
          <a:xfrm>
            <a:off x="570473" y="4976008"/>
            <a:ext cx="5153655" cy="1477328"/>
          </a:xfrm>
          <a:prstGeom prst="rect">
            <a:avLst/>
          </a:prstGeom>
          <a:noFill/>
        </p:spPr>
        <p:txBody>
          <a:bodyPr wrap="none" rtlCol="0">
            <a:spAutoFit/>
          </a:bodyPr>
          <a:lstStyle/>
          <a:p>
            <a:r>
              <a:rPr lang="it-IT" smtClean="0"/>
              <a:t>As evidenced by </a:t>
            </a:r>
            <a:r>
              <a:rPr lang="it-IT" b="1" smtClean="0">
                <a:solidFill>
                  <a:srgbClr val="1BB52A"/>
                </a:solidFill>
              </a:rPr>
              <a:t>R. Cousins[17]</a:t>
            </a:r>
            <a:r>
              <a:rPr lang="it-IT" smtClean="0"/>
              <a:t>, the paradox arises </a:t>
            </a:r>
          </a:p>
          <a:p>
            <a:r>
              <a:rPr lang="it-IT" smtClean="0"/>
              <a:t>if there are </a:t>
            </a:r>
            <a:r>
              <a:rPr lang="it-IT" u="sng" smtClean="0"/>
              <a:t>three independent scales in the problem</a:t>
            </a:r>
            <a:r>
              <a:rPr lang="it-IT" smtClean="0"/>
              <a:t>, </a:t>
            </a:r>
          </a:p>
          <a:p>
            <a:r>
              <a:rPr lang="el-GR" b="1" smtClean="0"/>
              <a:t>ε</a:t>
            </a:r>
            <a:r>
              <a:rPr lang="it-IT" b="1" smtClean="0"/>
              <a:t> &lt;&lt; </a:t>
            </a:r>
            <a:r>
              <a:rPr lang="el-GR" b="1" smtClean="0"/>
              <a:t>σ</a:t>
            </a:r>
            <a:r>
              <a:rPr lang="it-IT" b="1" smtClean="0"/>
              <a:t>/sqrt(n) &lt;&lt; </a:t>
            </a:r>
            <a:r>
              <a:rPr lang="el-GR" b="1" smtClean="0"/>
              <a:t>Δ</a:t>
            </a:r>
            <a:r>
              <a:rPr lang="el-GR" smtClean="0"/>
              <a:t>,</a:t>
            </a:r>
            <a:r>
              <a:rPr lang="it-IT" smtClean="0"/>
              <a:t> </a:t>
            </a:r>
            <a:r>
              <a:rPr lang="it-IT" smtClean="0"/>
              <a:t>i.e. the width of the point mass, </a:t>
            </a:r>
          </a:p>
          <a:p>
            <a:r>
              <a:rPr lang="it-IT" smtClean="0"/>
              <a:t>the measurement uncertainty, and the scale </a:t>
            </a:r>
            <a:r>
              <a:rPr lang="el-GR" smtClean="0"/>
              <a:t>Δ </a:t>
            </a:r>
            <a:r>
              <a:rPr lang="it-IT" smtClean="0"/>
              <a:t>of </a:t>
            </a:r>
            <a:r>
              <a:rPr lang="it-IT" smtClean="0"/>
              <a:t>the </a:t>
            </a:r>
          </a:p>
          <a:p>
            <a:r>
              <a:rPr lang="it-IT" smtClean="0"/>
              <a:t>prior for the alternative hypothesis</a:t>
            </a:r>
            <a:endParaRPr lang="el-GR" smtClean="0"/>
          </a:p>
        </p:txBody>
      </p:sp>
      <p:sp>
        <p:nvSpPr>
          <p:cNvPr id="34" name="CasellaDiTesto 33"/>
          <p:cNvSpPr txBox="1"/>
          <p:nvPr/>
        </p:nvSpPr>
        <p:spPr>
          <a:xfrm>
            <a:off x="1241925" y="6453336"/>
            <a:ext cx="3634649" cy="461665"/>
          </a:xfrm>
          <a:prstGeom prst="rect">
            <a:avLst/>
          </a:prstGeom>
          <a:noFill/>
        </p:spPr>
        <p:txBody>
          <a:bodyPr wrap="none" rtlCol="0">
            <a:spAutoFit/>
          </a:bodyPr>
          <a:lstStyle/>
          <a:p>
            <a:r>
              <a:rPr lang="it-IT" sz="2400" b="1"/>
              <a:t>C</a:t>
            </a:r>
            <a:r>
              <a:rPr lang="it-IT" sz="2400" b="1" smtClean="0"/>
              <a:t>ommon situation in HEP!!</a:t>
            </a:r>
            <a:endParaRPr lang="en-US" sz="2400" b="1"/>
          </a:p>
        </p:txBody>
      </p:sp>
      <p:sp>
        <p:nvSpPr>
          <p:cNvPr id="35" name="Rettangolo 34"/>
          <p:cNvSpPr/>
          <p:nvPr/>
        </p:nvSpPr>
        <p:spPr>
          <a:xfrm>
            <a:off x="6444208" y="3212976"/>
            <a:ext cx="360040"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mtClean="0"/>
              <a:t>X</a:t>
            </a:r>
            <a:endParaRPr lang="en-US"/>
          </a:p>
        </p:txBody>
      </p:sp>
      <p:grpSp>
        <p:nvGrpSpPr>
          <p:cNvPr id="39" name="Gruppo 38"/>
          <p:cNvGrpSpPr/>
          <p:nvPr/>
        </p:nvGrpSpPr>
        <p:grpSpPr>
          <a:xfrm>
            <a:off x="5796136" y="4990045"/>
            <a:ext cx="2671664" cy="1867955"/>
            <a:chOff x="5796136" y="4990045"/>
            <a:chExt cx="2671664" cy="1867955"/>
          </a:xfrm>
        </p:grpSpPr>
        <p:grpSp>
          <p:nvGrpSpPr>
            <p:cNvPr id="38" name="Gruppo 37"/>
            <p:cNvGrpSpPr/>
            <p:nvPr/>
          </p:nvGrpSpPr>
          <p:grpSpPr>
            <a:xfrm>
              <a:off x="5796136" y="4990045"/>
              <a:ext cx="2160240" cy="1823331"/>
              <a:chOff x="5796136" y="4990045"/>
              <a:chExt cx="2160240" cy="1823331"/>
            </a:xfrm>
          </p:grpSpPr>
          <p:sp>
            <p:nvSpPr>
              <p:cNvPr id="30" name="Freccia in su 29"/>
              <p:cNvSpPr/>
              <p:nvPr/>
            </p:nvSpPr>
            <p:spPr>
              <a:xfrm>
                <a:off x="5796136" y="6336704"/>
                <a:ext cx="2160240" cy="476672"/>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ccia in su 30"/>
              <p:cNvSpPr/>
              <p:nvPr/>
            </p:nvSpPr>
            <p:spPr>
              <a:xfrm>
                <a:off x="6372200" y="5445224"/>
                <a:ext cx="504056" cy="86409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ccia in su 31"/>
              <p:cNvSpPr/>
              <p:nvPr/>
            </p:nvSpPr>
            <p:spPr>
              <a:xfrm>
                <a:off x="6857562" y="4990045"/>
                <a:ext cx="144016" cy="576064"/>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sellaDiTesto 32"/>
              <p:cNvSpPr txBox="1"/>
              <p:nvPr/>
            </p:nvSpPr>
            <p:spPr>
              <a:xfrm>
                <a:off x="6954611" y="5208249"/>
                <a:ext cx="290464" cy="369332"/>
              </a:xfrm>
              <a:prstGeom prst="rect">
                <a:avLst/>
              </a:prstGeom>
              <a:noFill/>
            </p:spPr>
            <p:txBody>
              <a:bodyPr wrap="none" rtlCol="0">
                <a:spAutoFit/>
              </a:bodyPr>
              <a:lstStyle/>
              <a:p>
                <a:r>
                  <a:rPr lang="el-GR" smtClean="0"/>
                  <a:t>ε</a:t>
                </a:r>
                <a:endParaRPr lang="en-US"/>
              </a:p>
            </p:txBody>
          </p:sp>
          <p:sp>
            <p:nvSpPr>
              <p:cNvPr id="36" name="CasellaDiTesto 35"/>
              <p:cNvSpPr txBox="1"/>
              <p:nvPr/>
            </p:nvSpPr>
            <p:spPr>
              <a:xfrm>
                <a:off x="6732240" y="5805264"/>
                <a:ext cx="1025024" cy="369332"/>
              </a:xfrm>
              <a:prstGeom prst="rect">
                <a:avLst/>
              </a:prstGeom>
              <a:noFill/>
            </p:spPr>
            <p:txBody>
              <a:bodyPr wrap="none" rtlCol="0">
                <a:spAutoFit/>
              </a:bodyPr>
              <a:lstStyle/>
              <a:p>
                <a:r>
                  <a:rPr lang="el-GR" smtClean="0"/>
                  <a:t>σ</a:t>
                </a:r>
                <a:r>
                  <a:rPr lang="it-IT" smtClean="0"/>
                  <a:t>/sqrt(n)</a:t>
                </a:r>
                <a:endParaRPr lang="en-US"/>
              </a:p>
            </p:txBody>
          </p:sp>
        </p:grpSp>
        <p:sp>
          <p:nvSpPr>
            <p:cNvPr id="37" name="CasellaDiTesto 36"/>
            <p:cNvSpPr txBox="1"/>
            <p:nvPr/>
          </p:nvSpPr>
          <p:spPr>
            <a:xfrm>
              <a:off x="8100392" y="6488668"/>
              <a:ext cx="367408" cy="369332"/>
            </a:xfrm>
            <a:prstGeom prst="rect">
              <a:avLst/>
            </a:prstGeom>
            <a:noFill/>
          </p:spPr>
          <p:txBody>
            <a:bodyPr wrap="none" rtlCol="0">
              <a:spAutoFit/>
            </a:bodyPr>
            <a:lstStyle/>
            <a:p>
              <a:r>
                <a:rPr lang="el-GR"/>
                <a:t>Δ </a:t>
              </a:r>
              <a:endParaRPr lang="en-US"/>
            </a:p>
          </p:txBody>
        </p:sp>
      </p:grpSp>
      <p:cxnSp>
        <p:nvCxnSpPr>
          <p:cNvPr id="5" name="Connettore 2 4"/>
          <p:cNvCxnSpPr/>
          <p:nvPr/>
        </p:nvCxnSpPr>
        <p:spPr>
          <a:xfrm>
            <a:off x="5652120" y="2658675"/>
            <a:ext cx="1044116" cy="17877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a:off x="6156176" y="2636912"/>
            <a:ext cx="1080120" cy="1809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3779912" y="2658675"/>
            <a:ext cx="23762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 calcmode="lin" valueType="num">
                                      <p:cBhvr additive="base">
                                        <p:cTn id="2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72008"/>
            <a:ext cx="8229600" cy="908720"/>
          </a:xfrm>
        </p:spPr>
        <p:txBody>
          <a:bodyPr>
            <a:normAutofit fontScale="90000"/>
          </a:bodyPr>
          <a:lstStyle/>
          <a:p>
            <a:r>
              <a:rPr lang="it-IT" smtClean="0"/>
              <a:t>JLP Example: Charge Bias of a Tracker</a:t>
            </a:r>
            <a:endParaRPr lang="en-US"/>
          </a:p>
        </p:txBody>
      </p:sp>
      <p:sp>
        <p:nvSpPr>
          <p:cNvPr id="3" name="Segnaposto contenuto 2"/>
          <p:cNvSpPr>
            <a:spLocks noGrp="1"/>
          </p:cNvSpPr>
          <p:nvPr>
            <p:ph idx="1"/>
          </p:nvPr>
        </p:nvSpPr>
        <p:spPr>
          <a:xfrm>
            <a:off x="35496" y="908720"/>
            <a:ext cx="8928992" cy="4176464"/>
          </a:xfrm>
        </p:spPr>
        <p:txBody>
          <a:bodyPr>
            <a:noAutofit/>
          </a:bodyPr>
          <a:lstStyle/>
          <a:p>
            <a:pPr marL="0" indent="0">
              <a:buNone/>
            </a:pPr>
            <a:r>
              <a:rPr lang="en-US" sz="1800" smtClean="0"/>
              <a:t>Imagine </a:t>
            </a:r>
            <a:r>
              <a:rPr lang="en-US" sz="1800" dirty="0" smtClean="0"/>
              <a:t>you want to investigate whether </a:t>
            </a:r>
            <a:r>
              <a:rPr lang="en-US" sz="1800" smtClean="0"/>
              <a:t>your detector </a:t>
            </a:r>
            <a:r>
              <a:rPr lang="en-US" sz="1800" dirty="0" smtClean="0"/>
              <a:t>has a bias in reconstructing positive versus </a:t>
            </a:r>
            <a:r>
              <a:rPr lang="en-US" sz="1800" smtClean="0"/>
              <a:t>negative curvature</a:t>
            </a:r>
            <a:r>
              <a:rPr lang="el-GR" sz="1800" smtClean="0"/>
              <a:t>, </a:t>
            </a:r>
            <a:r>
              <a:rPr lang="it-IT" sz="1800" smtClean="0"/>
              <a:t>say at </a:t>
            </a:r>
            <a:r>
              <a:rPr lang="en-US" sz="1800" smtClean="0"/>
              <a:t>a </a:t>
            </a:r>
            <a:r>
              <a:rPr lang="en-US" sz="1800" dirty="0" smtClean="0"/>
              <a:t>lepton collider (</a:t>
            </a:r>
            <a:r>
              <a:rPr lang="en-US" sz="1800" dirty="0" err="1" smtClean="0"/>
              <a:t>e</a:t>
            </a:r>
            <a:r>
              <a:rPr lang="en-US" sz="1800" baseline="30000" dirty="0" err="1" smtClean="0"/>
              <a:t>+</a:t>
            </a:r>
            <a:r>
              <a:rPr lang="en-US" sz="1800" dirty="0" err="1" smtClean="0"/>
              <a:t>e</a:t>
            </a:r>
            <a:r>
              <a:rPr lang="en-US" sz="1800" baseline="30000" dirty="0" smtClean="0"/>
              <a:t>-</a:t>
            </a:r>
            <a:r>
              <a:rPr lang="en-US" sz="1800" dirty="0" smtClean="0"/>
              <a:t>). You take a unbiased set of collisions, and </a:t>
            </a:r>
            <a:r>
              <a:rPr lang="en-US" sz="1800" smtClean="0"/>
              <a:t>count positives and negatives in </a:t>
            </a:r>
            <a:r>
              <a:rPr lang="en-US" sz="1800" dirty="0" smtClean="0"/>
              <a:t>a set </a:t>
            </a:r>
            <a:r>
              <a:rPr lang="en-US" sz="1800" smtClean="0"/>
              <a:t>of </a:t>
            </a:r>
            <a:r>
              <a:rPr lang="en-US" sz="1800" smtClean="0">
                <a:solidFill>
                  <a:srgbClr val="0070C0"/>
                </a:solidFill>
              </a:rPr>
              <a:t>n=1,000,000.</a:t>
            </a:r>
            <a:endParaRPr lang="en-US" sz="1800" dirty="0" smtClean="0">
              <a:solidFill>
                <a:srgbClr val="0070C0"/>
              </a:solidFill>
            </a:endParaRPr>
          </a:p>
          <a:p>
            <a:r>
              <a:rPr lang="en-US" sz="1800" dirty="0" smtClean="0"/>
              <a:t>You get </a:t>
            </a:r>
            <a:r>
              <a:rPr lang="en-US" sz="1800" dirty="0" smtClean="0">
                <a:solidFill>
                  <a:srgbClr val="0070C0"/>
                </a:solidFill>
              </a:rPr>
              <a:t>n</a:t>
            </a:r>
            <a:r>
              <a:rPr lang="en-US" sz="1800" baseline="30000" dirty="0" smtClean="0">
                <a:solidFill>
                  <a:srgbClr val="0070C0"/>
                </a:solidFill>
              </a:rPr>
              <a:t>+</a:t>
            </a:r>
            <a:r>
              <a:rPr lang="en-US" sz="1800" dirty="0" smtClean="0">
                <a:solidFill>
                  <a:srgbClr val="0070C0"/>
                </a:solidFill>
              </a:rPr>
              <a:t>=498,800</a:t>
            </a:r>
            <a:r>
              <a:rPr lang="en-US" sz="1800" dirty="0" smtClean="0"/>
              <a:t>, </a:t>
            </a:r>
            <a:r>
              <a:rPr lang="en-US" sz="1800" dirty="0" smtClean="0">
                <a:solidFill>
                  <a:srgbClr val="0070C0"/>
                </a:solidFill>
              </a:rPr>
              <a:t>n</a:t>
            </a:r>
            <a:r>
              <a:rPr lang="en-US" sz="1800" baseline="30000" dirty="0" smtClean="0">
                <a:solidFill>
                  <a:srgbClr val="0070C0"/>
                </a:solidFill>
              </a:rPr>
              <a:t>-</a:t>
            </a:r>
            <a:r>
              <a:rPr lang="en-US" sz="1800" dirty="0" smtClean="0">
                <a:solidFill>
                  <a:srgbClr val="0070C0"/>
                </a:solidFill>
              </a:rPr>
              <a:t>=501,200</a:t>
            </a:r>
            <a:r>
              <a:rPr lang="en-US" sz="1800" dirty="0" smtClean="0"/>
              <a:t>. You want to </a:t>
            </a:r>
            <a:r>
              <a:rPr lang="en-US" sz="1800" u="sng" dirty="0" smtClean="0"/>
              <a:t>test the hypothesis </a:t>
            </a:r>
            <a:r>
              <a:rPr lang="en-US" sz="1800" u="sng" smtClean="0"/>
              <a:t>that the fraction of positive tracks, say, is R=0.5 </a:t>
            </a:r>
            <a:r>
              <a:rPr lang="en-US" sz="1800" u="sng" dirty="0" smtClean="0"/>
              <a:t>with a size</a:t>
            </a:r>
            <a:r>
              <a:rPr lang="en-US" sz="1800" i="1" u="sng" dirty="0" smtClean="0"/>
              <a:t> </a:t>
            </a:r>
            <a:r>
              <a:rPr lang="en-US" sz="1800" b="1" u="sng" dirty="0" smtClean="0">
                <a:latin typeface="Symbol" pitchFamily="18" charset="2"/>
              </a:rPr>
              <a:t>a</a:t>
            </a:r>
            <a:r>
              <a:rPr lang="en-US" sz="1800" b="1" u="sng" dirty="0" smtClean="0"/>
              <a:t>=0.05</a:t>
            </a:r>
            <a:r>
              <a:rPr lang="en-US" sz="1800" dirty="0" smtClean="0"/>
              <a:t>.</a:t>
            </a:r>
          </a:p>
          <a:p>
            <a:r>
              <a:rPr lang="en-US" sz="1800" dirty="0" smtClean="0"/>
              <a:t>Bayesians will </a:t>
            </a:r>
            <a:r>
              <a:rPr lang="en-US" sz="1800" b="1" dirty="0" smtClean="0">
                <a:solidFill>
                  <a:srgbClr val="0070C0"/>
                </a:solidFill>
              </a:rPr>
              <a:t>need a </a:t>
            </a:r>
            <a:r>
              <a:rPr lang="en-US" sz="1800" b="1" smtClean="0">
                <a:solidFill>
                  <a:srgbClr val="0070C0"/>
                </a:solidFill>
              </a:rPr>
              <a:t>prior </a:t>
            </a:r>
            <a:r>
              <a:rPr lang="el-GR" sz="1800" b="1" smtClean="0">
                <a:solidFill>
                  <a:srgbClr val="0070C0"/>
                </a:solidFill>
              </a:rPr>
              <a:t>π</a:t>
            </a:r>
            <a:r>
              <a:rPr lang="it-IT" sz="1800" b="1" smtClean="0">
                <a:solidFill>
                  <a:srgbClr val="0070C0"/>
                </a:solidFill>
              </a:rPr>
              <a:t>(R)</a:t>
            </a:r>
            <a:r>
              <a:rPr lang="en-US" sz="1800" smtClean="0"/>
              <a:t>: a </a:t>
            </a:r>
            <a:r>
              <a:rPr lang="en-US" sz="1800" dirty="0" smtClean="0"/>
              <a:t>typical choice would be to </a:t>
            </a:r>
            <a:r>
              <a:rPr lang="en-US" sz="1800" b="1" dirty="0" smtClean="0">
                <a:solidFill>
                  <a:srgbClr val="FF0000"/>
                </a:solidFill>
              </a:rPr>
              <a:t>assign equal probability </a:t>
            </a:r>
            <a:r>
              <a:rPr lang="en-US" sz="1800" dirty="0" smtClean="0">
                <a:solidFill>
                  <a:srgbClr val="FF0000"/>
                </a:solidFill>
              </a:rPr>
              <a:t>to the chance that R=0.5 and to it being different (R&lt;&gt;0.5)</a:t>
            </a:r>
            <a:r>
              <a:rPr lang="en-US" sz="1800" dirty="0" smtClean="0"/>
              <a:t>: a “</a:t>
            </a:r>
            <a:r>
              <a:rPr lang="en-US" sz="1800" i="1" dirty="0" smtClean="0"/>
              <a:t>point mass</a:t>
            </a:r>
            <a:r>
              <a:rPr lang="en-US" sz="1800" dirty="0" smtClean="0"/>
              <a:t>” of p=1/2 at R=0.5, and a uniform distribution of the remaining p=1/2 in [0,1]</a:t>
            </a:r>
          </a:p>
          <a:p>
            <a:r>
              <a:rPr lang="en-US" sz="1800" dirty="0" smtClean="0"/>
              <a:t>We are in high-statistics regime and away from 0 or 1, so </a:t>
            </a:r>
            <a:r>
              <a:rPr lang="en-US" sz="1800" dirty="0" smtClean="0">
                <a:solidFill>
                  <a:srgbClr val="0070C0"/>
                </a:solidFill>
              </a:rPr>
              <a:t>Gaussian approximation holds for the Binomial</a:t>
            </a:r>
            <a:r>
              <a:rPr lang="en-US" sz="1800" dirty="0" smtClean="0"/>
              <a:t>. The probability to observe a number of positive tracks </a:t>
            </a:r>
            <a:r>
              <a:rPr lang="en-US" sz="1800" dirty="0" smtClean="0">
                <a:solidFill>
                  <a:srgbClr val="0070C0"/>
                </a:solidFill>
              </a:rPr>
              <a:t>n</a:t>
            </a:r>
            <a:r>
              <a:rPr lang="en-US" sz="1800" baseline="30000" dirty="0" smtClean="0">
                <a:solidFill>
                  <a:srgbClr val="0070C0"/>
                </a:solidFill>
              </a:rPr>
              <a:t>+</a:t>
            </a:r>
            <a:r>
              <a:rPr lang="en-US" sz="1800" dirty="0" smtClean="0">
                <a:solidFill>
                  <a:srgbClr val="0070C0"/>
                </a:solidFill>
              </a:rPr>
              <a:t> </a:t>
            </a:r>
            <a:r>
              <a:rPr lang="en-US" sz="1800" dirty="0" smtClean="0"/>
              <a:t>can then be written, with </a:t>
            </a:r>
            <a:r>
              <a:rPr lang="en-US" sz="1800" dirty="0" smtClean="0">
                <a:solidFill>
                  <a:srgbClr val="0070C0"/>
                </a:solidFill>
              </a:rPr>
              <a:t>x=n</a:t>
            </a:r>
            <a:r>
              <a:rPr lang="en-US" sz="1800" baseline="30000" dirty="0" smtClean="0">
                <a:solidFill>
                  <a:srgbClr val="0070C0"/>
                </a:solidFill>
              </a:rPr>
              <a:t>+</a:t>
            </a:r>
            <a:r>
              <a:rPr lang="en-US" sz="1800" dirty="0" smtClean="0">
                <a:solidFill>
                  <a:srgbClr val="0070C0"/>
                </a:solidFill>
              </a:rPr>
              <a:t>/n</a:t>
            </a:r>
            <a:r>
              <a:rPr lang="en-US" sz="1800" dirty="0" smtClean="0"/>
              <a:t>, as N(</a:t>
            </a:r>
            <a:r>
              <a:rPr lang="en-US" sz="1800" dirty="0" err="1" smtClean="0"/>
              <a:t>x</a:t>
            </a:r>
            <a:r>
              <a:rPr lang="en-US" sz="1800" dirty="0" err="1" smtClean="0">
                <a:latin typeface="Symbol" pitchFamily="18" charset="2"/>
              </a:rPr>
              <a:t>,s</a:t>
            </a:r>
            <a:r>
              <a:rPr lang="en-US" sz="1800" dirty="0" smtClean="0"/>
              <a:t>) with </a:t>
            </a:r>
            <a:r>
              <a:rPr lang="en-US" sz="1800" dirty="0" smtClean="0">
                <a:solidFill>
                  <a:srgbClr val="0070C0"/>
                </a:solidFill>
                <a:latin typeface="Symbol" pitchFamily="18" charset="2"/>
              </a:rPr>
              <a:t>s</a:t>
            </a:r>
            <a:r>
              <a:rPr lang="en-US" sz="1800" baseline="30000" dirty="0" smtClean="0">
                <a:solidFill>
                  <a:srgbClr val="0070C0"/>
                </a:solidFill>
                <a:latin typeface="Symbol" pitchFamily="18" charset="2"/>
              </a:rPr>
              <a:t>2</a:t>
            </a:r>
            <a:r>
              <a:rPr lang="en-US" sz="1800" dirty="0" smtClean="0">
                <a:solidFill>
                  <a:srgbClr val="0070C0"/>
                </a:solidFill>
              </a:rPr>
              <a:t>=x(1-x)/n</a:t>
            </a:r>
            <a:r>
              <a:rPr lang="en-US" sz="1800" dirty="0" smtClean="0"/>
              <a:t>. </a:t>
            </a:r>
          </a:p>
          <a:p>
            <a:pPr>
              <a:buNone/>
            </a:pPr>
            <a:r>
              <a:rPr lang="en-US" sz="1800" dirty="0" smtClean="0"/>
              <a:t>	The </a:t>
            </a:r>
            <a:r>
              <a:rPr lang="en-US" sz="1800" dirty="0" smtClean="0">
                <a:solidFill>
                  <a:srgbClr val="FF0000"/>
                </a:solidFill>
              </a:rPr>
              <a:t>posterior probability </a:t>
            </a:r>
            <a:r>
              <a:rPr lang="en-US" sz="1800" dirty="0" smtClean="0"/>
              <a:t>that R=0.5 is then</a:t>
            </a:r>
          </a:p>
        </p:txBody>
      </p:sp>
      <p:graphicFrame>
        <p:nvGraphicFramePr>
          <p:cNvPr id="4" name="Oggetto 3"/>
          <p:cNvGraphicFramePr>
            <a:graphicFrameLocks noChangeAspect="1"/>
          </p:cNvGraphicFramePr>
          <p:nvPr>
            <p:extLst>
              <p:ext uri="{D42A27DB-BD31-4B8C-83A1-F6EECF244321}">
                <p14:modId xmlns:p14="http://schemas.microsoft.com/office/powerpoint/2010/main" val="4086870143"/>
              </p:ext>
            </p:extLst>
          </p:nvPr>
        </p:nvGraphicFramePr>
        <p:xfrm>
          <a:off x="467544" y="4581128"/>
          <a:ext cx="5760640" cy="1292766"/>
        </p:xfrm>
        <a:graphic>
          <a:graphicData uri="http://schemas.openxmlformats.org/presentationml/2006/ole">
            <mc:AlternateContent xmlns:mc="http://schemas.openxmlformats.org/markup-compatibility/2006">
              <mc:Choice xmlns:v="urn:schemas-microsoft-com:vml" Requires="v">
                <p:oleObj spid="_x0000_s126129" name="Equazione" r:id="rId3" imgW="4076640" imgH="914400" progId="Equation.3">
                  <p:embed/>
                </p:oleObj>
              </mc:Choice>
              <mc:Fallback>
                <p:oleObj name="Equazione" r:id="rId3" imgW="4076640" imgH="914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581128"/>
                        <a:ext cx="5760640" cy="1292766"/>
                      </a:xfrm>
                      <a:prstGeom prst="rect">
                        <a:avLst/>
                      </a:prstGeom>
                      <a:noFill/>
                      <a:extLst/>
                    </p:spPr>
                  </p:pic>
                </p:oleObj>
              </mc:Fallback>
            </mc:AlternateContent>
          </a:graphicData>
        </a:graphic>
      </p:graphicFrame>
      <p:sp>
        <p:nvSpPr>
          <p:cNvPr id="5" name="CasellaDiTesto 4"/>
          <p:cNvSpPr txBox="1"/>
          <p:nvPr/>
        </p:nvSpPr>
        <p:spPr>
          <a:xfrm>
            <a:off x="683568" y="6165304"/>
            <a:ext cx="7236296" cy="646331"/>
          </a:xfrm>
          <a:prstGeom prst="rect">
            <a:avLst/>
          </a:prstGeom>
          <a:noFill/>
        </p:spPr>
        <p:txBody>
          <a:bodyPr wrap="square" rtlCol="0">
            <a:spAutoFit/>
          </a:bodyPr>
          <a:lstStyle/>
          <a:p>
            <a:r>
              <a:rPr lang="en-US" dirty="0" smtClean="0"/>
              <a:t>from which a Bayesian concludes that there is </a:t>
            </a:r>
            <a:r>
              <a:rPr lang="en-US" b="1" dirty="0" smtClean="0"/>
              <a:t>no evidence against R=0.5, </a:t>
            </a:r>
            <a:r>
              <a:rPr lang="en-US" dirty="0" smtClean="0"/>
              <a:t>and actually the </a:t>
            </a:r>
            <a:r>
              <a:rPr lang="en-US" u="sng" dirty="0" smtClean="0"/>
              <a:t>data strongly supports the null hypothesis </a:t>
            </a:r>
            <a:r>
              <a:rPr lang="en-US" dirty="0" smtClean="0"/>
              <a:t>(P&gt;&gt;</a:t>
            </a:r>
            <a:r>
              <a:rPr lang="en-US" dirty="0" smtClean="0">
                <a:latin typeface="Symbol" pitchFamily="18" charset="2"/>
              </a:rPr>
              <a:t>a</a:t>
            </a:r>
            <a:r>
              <a:rPr lang="en-US" dirty="0" smtClean="0"/>
              <a:t>)</a:t>
            </a:r>
            <a:endParaRPr lang="en-US" dirty="0"/>
          </a:p>
        </p:txBody>
      </p:sp>
      <p:cxnSp>
        <p:nvCxnSpPr>
          <p:cNvPr id="7" name="Connettore 2 6"/>
          <p:cNvCxnSpPr/>
          <p:nvPr/>
        </p:nvCxnSpPr>
        <p:spPr>
          <a:xfrm>
            <a:off x="6948264" y="5949280"/>
            <a:ext cx="2088232"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 name="Triangolo isoscele 7"/>
          <p:cNvSpPr/>
          <p:nvPr/>
        </p:nvSpPr>
        <p:spPr>
          <a:xfrm>
            <a:off x="7847856" y="4062529"/>
            <a:ext cx="45719" cy="18867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p:cNvSpPr/>
          <p:nvPr/>
        </p:nvSpPr>
        <p:spPr>
          <a:xfrm>
            <a:off x="6948264" y="5877272"/>
            <a:ext cx="1872208"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p:cNvSpPr txBox="1"/>
          <p:nvPr/>
        </p:nvSpPr>
        <p:spPr>
          <a:xfrm>
            <a:off x="7668344" y="5946075"/>
            <a:ext cx="648072" cy="369332"/>
          </a:xfrm>
          <a:prstGeom prst="rect">
            <a:avLst/>
          </a:prstGeom>
          <a:noFill/>
        </p:spPr>
        <p:txBody>
          <a:bodyPr wrap="square" rtlCol="0">
            <a:spAutoFit/>
          </a:bodyPr>
          <a:lstStyle/>
          <a:p>
            <a:r>
              <a:rPr lang="it-IT" smtClean="0"/>
              <a:t>0.5</a:t>
            </a:r>
            <a:endParaRPr lang="en-US"/>
          </a:p>
        </p:txBody>
      </p:sp>
      <p:sp>
        <p:nvSpPr>
          <p:cNvPr id="12" name="CasellaDiTesto 11"/>
          <p:cNvSpPr txBox="1"/>
          <p:nvPr/>
        </p:nvSpPr>
        <p:spPr>
          <a:xfrm>
            <a:off x="8807491" y="5576743"/>
            <a:ext cx="309700" cy="369332"/>
          </a:xfrm>
          <a:prstGeom prst="rect">
            <a:avLst/>
          </a:prstGeom>
          <a:noFill/>
        </p:spPr>
        <p:txBody>
          <a:bodyPr wrap="none" rtlCol="0">
            <a:spAutoFit/>
          </a:bodyPr>
          <a:lstStyle/>
          <a:p>
            <a:r>
              <a:rPr lang="it-IT" smtClean="0"/>
              <a:t>R</a:t>
            </a:r>
            <a:endParaRPr lang="en-US"/>
          </a:p>
        </p:txBody>
      </p:sp>
      <p:cxnSp>
        <p:nvCxnSpPr>
          <p:cNvPr id="13" name="Connettore 2 12"/>
          <p:cNvCxnSpPr/>
          <p:nvPr/>
        </p:nvCxnSpPr>
        <p:spPr>
          <a:xfrm flipV="1">
            <a:off x="6948264" y="4041068"/>
            <a:ext cx="0" cy="19082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6369259" y="4062529"/>
            <a:ext cx="579005" cy="369332"/>
          </a:xfrm>
          <a:prstGeom prst="rect">
            <a:avLst/>
          </a:prstGeom>
          <a:noFill/>
        </p:spPr>
        <p:txBody>
          <a:bodyPr wrap="none" rtlCol="0">
            <a:spAutoFit/>
          </a:bodyPr>
          <a:lstStyle/>
          <a:p>
            <a:r>
              <a:rPr lang="el-GR" smtClean="0"/>
              <a:t>π</a:t>
            </a:r>
            <a:r>
              <a:rPr lang="it-IT" smtClean="0"/>
              <a:t>(R)</a:t>
            </a:r>
            <a:endParaRPr lang="en-US"/>
          </a:p>
        </p:txBody>
      </p:sp>
      <p:pic>
        <p:nvPicPr>
          <p:cNvPr id="19" name="Picture 157" descr="Risultati immagini per aleph event displ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5049" y="2731326"/>
            <a:ext cx="4104455" cy="4112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ppt_x"/>
                                          </p:val>
                                        </p:tav>
                                      </p:tavLst>
                                    </p:anim>
                                    <p:anim calcmode="lin" valueType="num">
                                      <p:cBhvr additive="base">
                                        <p:cTn id="7" dur="500"/>
                                        <p:tgtEl>
                                          <p:spTgt spid="19"/>
                                        </p:tgtEl>
                                        <p:attrNameLst>
                                          <p:attrName>ppt_y</p:attrName>
                                        </p:attrNameLst>
                                      </p:cBhvr>
                                      <p:tavLst>
                                        <p:tav tm="0">
                                          <p:val>
                                            <p:strVal val="ppt_y"/>
                                          </p:val>
                                        </p:tav>
                                        <p:tav tm="100000">
                                          <p:val>
                                            <p:strVal val="1+ppt_h/2"/>
                                          </p:val>
                                        </p:tav>
                                      </p:tavLst>
                                    </p:anim>
                                    <p:set>
                                      <p:cBhvr>
                                        <p:cTn id="8" dur="1" fill="hold">
                                          <p:stCondLst>
                                            <p:cond delay="499"/>
                                          </p:stCondLst>
                                        </p:cTn>
                                        <p:tgtEl>
                                          <p:spTgt spid="19"/>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normAutofit fontScale="90000"/>
          </a:bodyPr>
          <a:lstStyle/>
          <a:p>
            <a:r>
              <a:rPr lang="en-US" smtClean="0"/>
              <a:t>JLP Charge </a:t>
            </a:r>
            <a:r>
              <a:rPr lang="en-US"/>
              <a:t>B</a:t>
            </a:r>
            <a:r>
              <a:rPr lang="en-US" smtClean="0"/>
              <a:t>ias: Frequentist </a:t>
            </a:r>
            <a:r>
              <a:rPr lang="en-US"/>
              <a:t>S</a:t>
            </a:r>
            <a:r>
              <a:rPr lang="en-US" smtClean="0"/>
              <a:t>olution</a:t>
            </a:r>
            <a:endParaRPr lang="en-US"/>
          </a:p>
        </p:txBody>
      </p:sp>
      <p:sp>
        <p:nvSpPr>
          <p:cNvPr id="3" name="Segnaposto contenuto 2"/>
          <p:cNvSpPr>
            <a:spLocks noGrp="1"/>
          </p:cNvSpPr>
          <p:nvPr>
            <p:ph idx="1"/>
          </p:nvPr>
        </p:nvSpPr>
        <p:spPr>
          <a:xfrm>
            <a:off x="-36512" y="1512168"/>
            <a:ext cx="8927976" cy="5229200"/>
          </a:xfrm>
        </p:spPr>
        <p:txBody>
          <a:bodyPr>
            <a:normAutofit fontScale="62500" lnSpcReduction="20000"/>
          </a:bodyPr>
          <a:lstStyle/>
          <a:p>
            <a:pPr>
              <a:buNone/>
            </a:pPr>
            <a:r>
              <a:rPr lang="en-US" smtClean="0"/>
              <a:t>	Frequentists calculate how often a result “</a:t>
            </a:r>
            <a:r>
              <a:rPr lang="en-US" smtClean="0">
                <a:solidFill>
                  <a:srgbClr val="FF0000"/>
                </a:solidFill>
              </a:rPr>
              <a:t>at least as extreme</a:t>
            </a:r>
            <a:r>
              <a:rPr lang="en-US" smtClean="0"/>
              <a:t>” as the one observed arises by chance, if the underlying distribution is N(R,</a:t>
            </a:r>
            <a:r>
              <a:rPr lang="en-US" smtClean="0">
                <a:latin typeface="Symbol" pitchFamily="18" charset="2"/>
              </a:rPr>
              <a:t>s</a:t>
            </a:r>
            <a:r>
              <a:rPr lang="en-US" smtClean="0"/>
              <a:t>) with R=1/2 and </a:t>
            </a:r>
            <a:r>
              <a:rPr lang="en-US" smtClean="0">
                <a:solidFill>
                  <a:srgbClr val="0070C0"/>
                </a:solidFill>
                <a:latin typeface="Symbol" pitchFamily="18" charset="2"/>
              </a:rPr>
              <a:t>s</a:t>
            </a:r>
            <a:r>
              <a:rPr lang="en-US" baseline="30000" smtClean="0">
                <a:solidFill>
                  <a:srgbClr val="0070C0"/>
                </a:solidFill>
              </a:rPr>
              <a:t>2</a:t>
            </a:r>
            <a:r>
              <a:rPr lang="en-US" smtClean="0">
                <a:solidFill>
                  <a:srgbClr val="0070C0"/>
                </a:solidFill>
              </a:rPr>
              <a:t>=x(1-x)/n </a:t>
            </a:r>
            <a:endParaRPr lang="en-US" smtClean="0"/>
          </a:p>
          <a:p>
            <a:pPr>
              <a:buNone/>
            </a:pPr>
            <a:r>
              <a:rPr lang="en-US" smtClean="0"/>
              <a:t>		</a:t>
            </a:r>
          </a:p>
          <a:p>
            <a:pPr>
              <a:buNone/>
            </a:pPr>
            <a:r>
              <a:rPr lang="en-US" smtClean="0"/>
              <a:t>		One then has </a:t>
            </a:r>
          </a:p>
          <a:p>
            <a:endParaRPr lang="en-US" smtClean="0"/>
          </a:p>
          <a:p>
            <a:pPr>
              <a:buNone/>
            </a:pPr>
            <a:endParaRPr lang="en-US" smtClean="0"/>
          </a:p>
          <a:p>
            <a:pPr>
              <a:buNone/>
            </a:pPr>
            <a:endParaRPr lang="en-US" smtClean="0"/>
          </a:p>
          <a:p>
            <a:pPr>
              <a:buNone/>
            </a:pPr>
            <a:endParaRPr lang="en-US" smtClean="0"/>
          </a:p>
          <a:p>
            <a:pPr>
              <a:buNone/>
            </a:pPr>
            <a:r>
              <a:rPr lang="en-US" smtClean="0"/>
              <a:t>		</a:t>
            </a:r>
            <a:r>
              <a:rPr lang="en-US" sz="2200" smtClean="0"/>
              <a:t>(we multiplied by two since we would be just as surprised to observe an excess of positives as a deficit). </a:t>
            </a:r>
          </a:p>
          <a:p>
            <a:pPr>
              <a:buNone/>
            </a:pPr>
            <a:endParaRPr lang="en-US" smtClean="0"/>
          </a:p>
          <a:p>
            <a:pPr>
              <a:buNone/>
            </a:pPr>
            <a:r>
              <a:rPr lang="en-US"/>
              <a:t>	</a:t>
            </a:r>
            <a:r>
              <a:rPr lang="en-US" smtClean="0"/>
              <a:t>From this, </a:t>
            </a:r>
            <a:r>
              <a:rPr lang="en-US" u="sng" smtClean="0"/>
              <a:t>frequentists conclude that the tracker is biased</a:t>
            </a:r>
            <a:r>
              <a:rPr lang="en-US" smtClean="0"/>
              <a:t>, since there is a less-than 5% probability, P’&lt;</a:t>
            </a:r>
            <a:r>
              <a:rPr lang="en-US" smtClean="0">
                <a:latin typeface="Symbol" pitchFamily="18" charset="2"/>
              </a:rPr>
              <a:t>a</a:t>
            </a:r>
            <a:r>
              <a:rPr lang="en-US" smtClean="0"/>
              <a:t>, that a result as the one observed could arise by chance! </a:t>
            </a:r>
          </a:p>
          <a:p>
            <a:pPr>
              <a:buNone/>
            </a:pPr>
            <a:endParaRPr lang="en-US" smtClean="0"/>
          </a:p>
          <a:p>
            <a:pPr>
              <a:buNone/>
            </a:pPr>
            <a:r>
              <a:rPr lang="en-US" smtClean="0">
                <a:solidFill>
                  <a:srgbClr val="FF0000"/>
                </a:solidFill>
              </a:rPr>
              <a:t>	A frequentist thus draws the </a:t>
            </a:r>
            <a:r>
              <a:rPr lang="en-US" b="1" smtClean="0">
                <a:solidFill>
                  <a:srgbClr val="FF0000"/>
                </a:solidFill>
              </a:rPr>
              <a:t>opposite conclusion </a:t>
            </a:r>
            <a:r>
              <a:rPr lang="en-US" smtClean="0">
                <a:solidFill>
                  <a:srgbClr val="FF0000"/>
                </a:solidFill>
              </a:rPr>
              <a:t>of a Bayesian from the same (large body of) data !</a:t>
            </a:r>
          </a:p>
        </p:txBody>
      </p:sp>
      <p:graphicFrame>
        <p:nvGraphicFramePr>
          <p:cNvPr id="94211" name="Object 3"/>
          <p:cNvGraphicFramePr>
            <a:graphicFrameLocks noChangeAspect="1"/>
          </p:cNvGraphicFramePr>
          <p:nvPr/>
        </p:nvGraphicFramePr>
        <p:xfrm>
          <a:off x="2814638" y="2420888"/>
          <a:ext cx="4492625" cy="1593850"/>
        </p:xfrm>
        <a:graphic>
          <a:graphicData uri="http://schemas.openxmlformats.org/presentationml/2006/ole">
            <mc:AlternateContent xmlns:mc="http://schemas.openxmlformats.org/markup-compatibility/2006">
              <mc:Choice xmlns:v="urn:schemas-microsoft-com:vml" Requires="v">
                <p:oleObj spid="_x0000_s127148" name="Equazione" r:id="rId3" imgW="3073320" imgH="1091880" progId="Equation.3">
                  <p:embed/>
                </p:oleObj>
              </mc:Choice>
              <mc:Fallback>
                <p:oleObj name="Equazione" r:id="rId3" imgW="3073320" imgH="10918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8" y="2420888"/>
                        <a:ext cx="4492625" cy="159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en-US" smtClean="0"/>
              <a:t>Notes on the JL Paradox</a:t>
            </a:r>
            <a:endParaRPr lang="en-US"/>
          </a:p>
        </p:txBody>
      </p:sp>
      <p:sp>
        <p:nvSpPr>
          <p:cNvPr id="3" name="Segnaposto contenuto 2"/>
          <p:cNvSpPr>
            <a:spLocks noGrp="1"/>
          </p:cNvSpPr>
          <p:nvPr>
            <p:ph idx="1"/>
          </p:nvPr>
        </p:nvSpPr>
        <p:spPr>
          <a:xfrm>
            <a:off x="72008" y="1124744"/>
            <a:ext cx="9071992" cy="5976664"/>
          </a:xfrm>
        </p:spPr>
        <p:txBody>
          <a:bodyPr>
            <a:normAutofit fontScale="70000" lnSpcReduction="20000"/>
          </a:bodyPr>
          <a:lstStyle/>
          <a:p>
            <a:r>
              <a:rPr lang="en-US" smtClean="0"/>
              <a:t>The paradox has been used by Bayesians to criticize the way inference is drawn by frequentists: </a:t>
            </a:r>
          </a:p>
          <a:p>
            <a:pPr lvl="1"/>
            <a:r>
              <a:rPr lang="en-US" smtClean="0"/>
              <a:t>Jeffreys: “</a:t>
            </a:r>
            <a:r>
              <a:rPr lang="en-US" b="1" i="1" smtClean="0">
                <a:solidFill>
                  <a:srgbClr val="00B050"/>
                </a:solidFill>
              </a:rPr>
              <a:t>What the use of [the p-value] implies, therefore, is that a hypothesis that may be true may be rejected because it has not predicted observable results that have not occurred</a:t>
            </a:r>
            <a:r>
              <a:rPr lang="en-US" b="1" i="1" smtClean="0"/>
              <a:t>” </a:t>
            </a:r>
            <a:r>
              <a:rPr lang="en-US" b="1" smtClean="0">
                <a:solidFill>
                  <a:srgbClr val="00B050"/>
                </a:solidFill>
              </a:rPr>
              <a:t>[18]</a:t>
            </a:r>
          </a:p>
          <a:p>
            <a:pPr marL="457200" lvl="1" indent="0">
              <a:buNone/>
            </a:pPr>
            <a:endParaRPr lang="it-IT" smtClean="0"/>
          </a:p>
          <a:p>
            <a:r>
              <a:rPr lang="it-IT" smtClean="0"/>
              <a:t>Still, the </a:t>
            </a:r>
            <a:r>
              <a:rPr lang="it-IT" smtClean="0">
                <a:solidFill>
                  <a:srgbClr val="0070C0"/>
                </a:solidFill>
              </a:rPr>
              <a:t>Bayesian approach offers no effective substitute to the p-value </a:t>
            </a:r>
          </a:p>
          <a:p>
            <a:pPr lvl="1"/>
            <a:r>
              <a:rPr lang="it-IT" b="1" smtClean="0"/>
              <a:t>Bayes factors</a:t>
            </a:r>
            <a:r>
              <a:rPr lang="it-IT" smtClean="0">
                <a:solidFill>
                  <a:srgbClr val="FF0000"/>
                </a:solidFill>
              </a:rPr>
              <a:t>, which describe by how much prior odds are modified by the data, do not factor out the subjectivity of the prior when the JLP applies</a:t>
            </a:r>
            <a:r>
              <a:rPr lang="it-IT" smtClean="0"/>
              <a:t>: even asymptotically, they </a:t>
            </a:r>
            <a:r>
              <a:rPr lang="it-IT" b="1" smtClean="0"/>
              <a:t>retain a dependence on the scale of the prior of H</a:t>
            </a:r>
            <a:r>
              <a:rPr lang="it-IT" b="1" baseline="-25000" smtClean="0"/>
              <a:t>1</a:t>
            </a:r>
            <a:r>
              <a:rPr lang="it-IT" b="1" smtClean="0"/>
              <a:t>.</a:t>
            </a:r>
          </a:p>
          <a:p>
            <a:endParaRPr lang="it-IT" smtClean="0"/>
          </a:p>
          <a:p>
            <a:r>
              <a:rPr lang="it-IT" smtClean="0"/>
              <a:t>In JLP debates, Bayesian</a:t>
            </a:r>
            <a:r>
              <a:rPr lang="en-US" smtClean="0"/>
              <a:t>s have blamed the concept of a “point mass”, or suggested </a:t>
            </a:r>
            <a:r>
              <a:rPr lang="en-US" smtClean="0">
                <a:solidFill>
                  <a:srgbClr val="FF0000"/>
                </a:solidFill>
              </a:rPr>
              <a:t>n-dependent priors</a:t>
            </a:r>
            <a:r>
              <a:rPr lang="en-US" smtClean="0"/>
              <a:t>. Their final line of defence is to </a:t>
            </a:r>
            <a:r>
              <a:rPr lang="en-US" b="1" smtClean="0"/>
              <a:t>argue </a:t>
            </a:r>
            <a:r>
              <a:rPr lang="en-US" b="1"/>
              <a:t>that “the precise null” is never </a:t>
            </a:r>
            <a:r>
              <a:rPr lang="en-US" b="1" smtClean="0"/>
              <a:t>true.</a:t>
            </a:r>
            <a:endParaRPr lang="en-US" smtClean="0"/>
          </a:p>
          <a:p>
            <a:pPr lvl="1"/>
            <a:r>
              <a:rPr lang="en-US" smtClean="0"/>
              <a:t>However, </a:t>
            </a:r>
            <a:r>
              <a:rPr lang="en-US" b="1" smtClean="0">
                <a:solidFill>
                  <a:srgbClr val="FF0000"/>
                </a:solidFill>
              </a:rPr>
              <a:t>we do believe our point nulls in HEP and astro-HEP!!</a:t>
            </a:r>
            <a:endParaRPr lang="it-IT" b="1" smtClean="0"/>
          </a:p>
          <a:p>
            <a:pPr>
              <a:buNone/>
            </a:pPr>
            <a:r>
              <a:rPr lang="it-IT" smtClean="0"/>
              <a:t>	</a:t>
            </a:r>
            <a:r>
              <a:rPr lang="en-US" smtClean="0"/>
              <a:t>There </a:t>
            </a:r>
            <a:r>
              <a:rPr lang="en-US"/>
              <a:t>is a large body of literature on the </a:t>
            </a:r>
            <a:r>
              <a:rPr lang="en-US" smtClean="0"/>
              <a:t>subject. T</a:t>
            </a:r>
            <a:r>
              <a:rPr lang="it-IT" smtClean="0"/>
              <a:t>he issue is an active research topic and is </a:t>
            </a:r>
            <a:r>
              <a:rPr lang="it-IT" b="1" smtClean="0"/>
              <a:t>not resolved</a:t>
            </a:r>
            <a:r>
              <a:rPr lang="it-IT" smtClean="0"/>
              <a:t>. </a:t>
            </a:r>
          </a:p>
          <a:p>
            <a:pPr>
              <a:buNone/>
            </a:pPr>
            <a:r>
              <a:rPr lang="it-IT" smtClean="0">
                <a:solidFill>
                  <a:srgbClr val="FF0000"/>
                </a:solidFill>
              </a:rPr>
              <a:t>	</a:t>
            </a:r>
            <a:r>
              <a:rPr lang="it-IT" smtClean="0">
                <a:solidFill>
                  <a:srgbClr val="FF0000"/>
                </a:solidFill>
                <a:sym typeface="Wingdings" panose="05000000000000000000" pitchFamily="2" charset="2"/>
              </a:rPr>
              <a:t> </a:t>
            </a:r>
            <a:r>
              <a:rPr lang="it-IT" smtClean="0">
                <a:solidFill>
                  <a:srgbClr val="FF0000"/>
                </a:solidFill>
              </a:rPr>
              <a:t>The trouble of picking </a:t>
            </a:r>
            <a:r>
              <a:rPr lang="el-GR" smtClean="0">
                <a:solidFill>
                  <a:srgbClr val="FF0000"/>
                </a:solidFill>
              </a:rPr>
              <a:t>α</a:t>
            </a:r>
            <a:r>
              <a:rPr lang="it-IT" smtClean="0">
                <a:solidFill>
                  <a:srgbClr val="FF0000"/>
                </a:solidFill>
              </a:rPr>
              <a:t> in classical hypothesis testing is not automatically solved by moving to Bayesian territory.</a:t>
            </a:r>
            <a:endParaRPr lang="en-US"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 calcmode="lin" valueType="num">
                                      <p:cBhvr additive="base">
                                        <p:cTn id="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 calcmode="lin" valueType="num">
                                      <p:cBhvr additive="base">
                                        <p:cTn id="1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So What to Do </a:t>
            </a:r>
            <a:r>
              <a:rPr lang="it-IT"/>
              <a:t>W</a:t>
            </a:r>
            <a:r>
              <a:rPr lang="it-IT" smtClean="0"/>
              <a:t>ith 5</a:t>
            </a:r>
            <a:r>
              <a:rPr lang="el-GR" smtClean="0"/>
              <a:t>σ</a:t>
            </a:r>
            <a:r>
              <a:rPr lang="it-IT" smtClean="0"/>
              <a:t> ?</a:t>
            </a:r>
            <a:endParaRPr lang="en-US"/>
          </a:p>
        </p:txBody>
      </p:sp>
      <p:sp>
        <p:nvSpPr>
          <p:cNvPr id="3" name="Segnaposto contenuto 2"/>
          <p:cNvSpPr>
            <a:spLocks noGrp="1"/>
          </p:cNvSpPr>
          <p:nvPr>
            <p:ph idx="1"/>
          </p:nvPr>
        </p:nvSpPr>
        <p:spPr>
          <a:xfrm>
            <a:off x="35496" y="1368152"/>
            <a:ext cx="8928992" cy="5733256"/>
          </a:xfrm>
        </p:spPr>
        <p:txBody>
          <a:bodyPr>
            <a:normAutofit fontScale="70000" lnSpcReduction="20000"/>
          </a:bodyPr>
          <a:lstStyle/>
          <a:p>
            <a:pPr>
              <a:buNone/>
            </a:pPr>
            <a:r>
              <a:rPr lang="it-IT" dirty="0" smtClean="0"/>
              <a:t>	</a:t>
            </a:r>
            <a:r>
              <a:rPr lang="it-IT" b="1" smtClean="0"/>
              <a:t>To summarize:</a:t>
            </a:r>
            <a:endParaRPr lang="it-IT" smtClean="0"/>
          </a:p>
          <a:p>
            <a:pPr lvl="1"/>
            <a:r>
              <a:rPr lang="it-IT" smtClean="0"/>
              <a:t>the </a:t>
            </a:r>
            <a:r>
              <a:rPr lang="it-IT" dirty="0" smtClean="0"/>
              <a:t>LEE can </a:t>
            </a:r>
            <a:r>
              <a:rPr lang="it-IT" smtClean="0"/>
              <a:t>be estimated; </a:t>
            </a:r>
            <a:r>
              <a:rPr lang="it-IT" err="1" smtClean="0">
                <a:solidFill>
                  <a:srgbClr val="FF0000"/>
                </a:solidFill>
              </a:rPr>
              <a:t>experiments</a:t>
            </a:r>
            <a:r>
              <a:rPr lang="it-IT" smtClean="0">
                <a:solidFill>
                  <a:srgbClr val="FF0000"/>
                </a:solidFill>
              </a:rPr>
              <a:t> now </a:t>
            </a:r>
            <a:r>
              <a:rPr lang="it-IT" dirty="0" err="1" smtClean="0">
                <a:solidFill>
                  <a:srgbClr val="FF0000"/>
                </a:solidFill>
              </a:rPr>
              <a:t>routinely</a:t>
            </a:r>
            <a:r>
              <a:rPr lang="it-IT" dirty="0" smtClean="0">
                <a:solidFill>
                  <a:srgbClr val="FF0000"/>
                </a:solidFill>
              </a:rPr>
              <a:t> produce “global” and “</a:t>
            </a:r>
            <a:r>
              <a:rPr lang="it-IT" dirty="0" err="1" smtClean="0">
                <a:solidFill>
                  <a:srgbClr val="FF0000"/>
                </a:solidFill>
              </a:rPr>
              <a:t>local</a:t>
            </a:r>
            <a:r>
              <a:rPr lang="it-IT" dirty="0" smtClean="0">
                <a:solidFill>
                  <a:srgbClr val="FF0000"/>
                </a:solidFill>
              </a:rPr>
              <a:t>” p-</a:t>
            </a:r>
            <a:r>
              <a:rPr lang="it-IT" dirty="0" err="1" smtClean="0">
                <a:solidFill>
                  <a:srgbClr val="FF0000"/>
                </a:solidFill>
              </a:rPr>
              <a:t>values</a:t>
            </a:r>
            <a:r>
              <a:rPr lang="it-IT" dirty="0" smtClean="0">
                <a:solidFill>
                  <a:srgbClr val="FF0000"/>
                </a:solidFill>
              </a:rPr>
              <a:t> and Z-</a:t>
            </a:r>
            <a:r>
              <a:rPr lang="it-IT" dirty="0" err="1" smtClean="0">
                <a:solidFill>
                  <a:srgbClr val="FF0000"/>
                </a:solidFill>
              </a:rPr>
              <a:t>values</a:t>
            </a:r>
            <a:endParaRPr lang="it-IT" dirty="0" smtClean="0">
              <a:solidFill>
                <a:srgbClr val="FF0000"/>
              </a:solidFill>
            </a:endParaRPr>
          </a:p>
          <a:p>
            <a:pPr lvl="2"/>
            <a:r>
              <a:rPr lang="it-IT" dirty="0" err="1" smtClean="0"/>
              <a:t>What</a:t>
            </a:r>
            <a:r>
              <a:rPr lang="it-IT" dirty="0" smtClean="0"/>
              <a:t> </a:t>
            </a:r>
            <a:r>
              <a:rPr lang="it-IT" dirty="0" err="1" smtClean="0"/>
              <a:t>is</a:t>
            </a:r>
            <a:r>
              <a:rPr lang="it-IT" dirty="0" smtClean="0"/>
              <a:t> </a:t>
            </a:r>
            <a:r>
              <a:rPr lang="it-IT" dirty="0" err="1" smtClean="0"/>
              <a:t>then</a:t>
            </a:r>
            <a:r>
              <a:rPr lang="it-IT" dirty="0" smtClean="0"/>
              <a:t> the </a:t>
            </a:r>
            <a:r>
              <a:rPr lang="it-IT" dirty="0" err="1" smtClean="0"/>
              <a:t>point</a:t>
            </a:r>
            <a:r>
              <a:rPr lang="it-IT" dirty="0" smtClean="0"/>
              <a:t> of </a:t>
            </a:r>
            <a:r>
              <a:rPr lang="it-IT" dirty="0" err="1" smtClean="0"/>
              <a:t>protecting</a:t>
            </a:r>
            <a:r>
              <a:rPr lang="it-IT" dirty="0" smtClean="0"/>
              <a:t> from large LEE ?</a:t>
            </a:r>
          </a:p>
          <a:p>
            <a:pPr lvl="2"/>
            <a:r>
              <a:rPr lang="it-IT" smtClean="0">
                <a:solidFill>
                  <a:srgbClr val="0070C0"/>
                </a:solidFill>
              </a:rPr>
              <a:t>Trial factor can be anything from 1 to enormous; </a:t>
            </a:r>
            <a:r>
              <a:rPr lang="it-IT" dirty="0" smtClean="0">
                <a:solidFill>
                  <a:srgbClr val="0070C0"/>
                </a:solidFill>
              </a:rPr>
              <a:t>a </a:t>
            </a:r>
            <a:r>
              <a:rPr lang="it-IT" dirty="0" err="1" smtClean="0">
                <a:solidFill>
                  <a:srgbClr val="0070C0"/>
                </a:solidFill>
              </a:rPr>
              <a:t>one-size-fits-all</a:t>
            </a:r>
            <a:r>
              <a:rPr lang="it-IT" dirty="0" smtClean="0">
                <a:solidFill>
                  <a:srgbClr val="0070C0"/>
                </a:solidFill>
              </a:rPr>
              <a:t> </a:t>
            </a:r>
            <a:r>
              <a:rPr lang="it-IT" err="1" smtClean="0">
                <a:solidFill>
                  <a:srgbClr val="0070C0"/>
                </a:solidFill>
              </a:rPr>
              <a:t>is</a:t>
            </a:r>
            <a:r>
              <a:rPr lang="it-IT" smtClean="0">
                <a:solidFill>
                  <a:srgbClr val="0070C0"/>
                </a:solidFill>
              </a:rPr>
              <a:t> hardly </a:t>
            </a:r>
            <a:r>
              <a:rPr lang="it-IT" dirty="0" err="1" smtClean="0">
                <a:solidFill>
                  <a:srgbClr val="0070C0"/>
                </a:solidFill>
              </a:rPr>
              <a:t>justified</a:t>
            </a:r>
            <a:r>
              <a:rPr lang="it-IT" dirty="0" smtClean="0">
                <a:solidFill>
                  <a:srgbClr val="0070C0"/>
                </a:solidFill>
              </a:rPr>
              <a:t> – </a:t>
            </a:r>
            <a:r>
              <a:rPr lang="it-IT" b="1" dirty="0" err="1" smtClean="0">
                <a:solidFill>
                  <a:srgbClr val="FF0000"/>
                </a:solidFill>
              </a:rPr>
              <a:t>it</a:t>
            </a:r>
            <a:r>
              <a:rPr lang="it-IT" b="1" dirty="0" smtClean="0">
                <a:solidFill>
                  <a:srgbClr val="FF0000"/>
                </a:solidFill>
              </a:rPr>
              <a:t> </a:t>
            </a:r>
            <a:r>
              <a:rPr lang="it-IT" b="1" dirty="0" err="1" smtClean="0">
                <a:solidFill>
                  <a:srgbClr val="FF0000"/>
                </a:solidFill>
              </a:rPr>
              <a:t>is</a:t>
            </a:r>
            <a:r>
              <a:rPr lang="it-IT" b="1" dirty="0" smtClean="0">
                <a:solidFill>
                  <a:srgbClr val="FF0000"/>
                </a:solidFill>
              </a:rPr>
              <a:t> </a:t>
            </a:r>
            <a:r>
              <a:rPr lang="it-IT" b="1" dirty="0" err="1" smtClean="0">
                <a:solidFill>
                  <a:srgbClr val="FF0000"/>
                </a:solidFill>
              </a:rPr>
              <a:t>illogical</a:t>
            </a:r>
            <a:r>
              <a:rPr lang="it-IT" b="1" dirty="0" smtClean="0">
                <a:solidFill>
                  <a:srgbClr val="FF0000"/>
                </a:solidFill>
              </a:rPr>
              <a:t> to </a:t>
            </a:r>
            <a:r>
              <a:rPr lang="it-IT" b="1" dirty="0" err="1" smtClean="0">
                <a:solidFill>
                  <a:srgbClr val="FF0000"/>
                </a:solidFill>
              </a:rPr>
              <a:t>penalize</a:t>
            </a:r>
            <a:r>
              <a:rPr lang="it-IT" b="1" dirty="0" smtClean="0">
                <a:solidFill>
                  <a:srgbClr val="FF0000"/>
                </a:solidFill>
              </a:rPr>
              <a:t> an </a:t>
            </a:r>
            <a:r>
              <a:rPr lang="it-IT" b="1" dirty="0" err="1" smtClean="0">
                <a:solidFill>
                  <a:srgbClr val="FF0000"/>
                </a:solidFill>
              </a:rPr>
              <a:t>experiment</a:t>
            </a:r>
            <a:r>
              <a:rPr lang="it-IT" b="1" dirty="0" smtClean="0">
                <a:solidFill>
                  <a:srgbClr val="FF0000"/>
                </a:solidFill>
              </a:rPr>
              <a:t> for the LEE of </a:t>
            </a:r>
            <a:r>
              <a:rPr lang="it-IT" b="1" dirty="0" err="1" smtClean="0">
                <a:solidFill>
                  <a:srgbClr val="FF0000"/>
                </a:solidFill>
              </a:rPr>
              <a:t>others</a:t>
            </a:r>
            <a:endParaRPr lang="it-IT" b="1" dirty="0" smtClean="0">
              <a:solidFill>
                <a:srgbClr val="FF0000"/>
              </a:solidFill>
            </a:endParaRPr>
          </a:p>
          <a:p>
            <a:pPr lvl="1"/>
            <a:r>
              <a:rPr lang="it-IT"/>
              <a:t>I</a:t>
            </a:r>
            <a:r>
              <a:rPr lang="it-IT" smtClean="0"/>
              <a:t>mpact </a:t>
            </a:r>
            <a:r>
              <a:rPr lang="it-IT" dirty="0" smtClean="0"/>
              <a:t>of </a:t>
            </a:r>
            <a:r>
              <a:rPr lang="it-IT" dirty="0" err="1" smtClean="0"/>
              <a:t>systematic</a:t>
            </a:r>
            <a:r>
              <a:rPr lang="it-IT" dirty="0" smtClean="0"/>
              <a:t> </a:t>
            </a:r>
            <a:r>
              <a:rPr lang="it-IT" dirty="0" err="1" smtClean="0"/>
              <a:t>uncertainties</a:t>
            </a:r>
            <a:r>
              <a:rPr lang="it-IT" dirty="0" smtClean="0"/>
              <a:t> </a:t>
            </a:r>
            <a:r>
              <a:rPr lang="it-IT" err="1" smtClean="0"/>
              <a:t>varies</a:t>
            </a:r>
            <a:r>
              <a:rPr lang="it-IT" smtClean="0"/>
              <a:t> widely; sometimes </a:t>
            </a:r>
            <a:r>
              <a:rPr lang="it-IT" dirty="0" err="1" smtClean="0"/>
              <a:t>one</a:t>
            </a:r>
            <a:r>
              <a:rPr lang="it-IT" dirty="0" smtClean="0"/>
              <a:t> </a:t>
            </a:r>
            <a:r>
              <a:rPr lang="it-IT" dirty="0" err="1" smtClean="0"/>
              <a:t>has</a:t>
            </a:r>
            <a:r>
              <a:rPr lang="it-IT" dirty="0" smtClean="0"/>
              <a:t> control </a:t>
            </a:r>
            <a:r>
              <a:rPr lang="it-IT" dirty="0" err="1" smtClean="0"/>
              <a:t>samples</a:t>
            </a:r>
            <a:r>
              <a:rPr lang="it-IT" dirty="0" smtClean="0"/>
              <a:t> (</a:t>
            </a:r>
            <a:r>
              <a:rPr lang="it-IT" i="1" dirty="0" smtClean="0"/>
              <a:t>e.g.</a:t>
            </a:r>
            <a:r>
              <a:rPr lang="it-IT" dirty="0" smtClean="0"/>
              <a:t> </a:t>
            </a:r>
            <a:r>
              <a:rPr lang="it-IT" dirty="0" err="1" smtClean="0"/>
              <a:t>particle</a:t>
            </a:r>
            <a:r>
              <a:rPr lang="it-IT" dirty="0" smtClean="0"/>
              <a:t> </a:t>
            </a:r>
            <a:r>
              <a:rPr lang="it-IT" err="1" smtClean="0"/>
              <a:t>searches</a:t>
            </a:r>
            <a:r>
              <a:rPr lang="it-IT" smtClean="0"/>
              <a:t>), others one </a:t>
            </a:r>
            <a:r>
              <a:rPr lang="it-IT" dirty="0" err="1" smtClean="0"/>
              <a:t>does</a:t>
            </a:r>
            <a:r>
              <a:rPr lang="it-IT" dirty="0" smtClean="0"/>
              <a:t> </a:t>
            </a:r>
            <a:r>
              <a:rPr lang="it-IT" dirty="0" err="1" smtClean="0"/>
              <a:t>not</a:t>
            </a:r>
            <a:r>
              <a:rPr lang="it-IT" dirty="0" smtClean="0"/>
              <a:t> (</a:t>
            </a:r>
            <a:r>
              <a:rPr lang="it-IT" i="1" dirty="0" smtClean="0"/>
              <a:t>e.g</a:t>
            </a:r>
            <a:r>
              <a:rPr lang="it-IT" smtClean="0"/>
              <a:t>. OPERA's </a:t>
            </a:r>
            <a:r>
              <a:rPr lang="el-GR" smtClean="0"/>
              <a:t>ν</a:t>
            </a:r>
            <a:r>
              <a:rPr lang="it-IT" smtClean="0"/>
              <a:t> speed)</a:t>
            </a:r>
            <a:endParaRPr lang="it-IT" dirty="0" smtClean="0"/>
          </a:p>
          <a:p>
            <a:pPr lvl="1"/>
            <a:r>
              <a:rPr lang="it-IT" dirty="0" smtClean="0">
                <a:solidFill>
                  <a:srgbClr val="FF0000"/>
                </a:solidFill>
              </a:rPr>
              <a:t>The </a:t>
            </a:r>
            <a:r>
              <a:rPr lang="it-IT" dirty="0" err="1" smtClean="0">
                <a:solidFill>
                  <a:srgbClr val="FF0000"/>
                </a:solidFill>
              </a:rPr>
              <a:t>cost</a:t>
            </a:r>
            <a:r>
              <a:rPr lang="it-IT" dirty="0" smtClean="0">
                <a:solidFill>
                  <a:srgbClr val="FF0000"/>
                </a:solidFill>
              </a:rPr>
              <a:t> of a </a:t>
            </a:r>
            <a:r>
              <a:rPr lang="it-IT" dirty="0" err="1" smtClean="0">
                <a:solidFill>
                  <a:srgbClr val="FF0000"/>
                </a:solidFill>
              </a:rPr>
              <a:t>wrong</a:t>
            </a:r>
            <a:r>
              <a:rPr lang="it-IT" dirty="0" smtClean="0">
                <a:solidFill>
                  <a:srgbClr val="FF0000"/>
                </a:solidFill>
              </a:rPr>
              <a:t> </a:t>
            </a:r>
            <a:r>
              <a:rPr lang="it-IT" dirty="0" err="1" smtClean="0">
                <a:solidFill>
                  <a:srgbClr val="FF0000"/>
                </a:solidFill>
              </a:rPr>
              <a:t>claim</a:t>
            </a:r>
            <a:r>
              <a:rPr lang="it-IT" smtClean="0">
                <a:solidFill>
                  <a:srgbClr val="FF0000"/>
                </a:solidFill>
              </a:rPr>
              <a:t>, </a:t>
            </a:r>
            <a:r>
              <a:rPr lang="it-IT" smtClean="0">
                <a:solidFill>
                  <a:srgbClr val="FF0000"/>
                </a:solidFill>
              </a:rPr>
              <a:t>as credibility loss or backfiring </a:t>
            </a:r>
            <a:r>
              <a:rPr lang="it-IT" dirty="0" smtClean="0">
                <a:solidFill>
                  <a:srgbClr val="FF0000"/>
                </a:solidFill>
              </a:rPr>
              <a:t>of media </a:t>
            </a:r>
            <a:r>
              <a:rPr lang="it-IT" dirty="0" err="1" smtClean="0">
                <a:solidFill>
                  <a:srgbClr val="FF0000"/>
                </a:solidFill>
              </a:rPr>
              <a:t>hype</a:t>
            </a:r>
            <a:r>
              <a:rPr lang="it-IT" dirty="0" smtClean="0">
                <a:solidFill>
                  <a:srgbClr val="FF0000"/>
                </a:solidFill>
              </a:rPr>
              <a:t>, can </a:t>
            </a:r>
            <a:r>
              <a:rPr lang="it-IT" dirty="0" err="1" smtClean="0">
                <a:solidFill>
                  <a:srgbClr val="FF0000"/>
                </a:solidFill>
              </a:rPr>
              <a:t>vary</a:t>
            </a:r>
            <a:r>
              <a:rPr lang="it-IT" dirty="0" smtClean="0">
                <a:solidFill>
                  <a:srgbClr val="FF0000"/>
                </a:solidFill>
              </a:rPr>
              <a:t> </a:t>
            </a:r>
            <a:r>
              <a:rPr lang="it-IT" dirty="0" err="1" smtClean="0">
                <a:solidFill>
                  <a:srgbClr val="FF0000"/>
                </a:solidFill>
              </a:rPr>
              <a:t>dramatically</a:t>
            </a:r>
            <a:r>
              <a:rPr lang="it-IT" dirty="0" smtClean="0">
                <a:solidFill>
                  <a:srgbClr val="FF0000"/>
                </a:solidFill>
              </a:rPr>
              <a:t> </a:t>
            </a:r>
          </a:p>
          <a:p>
            <a:pPr lvl="1"/>
            <a:r>
              <a:rPr lang="it-IT" dirty="0" smtClean="0"/>
              <a:t>Some </a:t>
            </a:r>
            <a:r>
              <a:rPr lang="it-IT" dirty="0" err="1" smtClean="0"/>
              <a:t>claims</a:t>
            </a:r>
            <a:r>
              <a:rPr lang="it-IT" dirty="0" smtClean="0"/>
              <a:t> are </a:t>
            </a:r>
            <a:r>
              <a:rPr lang="it-IT" dirty="0" err="1" smtClean="0"/>
              <a:t>intrinsically</a:t>
            </a:r>
            <a:r>
              <a:rPr lang="it-IT" dirty="0" smtClean="0"/>
              <a:t> </a:t>
            </a:r>
            <a:r>
              <a:rPr lang="it-IT" dirty="0" err="1" smtClean="0"/>
              <a:t>less</a:t>
            </a:r>
            <a:r>
              <a:rPr lang="it-IT" dirty="0" smtClean="0"/>
              <a:t> </a:t>
            </a:r>
            <a:r>
              <a:rPr lang="it-IT" dirty="0" err="1" smtClean="0"/>
              <a:t>likely</a:t>
            </a:r>
            <a:r>
              <a:rPr lang="it-IT" dirty="0" smtClean="0"/>
              <a:t> to </a:t>
            </a:r>
            <a:r>
              <a:rPr lang="it-IT" smtClean="0"/>
              <a:t>be </a:t>
            </a:r>
            <a:r>
              <a:rPr lang="it-IT" smtClean="0"/>
              <a:t>true </a:t>
            </a:r>
            <a:endParaRPr lang="it-IT" smtClean="0"/>
          </a:p>
          <a:p>
            <a:pPr lvl="1"/>
            <a:endParaRPr lang="it-IT" dirty="0" smtClean="0"/>
          </a:p>
          <a:p>
            <a:pPr>
              <a:buNone/>
            </a:pPr>
            <a:r>
              <a:rPr lang="it-IT" b="1" dirty="0" smtClean="0">
                <a:solidFill>
                  <a:srgbClr val="FF0000"/>
                </a:solidFill>
              </a:rPr>
              <a:t>	So </a:t>
            </a:r>
            <a:r>
              <a:rPr lang="it-IT" b="1" dirty="0" err="1" smtClean="0">
                <a:solidFill>
                  <a:srgbClr val="FF0000"/>
                </a:solidFill>
              </a:rPr>
              <a:t>why</a:t>
            </a:r>
            <a:r>
              <a:rPr lang="it-IT" b="1" dirty="0" smtClean="0">
                <a:solidFill>
                  <a:srgbClr val="FF0000"/>
                </a:solidFill>
              </a:rPr>
              <a:t> a </a:t>
            </a:r>
            <a:r>
              <a:rPr lang="it-IT" b="1" dirty="0" err="1" smtClean="0">
                <a:solidFill>
                  <a:srgbClr val="FF0000"/>
                </a:solidFill>
              </a:rPr>
              <a:t>fixed</a:t>
            </a:r>
            <a:r>
              <a:rPr lang="it-IT" b="1" dirty="0" smtClean="0">
                <a:solidFill>
                  <a:srgbClr val="FF0000"/>
                </a:solidFill>
              </a:rPr>
              <a:t> </a:t>
            </a:r>
            <a:r>
              <a:rPr lang="it-IT" b="1" dirty="0" err="1" smtClean="0">
                <a:solidFill>
                  <a:srgbClr val="FF0000"/>
                </a:solidFill>
              </a:rPr>
              <a:t>discovery</a:t>
            </a:r>
            <a:r>
              <a:rPr lang="it-IT" b="1" dirty="0" smtClean="0">
                <a:solidFill>
                  <a:srgbClr val="FF0000"/>
                </a:solidFill>
              </a:rPr>
              <a:t> </a:t>
            </a:r>
            <a:r>
              <a:rPr lang="it-IT" b="1" err="1" smtClean="0">
                <a:solidFill>
                  <a:srgbClr val="FF0000"/>
                </a:solidFill>
              </a:rPr>
              <a:t>threshold</a:t>
            </a:r>
            <a:r>
              <a:rPr lang="it-IT" b="1" smtClean="0">
                <a:solidFill>
                  <a:srgbClr val="FF0000"/>
                </a:solidFill>
              </a:rPr>
              <a:t> ?</a:t>
            </a:r>
            <a:endParaRPr lang="it-IT" smtClean="0"/>
          </a:p>
          <a:p>
            <a:pPr lvl="1"/>
            <a:r>
              <a:rPr lang="it-IT" smtClean="0"/>
              <a:t>Any claim </a:t>
            </a:r>
            <a:r>
              <a:rPr lang="it-IT" err="1" smtClean="0"/>
              <a:t>is</a:t>
            </a:r>
            <a:r>
              <a:rPr lang="it-IT" smtClean="0"/>
              <a:t> </a:t>
            </a:r>
            <a:r>
              <a:rPr lang="it-IT" smtClean="0"/>
              <a:t>subject </a:t>
            </a:r>
            <a:r>
              <a:rPr lang="it-IT" dirty="0" smtClean="0"/>
              <a:t>to </a:t>
            </a:r>
            <a:r>
              <a:rPr lang="it-IT" dirty="0" err="1" smtClean="0"/>
              <a:t>criticism</a:t>
            </a:r>
            <a:r>
              <a:rPr lang="it-IT" dirty="0" smtClean="0"/>
              <a:t> and </a:t>
            </a:r>
            <a:r>
              <a:rPr lang="it-IT" err="1" smtClean="0"/>
              <a:t>independent</a:t>
            </a:r>
            <a:r>
              <a:rPr lang="it-IT" smtClean="0"/>
              <a:t> verification, </a:t>
            </a:r>
            <a:r>
              <a:rPr lang="it-IT" dirty="0" smtClean="0"/>
              <a:t>and the </a:t>
            </a:r>
            <a:r>
              <a:rPr lang="it-IT" dirty="0" err="1" smtClean="0"/>
              <a:t>latter</a:t>
            </a:r>
            <a:r>
              <a:rPr lang="it-IT" dirty="0" smtClean="0"/>
              <a:t> </a:t>
            </a:r>
            <a:r>
              <a:rPr lang="it-IT" dirty="0" err="1" smtClean="0"/>
              <a:t>is</a:t>
            </a:r>
            <a:r>
              <a:rPr lang="it-IT" dirty="0" smtClean="0"/>
              <a:t> </a:t>
            </a:r>
            <a:r>
              <a:rPr lang="it-IT" dirty="0" err="1" smtClean="0"/>
              <a:t>always</a:t>
            </a:r>
            <a:r>
              <a:rPr lang="it-IT" dirty="0" smtClean="0"/>
              <a:t> more </a:t>
            </a:r>
            <a:r>
              <a:rPr lang="it-IT" dirty="0" err="1" smtClean="0"/>
              <a:t>rigorous</a:t>
            </a:r>
            <a:r>
              <a:rPr lang="it-IT" dirty="0" smtClean="0"/>
              <a:t> </a:t>
            </a:r>
            <a:r>
              <a:rPr lang="it-IT" dirty="0" err="1" smtClean="0"/>
              <a:t>when</a:t>
            </a:r>
            <a:r>
              <a:rPr lang="it-IT" dirty="0" smtClean="0"/>
              <a:t> the </a:t>
            </a:r>
            <a:r>
              <a:rPr lang="it-IT" dirty="0" err="1" smtClean="0"/>
              <a:t>claim</a:t>
            </a:r>
            <a:r>
              <a:rPr lang="it-IT" dirty="0" smtClean="0"/>
              <a:t> </a:t>
            </a:r>
            <a:r>
              <a:rPr lang="it-IT" dirty="0" err="1" smtClean="0"/>
              <a:t>is</a:t>
            </a:r>
            <a:r>
              <a:rPr lang="it-IT" dirty="0" smtClean="0"/>
              <a:t> </a:t>
            </a:r>
            <a:r>
              <a:rPr lang="it-IT" dirty="0" err="1" smtClean="0"/>
              <a:t>steeper</a:t>
            </a:r>
            <a:r>
              <a:rPr lang="it-IT" dirty="0" smtClean="0"/>
              <a:t> and/or </a:t>
            </a:r>
            <a:r>
              <a:rPr lang="it-IT" smtClean="0"/>
              <a:t>more important</a:t>
            </a:r>
          </a:p>
          <a:p>
            <a:pPr lvl="1"/>
            <a:r>
              <a:rPr lang="it-IT"/>
              <a:t>I</a:t>
            </a:r>
            <a:r>
              <a:rPr lang="it-IT" smtClean="0"/>
              <a:t>t </a:t>
            </a:r>
            <a:r>
              <a:rPr lang="it-IT" dirty="0" err="1" smtClean="0"/>
              <a:t>is</a:t>
            </a:r>
            <a:r>
              <a:rPr lang="it-IT" dirty="0" smtClean="0"/>
              <a:t> </a:t>
            </a:r>
            <a:r>
              <a:rPr lang="it-IT" dirty="0" err="1" smtClean="0"/>
              <a:t>good</a:t>
            </a:r>
            <a:r>
              <a:rPr lang="it-IT" dirty="0" smtClean="0"/>
              <a:t> to just </a:t>
            </a:r>
            <a:r>
              <a:rPr lang="it-IT" dirty="0" err="1" smtClean="0"/>
              <a:t>have</a:t>
            </a:r>
            <a:r>
              <a:rPr lang="it-IT" dirty="0" smtClean="0"/>
              <a:t> a “</a:t>
            </a:r>
            <a:r>
              <a:rPr lang="it-IT" b="1" dirty="0" err="1" smtClean="0"/>
              <a:t>reference</a:t>
            </a:r>
            <a:r>
              <a:rPr lang="it-IT" b="1" dirty="0" smtClean="0"/>
              <a:t> </a:t>
            </a:r>
            <a:r>
              <a:rPr lang="it-IT" b="1" dirty="0" err="1" smtClean="0"/>
              <a:t>value</a:t>
            </a:r>
            <a:r>
              <a:rPr lang="it-IT" dirty="0" smtClean="0"/>
              <a:t>” for the </a:t>
            </a:r>
            <a:r>
              <a:rPr lang="it-IT" dirty="0" err="1" smtClean="0"/>
              <a:t>level</a:t>
            </a:r>
            <a:r>
              <a:rPr lang="it-IT" dirty="0" smtClean="0"/>
              <a:t> of </a:t>
            </a:r>
            <a:r>
              <a:rPr lang="it-IT" dirty="0" err="1" smtClean="0"/>
              <a:t>significance</a:t>
            </a:r>
            <a:r>
              <a:rPr lang="it-IT" dirty="0" smtClean="0"/>
              <a:t> of the data – a «</a:t>
            </a:r>
            <a:r>
              <a:rPr lang="it-IT" dirty="0" err="1" smtClean="0"/>
              <a:t>tradition</a:t>
            </a:r>
            <a:r>
              <a:rPr lang="it-IT" dirty="0" smtClean="0"/>
              <a:t>», a </a:t>
            </a:r>
            <a:r>
              <a:rPr lang="it-IT" dirty="0" err="1" smtClean="0">
                <a:solidFill>
                  <a:srgbClr val="FF0000"/>
                </a:solidFill>
              </a:rPr>
              <a:t>useful</a:t>
            </a:r>
            <a:r>
              <a:rPr lang="it-IT" dirty="0" smtClean="0">
                <a:solidFill>
                  <a:srgbClr val="FF0000"/>
                </a:solidFill>
              </a:rPr>
              <a:t> standard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 calcmode="lin" valueType="num">
                                      <p:cBhvr additive="base">
                                        <p:cTn id="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 calcmode="lin" valueType="num">
                                      <p:cBhvr additive="base">
                                        <p:cTn id="1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Conclusions	</a:t>
            </a:r>
            <a:endParaRPr lang="en-US"/>
          </a:p>
        </p:txBody>
      </p:sp>
      <p:sp>
        <p:nvSpPr>
          <p:cNvPr id="3" name="Segnaposto contenuto 2"/>
          <p:cNvSpPr>
            <a:spLocks noGrp="1"/>
          </p:cNvSpPr>
          <p:nvPr>
            <p:ph idx="1"/>
          </p:nvPr>
        </p:nvSpPr>
        <p:spPr>
          <a:xfrm>
            <a:off x="179512" y="1124744"/>
            <a:ext cx="8964488" cy="5733256"/>
          </a:xfrm>
        </p:spPr>
        <p:txBody>
          <a:bodyPr>
            <a:normAutofit fontScale="70000" lnSpcReduction="20000"/>
          </a:bodyPr>
          <a:lstStyle/>
          <a:p>
            <a:r>
              <a:rPr lang="it-IT" b="1" smtClean="0"/>
              <a:t>Statistics is the universal language to express data-backed claims in Physics research, </a:t>
            </a:r>
            <a:r>
              <a:rPr lang="it-IT" smtClean="0"/>
              <a:t>so as physicists we should pay attention to understand its nuances</a:t>
            </a:r>
            <a:endParaRPr lang="it-IT" b="1"/>
          </a:p>
          <a:p>
            <a:r>
              <a:rPr lang="it-IT" b="1" smtClean="0"/>
              <a:t>Interval estimation requires attention – </a:t>
            </a:r>
            <a:r>
              <a:rPr lang="it-IT" smtClean="0">
                <a:solidFill>
                  <a:srgbClr val="FF0000"/>
                </a:solidFill>
              </a:rPr>
              <a:t>you can do (much) better or worse than your peer with the same data</a:t>
            </a:r>
          </a:p>
          <a:p>
            <a:r>
              <a:rPr lang="it-IT" b="1" smtClean="0"/>
              <a:t>Hypothesis testing requires a critical region. </a:t>
            </a:r>
            <a:r>
              <a:rPr lang="it-IT" smtClean="0"/>
              <a:t>In HEP we fix the bar at 5 sigma. </a:t>
            </a:r>
            <a:r>
              <a:rPr lang="it-IT" b="1" smtClean="0"/>
              <a:t>50 </a:t>
            </a:r>
            <a:r>
              <a:rPr lang="it-IT" b="1" smtClean="0"/>
              <a:t>years </a:t>
            </a:r>
            <a:r>
              <a:rPr lang="it-IT" smtClean="0"/>
              <a:t>after the </a:t>
            </a:r>
            <a:r>
              <a:rPr lang="it-IT" smtClean="0"/>
              <a:t>suggestion </a:t>
            </a:r>
            <a:r>
              <a:rPr lang="it-IT" smtClean="0"/>
              <a:t>of a </a:t>
            </a:r>
            <a:r>
              <a:rPr lang="it-IT" smtClean="0"/>
              <a:t>5</a:t>
            </a:r>
            <a:r>
              <a:rPr lang="el-GR" smtClean="0"/>
              <a:t>σ</a:t>
            </a:r>
            <a:r>
              <a:rPr lang="it-IT" smtClean="0"/>
              <a:t> </a:t>
            </a:r>
            <a:r>
              <a:rPr lang="it-IT" smtClean="0"/>
              <a:t>threshold for </a:t>
            </a:r>
            <a:r>
              <a:rPr lang="it-IT" smtClean="0"/>
              <a:t>discovery, </a:t>
            </a:r>
            <a:r>
              <a:rPr lang="it-IT" smtClean="0"/>
              <a:t>and </a:t>
            </a:r>
            <a:r>
              <a:rPr lang="it-IT" b="1" smtClean="0"/>
              <a:t>25 years </a:t>
            </a:r>
            <a:r>
              <a:rPr lang="it-IT" smtClean="0"/>
              <a:t>after the start of </a:t>
            </a:r>
            <a:r>
              <a:rPr lang="it-IT" smtClean="0"/>
              <a:t>its application</a:t>
            </a:r>
            <a:r>
              <a:rPr lang="it-IT" smtClean="0"/>
              <a:t>, the criterion appears inadequate</a:t>
            </a:r>
          </a:p>
          <a:p>
            <a:pPr lvl="1"/>
            <a:r>
              <a:rPr lang="it-IT" smtClean="0"/>
              <a:t>It </a:t>
            </a:r>
            <a:r>
              <a:rPr lang="it-IT" smtClean="0">
                <a:solidFill>
                  <a:srgbClr val="FF0000"/>
                </a:solidFill>
              </a:rPr>
              <a:t>does not protect  from steep claims</a:t>
            </a:r>
            <a:r>
              <a:rPr lang="it-IT" smtClean="0"/>
              <a:t> that later peter out</a:t>
            </a:r>
          </a:p>
          <a:p>
            <a:pPr lvl="1"/>
            <a:r>
              <a:rPr lang="it-IT" smtClean="0"/>
              <a:t>It </a:t>
            </a:r>
            <a:r>
              <a:rPr lang="it-IT" smtClean="0">
                <a:solidFill>
                  <a:srgbClr val="FF0000"/>
                </a:solidFill>
              </a:rPr>
              <a:t>delays acceptance of uncontroversial finds</a:t>
            </a:r>
          </a:p>
          <a:p>
            <a:pPr lvl="1"/>
            <a:r>
              <a:rPr lang="it-IT" smtClean="0"/>
              <a:t>It </a:t>
            </a:r>
            <a:r>
              <a:rPr lang="it-IT" smtClean="0">
                <a:solidFill>
                  <a:srgbClr val="FF0000"/>
                </a:solidFill>
              </a:rPr>
              <a:t>is arbitrary</a:t>
            </a:r>
            <a:r>
              <a:rPr lang="it-IT" smtClean="0"/>
              <a:t> and </a:t>
            </a:r>
            <a:r>
              <a:rPr lang="it-IT" smtClean="0"/>
              <a:t>illogical</a:t>
            </a:r>
            <a:endParaRPr lang="it-IT" smtClean="0"/>
          </a:p>
          <a:p>
            <a:r>
              <a:rPr lang="it-IT" smtClean="0"/>
              <a:t>Bayesian hypothesis testing does not offer a robust replacement, due to hard-to-circumvent prior dependence of </a:t>
            </a:r>
            <a:r>
              <a:rPr lang="it-IT" smtClean="0"/>
              <a:t>conclusions</a:t>
            </a:r>
            <a:endParaRPr lang="it-IT" smtClean="0"/>
          </a:p>
          <a:p>
            <a:r>
              <a:rPr lang="it-IT" smtClean="0"/>
              <a:t>For </a:t>
            </a:r>
            <a:r>
              <a:rPr lang="it-IT" smtClean="0"/>
              <a:t>searches of unknown effects and fishing expeditions, the </a:t>
            </a:r>
            <a:r>
              <a:rPr lang="it-IT" b="1" smtClean="0"/>
              <a:t>global </a:t>
            </a:r>
            <a:r>
              <a:rPr lang="it-IT" smtClean="0"/>
              <a:t>p-value is the only real weapon – but in most cases the trials factor is hard to </a:t>
            </a:r>
            <a:r>
              <a:rPr lang="it-IT" smtClean="0"/>
              <a:t>quantify</a:t>
            </a:r>
            <a:endParaRPr lang="it-IT" smtClean="0"/>
          </a:p>
          <a:p>
            <a:r>
              <a:rPr lang="it-IT" smtClean="0"/>
              <a:t>Probably </a:t>
            </a:r>
            <a:r>
              <a:rPr lang="it-IT" smtClean="0"/>
              <a:t>5</a:t>
            </a:r>
            <a:r>
              <a:rPr lang="el-GR" smtClean="0"/>
              <a:t>σ</a:t>
            </a:r>
            <a:r>
              <a:rPr lang="it-IT" smtClean="0"/>
              <a:t> </a:t>
            </a:r>
            <a:r>
              <a:rPr lang="it-IT" smtClean="0"/>
              <a:t>are insufficient for unpredicted </a:t>
            </a:r>
            <a:r>
              <a:rPr lang="it-IT" smtClean="0"/>
              <a:t>effects - </a:t>
            </a:r>
            <a:r>
              <a:rPr lang="it-IT" smtClean="0"/>
              <a:t>large experiments look at thousands of distributions, multiple </a:t>
            </a:r>
            <a:r>
              <a:rPr lang="it-IT" smtClean="0"/>
              <a:t>times </a:t>
            </a:r>
            <a:r>
              <a:rPr lang="it-IT" smtClean="0">
                <a:sym typeface="Wingdings" panose="05000000000000000000" pitchFamily="2" charset="2"/>
              </a:rPr>
              <a:t></a:t>
            </a:r>
            <a:r>
              <a:rPr lang="it-IT" smtClean="0">
                <a:solidFill>
                  <a:srgbClr val="FF0000"/>
                </a:solidFill>
              </a:rPr>
              <a:t> </a:t>
            </a:r>
            <a:r>
              <a:rPr lang="it-IT" smtClean="0">
                <a:solidFill>
                  <a:srgbClr val="FF0000"/>
                </a:solidFill>
              </a:rPr>
              <a:t>experiment-wide trials factor is extremely high</a:t>
            </a:r>
          </a:p>
        </p:txBody>
      </p:sp>
    </p:spTree>
    <p:extLst>
      <p:ext uri="{BB962C8B-B14F-4D97-AF65-F5344CB8AC3E}">
        <p14:creationId xmlns:p14="http://schemas.microsoft.com/office/powerpoint/2010/main" val="37285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852936"/>
            <a:ext cx="8229600" cy="1143000"/>
          </a:xfrm>
        </p:spPr>
        <p:txBody>
          <a:bodyPr/>
          <a:lstStyle/>
          <a:p>
            <a:r>
              <a:rPr lang="it-IT" smtClean="0"/>
              <a:t>Thank you for your attention!</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35696" y="0"/>
            <a:ext cx="5544616" cy="908720"/>
          </a:xfrm>
        </p:spPr>
        <p:txBody>
          <a:bodyPr>
            <a:noAutofit/>
          </a:bodyPr>
          <a:lstStyle/>
          <a:p>
            <a:r>
              <a:rPr lang="it-IT" sz="4800" b="1" smtClean="0">
                <a:solidFill>
                  <a:srgbClr val="1BB52A"/>
                </a:solidFill>
              </a:rPr>
              <a:t>References</a:t>
            </a:r>
            <a:endParaRPr lang="en-US" sz="4800" b="1">
              <a:solidFill>
                <a:srgbClr val="1BB52A"/>
              </a:solidFill>
            </a:endParaRPr>
          </a:p>
        </p:txBody>
      </p:sp>
      <p:sp>
        <p:nvSpPr>
          <p:cNvPr id="3" name="Segnaposto contenuto 2"/>
          <p:cNvSpPr>
            <a:spLocks noGrp="1"/>
          </p:cNvSpPr>
          <p:nvPr>
            <p:ph sz="half" idx="1"/>
          </p:nvPr>
        </p:nvSpPr>
        <p:spPr>
          <a:xfrm>
            <a:off x="107504" y="908720"/>
            <a:ext cx="4495800" cy="5013176"/>
          </a:xfrm>
        </p:spPr>
        <p:txBody>
          <a:bodyPr>
            <a:noAutofit/>
          </a:bodyPr>
          <a:lstStyle/>
          <a:p>
            <a:pPr>
              <a:buNone/>
            </a:pPr>
            <a:r>
              <a:rPr lang="it-IT" sz="1200" smtClean="0"/>
              <a:t>[</a:t>
            </a:r>
            <a:r>
              <a:rPr lang="it-IT" sz="1300" smtClean="0"/>
              <a:t>1] G. Feldman and R. D. Cousins, "</a:t>
            </a:r>
            <a:r>
              <a:rPr lang="it-IT" sz="1300" i="1" smtClean="0"/>
              <a:t>A Unified Approach to the Classical Statistical Analysis of Small Signals</a:t>
            </a:r>
            <a:r>
              <a:rPr lang="it-IT" sz="1300" smtClean="0"/>
              <a:t>", </a:t>
            </a:r>
            <a:r>
              <a:rPr lang="en-US" sz="1300" smtClean="0"/>
              <a:t>Phys</a:t>
            </a:r>
            <a:r>
              <a:rPr lang="en-US" sz="1300"/>
              <a:t>. Rev. D 57 (1998) </a:t>
            </a:r>
            <a:r>
              <a:rPr lang="en-US" sz="1300" smtClean="0"/>
              <a:t>3873.</a:t>
            </a:r>
            <a:endParaRPr lang="en-US" sz="1300"/>
          </a:p>
          <a:p>
            <a:pPr>
              <a:buNone/>
            </a:pPr>
            <a:r>
              <a:rPr lang="it-IT" sz="1300" smtClean="0"/>
              <a:t>[2] </a:t>
            </a:r>
            <a:r>
              <a:rPr lang="it-IT" sz="1300"/>
              <a:t>D. Cox, </a:t>
            </a:r>
            <a:r>
              <a:rPr lang="en-US" sz="1300"/>
              <a:t>"</a:t>
            </a:r>
            <a:r>
              <a:rPr lang="en-US" sz="1300" i="1"/>
              <a:t>Some Problems Connected with   Statistical  Inferenc</a:t>
            </a:r>
            <a:r>
              <a:rPr lang="en-US" sz="1300"/>
              <a:t>e", Ann. Math. Stat. 29 (1958) no. 2, </a:t>
            </a:r>
            <a:r>
              <a:rPr lang="en-US" sz="1300" smtClean="0"/>
              <a:t>357-372.</a:t>
            </a:r>
            <a:endParaRPr lang="it-IT" sz="1300"/>
          </a:p>
          <a:p>
            <a:pPr>
              <a:buNone/>
            </a:pPr>
            <a:r>
              <a:rPr lang="it-IT" sz="1300"/>
              <a:t>[3] R. </a:t>
            </a:r>
            <a:r>
              <a:rPr lang="it-IT" sz="1300" smtClean="0"/>
              <a:t>D. Cousins</a:t>
            </a:r>
            <a:r>
              <a:rPr lang="it-IT" sz="1300"/>
              <a:t>, "</a:t>
            </a:r>
            <a:r>
              <a:rPr lang="en-US" sz="1300" i="1"/>
              <a:t>Negatively Biased Relevant Subsets Induced by the Most-Powerful One-Sided Upper Confidence Limits for a Bounded Physical </a:t>
            </a:r>
            <a:r>
              <a:rPr lang="en-US" sz="1300" i="1" smtClean="0"/>
              <a:t>Parameter", </a:t>
            </a:r>
            <a:r>
              <a:rPr lang="it-IT" sz="1300">
                <a:hlinkClick r:id="rId2"/>
              </a:rPr>
              <a:t>arXiv:1109.2023</a:t>
            </a:r>
            <a:r>
              <a:rPr lang="it-IT" sz="1300"/>
              <a:t> (2011).</a:t>
            </a:r>
          </a:p>
          <a:p>
            <a:pPr>
              <a:buNone/>
            </a:pPr>
            <a:r>
              <a:rPr lang="it-IT" sz="1300" smtClean="0"/>
              <a:t>[</a:t>
            </a:r>
            <a:r>
              <a:rPr lang="it-IT" sz="1300"/>
              <a:t>4</a:t>
            </a:r>
            <a:r>
              <a:rPr lang="it-IT" sz="1300" smtClean="0"/>
              <a:t>] A. H. Rosenfeld, “</a:t>
            </a:r>
            <a:r>
              <a:rPr lang="it-IT" sz="1300" i="1" smtClean="0"/>
              <a:t>Are there any far-out mesons and baryons?,</a:t>
            </a:r>
            <a:r>
              <a:rPr lang="it-IT" sz="1300" smtClean="0"/>
              <a:t>” In: C. Baltay, A.H. Rosenfeld  (eds.), "</a:t>
            </a:r>
            <a:r>
              <a:rPr lang="it-IT" sz="1300" i="1" smtClean="0"/>
              <a:t>Meson Spectroscopy: A collection of articles</a:t>
            </a:r>
            <a:r>
              <a:rPr lang="it-IT" sz="1300" smtClean="0"/>
              <a:t>", W.A. Benjamin, New York, 455-483.</a:t>
            </a:r>
          </a:p>
          <a:p>
            <a:pPr>
              <a:buNone/>
            </a:pPr>
            <a:r>
              <a:rPr lang="it-IT" sz="1300" smtClean="0"/>
              <a:t>[5] D. C. Hom </a:t>
            </a:r>
            <a:r>
              <a:rPr lang="it-IT" sz="1300" i="1" smtClean="0"/>
              <a:t>et al</a:t>
            </a:r>
            <a:r>
              <a:rPr lang="it-IT" sz="1300" smtClean="0"/>
              <a:t>., “</a:t>
            </a:r>
            <a:r>
              <a:rPr lang="it-IT" sz="1300" i="1" smtClean="0"/>
              <a:t>Observation of High-Mass Dilepton Pairs in Hadron Collisions at 400 GeV</a:t>
            </a:r>
            <a:r>
              <a:rPr lang="it-IT" sz="1300" smtClean="0"/>
              <a:t>”, Phys. Rev. Lett. 36, 21 (1976) 1236.</a:t>
            </a:r>
          </a:p>
          <a:p>
            <a:pPr>
              <a:buNone/>
            </a:pPr>
            <a:r>
              <a:rPr lang="it-IT" sz="1300" smtClean="0"/>
              <a:t>[6] S. W. Herb </a:t>
            </a:r>
            <a:r>
              <a:rPr lang="it-IT" sz="1300" i="1" smtClean="0"/>
              <a:t>et al</a:t>
            </a:r>
            <a:r>
              <a:rPr lang="it-IT" sz="1300" smtClean="0"/>
              <a:t>., “</a:t>
            </a:r>
            <a:r>
              <a:rPr lang="en-US" sz="1300" i="1" smtClean="0"/>
              <a:t>Observation of a Dimuon Resonance at 9.5-GeV in 400-GeV Proton-Nucleus Collisions</a:t>
            </a:r>
            <a:r>
              <a:rPr lang="en-US" sz="1300" smtClean="0"/>
              <a:t>”, Phys. Rev. Lett 39 (1977) 252.</a:t>
            </a:r>
            <a:endParaRPr lang="it-IT" sz="1300" smtClean="0"/>
          </a:p>
          <a:p>
            <a:pPr>
              <a:buNone/>
            </a:pPr>
            <a:r>
              <a:rPr lang="it-IT" sz="1300" smtClean="0"/>
              <a:t>[7] G. Arnison </a:t>
            </a:r>
            <a:r>
              <a:rPr lang="it-IT" sz="1300" i="1" smtClean="0"/>
              <a:t>et al</a:t>
            </a:r>
            <a:r>
              <a:rPr lang="it-IT" sz="1300" smtClean="0"/>
              <a:t>., “</a:t>
            </a:r>
            <a:r>
              <a:rPr lang="it-IT" sz="1300" i="1" smtClean="0"/>
              <a:t>Experimental Observation of Isolated Large Transverse Energy Electrons with Associated Missing Energy at sqrt(s)=540 GeV"</a:t>
            </a:r>
            <a:r>
              <a:rPr lang="it-IT" sz="1300" smtClean="0"/>
              <a:t>, Phys. Lett. 122B, 1 (1983) 103.</a:t>
            </a:r>
          </a:p>
          <a:p>
            <a:pPr>
              <a:buNone/>
            </a:pPr>
            <a:r>
              <a:rPr lang="it-IT" sz="1300" smtClean="0"/>
              <a:t>[8] G. Arnison </a:t>
            </a:r>
            <a:r>
              <a:rPr lang="it-IT" sz="1300" i="1" smtClean="0"/>
              <a:t>et al</a:t>
            </a:r>
            <a:r>
              <a:rPr lang="it-IT" sz="1300" smtClean="0"/>
              <a:t>., “</a:t>
            </a:r>
            <a:r>
              <a:rPr lang="it-IT" sz="1300" i="1" smtClean="0"/>
              <a:t>Experimental Observation of Lepton Pairs of Invariant Mass Around 95 GeV/c2 at the CERN SpS Collider</a:t>
            </a:r>
            <a:r>
              <a:rPr lang="it-IT" sz="1300" smtClean="0"/>
              <a:t>”, Phys. Lett. 126B, 5 (1983) 398.</a:t>
            </a:r>
          </a:p>
          <a:p>
            <a:pPr>
              <a:buNone/>
            </a:pPr>
            <a:r>
              <a:rPr lang="it-IT" sz="1300" smtClean="0"/>
              <a:t>[9] F. Abe </a:t>
            </a:r>
            <a:r>
              <a:rPr lang="it-IT" sz="1300" i="1" smtClean="0"/>
              <a:t>et al</a:t>
            </a:r>
            <a:r>
              <a:rPr lang="it-IT" sz="1300" smtClean="0"/>
              <a:t>., “</a:t>
            </a:r>
            <a:r>
              <a:rPr lang="en-US" sz="1300" i="1" smtClean="0"/>
              <a:t>Evidence for Top Quark Production in p anti-p Collisions at s**(1/2) = 1.8 TeV”</a:t>
            </a:r>
            <a:r>
              <a:rPr lang="en-US" sz="1300" smtClean="0"/>
              <a:t>, Phys. Rev. D50 (1994) 2966.</a:t>
            </a:r>
            <a:endParaRPr lang="it-IT" sz="1300" smtClean="0"/>
          </a:p>
        </p:txBody>
      </p:sp>
      <p:sp>
        <p:nvSpPr>
          <p:cNvPr id="4" name="Segnaposto contenuto 3"/>
          <p:cNvSpPr>
            <a:spLocks noGrp="1"/>
          </p:cNvSpPr>
          <p:nvPr>
            <p:ph sz="half" idx="2"/>
          </p:nvPr>
        </p:nvSpPr>
        <p:spPr>
          <a:xfrm>
            <a:off x="4612704" y="908720"/>
            <a:ext cx="4495800" cy="4941168"/>
          </a:xfrm>
        </p:spPr>
        <p:txBody>
          <a:bodyPr>
            <a:noAutofit/>
          </a:bodyPr>
          <a:lstStyle/>
          <a:p>
            <a:pPr>
              <a:buNone/>
            </a:pPr>
            <a:r>
              <a:rPr lang="it-IT" sz="1300"/>
              <a:t>[10] F. Abe </a:t>
            </a:r>
            <a:r>
              <a:rPr lang="it-IT" sz="1300" i="1"/>
              <a:t>et al</a:t>
            </a:r>
            <a:r>
              <a:rPr lang="it-IT" sz="1300"/>
              <a:t>., “</a:t>
            </a:r>
            <a:r>
              <a:rPr lang="en-US" sz="1300" i="1"/>
              <a:t>Observation of Top Quark Production in p anti-p Collisions with the Collider Detector </a:t>
            </a:r>
            <a:r>
              <a:rPr lang="en-US" sz="1300" i="1" smtClean="0"/>
              <a:t>at Fermilab”,</a:t>
            </a:r>
            <a:r>
              <a:rPr lang="en-US" sz="1300" smtClean="0"/>
              <a:t> </a:t>
            </a:r>
            <a:r>
              <a:rPr lang="en-US" sz="1300"/>
              <a:t>Phys. Rev. Lett. 74 (1995) 2626; S. Abachi </a:t>
            </a:r>
            <a:r>
              <a:rPr lang="en-US" sz="1300" i="1"/>
              <a:t>et al</a:t>
            </a:r>
            <a:r>
              <a:rPr lang="en-US" sz="1300"/>
              <a:t>.,  “</a:t>
            </a:r>
            <a:r>
              <a:rPr lang="en-US" sz="1300" i="1"/>
              <a:t>Observation of the Top Quark</a:t>
            </a:r>
            <a:r>
              <a:rPr lang="en-US" sz="1300"/>
              <a:t>”, Phys. Rev. Lett. 74 (1995) 2632.</a:t>
            </a:r>
            <a:endParaRPr lang="it-IT" sz="1300"/>
          </a:p>
          <a:p>
            <a:pPr>
              <a:buNone/>
            </a:pPr>
            <a:r>
              <a:rPr lang="it-IT" sz="1300"/>
              <a:t>[11] V.M. Abazov </a:t>
            </a:r>
            <a:r>
              <a:rPr lang="it-IT" sz="1300" i="1"/>
              <a:t>et al</a:t>
            </a:r>
            <a:r>
              <a:rPr lang="it-IT" sz="1300"/>
              <a:t>., “</a:t>
            </a:r>
            <a:r>
              <a:rPr lang="it-IT" sz="1300" i="1"/>
              <a:t>Observation of Single Top-Quark Production</a:t>
            </a:r>
            <a:r>
              <a:rPr lang="it-IT" sz="1300"/>
              <a:t>”, Phys. Rev. Lett. 103 (2009) 092001; T. Aaltonen </a:t>
            </a:r>
            <a:r>
              <a:rPr lang="it-IT" sz="1300" i="1"/>
              <a:t>et al</a:t>
            </a:r>
            <a:r>
              <a:rPr lang="it-IT" sz="1300"/>
              <a:t>., “</a:t>
            </a:r>
            <a:r>
              <a:rPr lang="it-IT" sz="1300" i="1"/>
              <a:t>Observation of Electroweak Single Top Quark Production</a:t>
            </a:r>
            <a:r>
              <a:rPr lang="it-IT" sz="1300"/>
              <a:t>”, Phys. Rev. Lett. 103 (2009) 092002.</a:t>
            </a:r>
          </a:p>
          <a:p>
            <a:pPr>
              <a:buNone/>
            </a:pPr>
            <a:r>
              <a:rPr lang="it-IT" sz="1300"/>
              <a:t>[12] J. Incandela and F. Gianotti, “</a:t>
            </a:r>
            <a:r>
              <a:rPr lang="it-IT" sz="1300" i="1"/>
              <a:t>Latest update in the search for the Higgs boson</a:t>
            </a:r>
            <a:r>
              <a:rPr lang="it-IT" sz="1300"/>
              <a:t>”, public seminar at CERN. Video: </a:t>
            </a:r>
            <a:r>
              <a:rPr lang="it-IT" sz="1300">
                <a:hlinkClick r:id="rId3"/>
              </a:rPr>
              <a:t>http://cds.cern.ch/record/1459565</a:t>
            </a:r>
            <a:r>
              <a:rPr lang="it-IT" sz="1300"/>
              <a:t>; slides: </a:t>
            </a:r>
            <a:r>
              <a:rPr lang="it-IT" sz="1300">
                <a:hlinkClick r:id="rId4"/>
              </a:rPr>
              <a:t>http://</a:t>
            </a:r>
            <a:r>
              <a:rPr lang="it-IT" sz="1300" smtClean="0">
                <a:hlinkClick r:id="rId4"/>
              </a:rPr>
              <a:t>indico.cern.ch/conferenceDisplay.py?confId=197461</a:t>
            </a:r>
            <a:endParaRPr lang="it-IT" sz="1300"/>
          </a:p>
          <a:p>
            <a:pPr>
              <a:buNone/>
            </a:pPr>
            <a:r>
              <a:rPr lang="it-IT" sz="1300" smtClean="0"/>
              <a:t>[13] E. Gross and O. Vitells, “</a:t>
            </a:r>
            <a:r>
              <a:rPr lang="it-IT" sz="1300" i="1" smtClean="0"/>
              <a:t>Trials factors for the Look-Elsewhere Effect in High-Energy Physics</a:t>
            </a:r>
            <a:r>
              <a:rPr lang="it-IT" sz="1300" smtClean="0"/>
              <a:t>”, </a:t>
            </a:r>
            <a:r>
              <a:rPr lang="en-US" sz="1300" smtClean="0"/>
              <a:t>Eur. Phys. J</a:t>
            </a:r>
            <a:r>
              <a:rPr lang="en-US" sz="1300"/>
              <a:t>. C70 (2010) </a:t>
            </a:r>
            <a:r>
              <a:rPr lang="en-US" sz="1300" smtClean="0"/>
              <a:t>525-530.</a:t>
            </a:r>
            <a:r>
              <a:rPr lang="it-IT" sz="1300" smtClean="0"/>
              <a:t> </a:t>
            </a:r>
          </a:p>
          <a:p>
            <a:pPr>
              <a:buNone/>
            </a:pPr>
            <a:r>
              <a:rPr lang="it-IT" sz="1300" smtClean="0"/>
              <a:t>[14] M. Roos, M. Hietanen, and M.Luoma, “</a:t>
            </a:r>
            <a:r>
              <a:rPr lang="it-IT" sz="1300" i="1" smtClean="0"/>
              <a:t>A new procedure for averaging particle properties</a:t>
            </a:r>
            <a:r>
              <a:rPr lang="it-IT" sz="1300" smtClean="0"/>
              <a:t>”, Phys.Fenn. 10 (1975) 21.</a:t>
            </a:r>
          </a:p>
          <a:p>
            <a:pPr>
              <a:buNone/>
            </a:pPr>
            <a:r>
              <a:rPr lang="en-US" sz="1300" smtClean="0"/>
              <a:t>[</a:t>
            </a:r>
            <a:r>
              <a:rPr lang="it-IT" sz="1300" smtClean="0"/>
              <a:t>15] D. Bailey, "</a:t>
            </a:r>
            <a:r>
              <a:rPr lang="it-IT" sz="1300" i="1" smtClean="0"/>
              <a:t>Not </a:t>
            </a:r>
            <a:r>
              <a:rPr lang="it-IT" sz="1300" i="1"/>
              <a:t>Normal: the uncertainties of </a:t>
            </a:r>
            <a:r>
              <a:rPr lang="it-IT" sz="1300" i="1" smtClean="0"/>
              <a:t>scientific measurements</a:t>
            </a:r>
            <a:r>
              <a:rPr lang="it-IT" sz="1300"/>
              <a:t>", </a:t>
            </a:r>
            <a:r>
              <a:rPr lang="it-IT" sz="1300" smtClean="0"/>
              <a:t>ArXiv:1612.00778 (2016).</a:t>
            </a:r>
          </a:p>
          <a:p>
            <a:pPr>
              <a:buNone/>
            </a:pPr>
            <a:r>
              <a:rPr lang="it-IT" sz="1300" smtClean="0"/>
              <a:t>[16]</a:t>
            </a:r>
            <a:r>
              <a:rPr lang="en-US" sz="1300" smtClean="0"/>
              <a:t> </a:t>
            </a:r>
            <a:r>
              <a:rPr lang="en-US" sz="1300"/>
              <a:t>D.V. Lindley, ”</a:t>
            </a:r>
            <a:r>
              <a:rPr lang="en-US" sz="1300" i="1"/>
              <a:t>A statistical paradox</a:t>
            </a:r>
            <a:r>
              <a:rPr lang="en-US" sz="1300"/>
              <a:t>”, </a:t>
            </a:r>
            <a:r>
              <a:rPr lang="en-US" sz="1300" i="1"/>
              <a:t>Biometrika, 44 (1957) 187-192.</a:t>
            </a:r>
            <a:endParaRPr lang="it-IT" sz="1300"/>
          </a:p>
          <a:p>
            <a:pPr>
              <a:buNone/>
            </a:pPr>
            <a:r>
              <a:rPr lang="it-IT" sz="1300" smtClean="0"/>
              <a:t>[17] </a:t>
            </a:r>
            <a:r>
              <a:rPr lang="it-IT" sz="1300"/>
              <a:t>R. D. Cousins, “</a:t>
            </a:r>
            <a:r>
              <a:rPr lang="it-IT" sz="1300" i="1"/>
              <a:t>The Jeffreys-Lindley Paradox and Discovery Criteria in High-Energy Physics</a:t>
            </a:r>
            <a:r>
              <a:rPr lang="it-IT" sz="1300"/>
              <a:t>”, </a:t>
            </a:r>
            <a:r>
              <a:rPr lang="it-IT" sz="1300" smtClean="0"/>
              <a:t>arxiv:1310.3791v4 (2014).</a:t>
            </a:r>
          </a:p>
          <a:p>
            <a:pPr>
              <a:buNone/>
            </a:pPr>
            <a:r>
              <a:rPr lang="en-US" sz="1300" smtClean="0"/>
              <a:t>[18] </a:t>
            </a:r>
            <a:r>
              <a:rPr lang="en-US" sz="1300"/>
              <a:t>H. </a:t>
            </a:r>
            <a:r>
              <a:rPr lang="it-IT" sz="1300"/>
              <a:t>Jeffreys, “</a:t>
            </a:r>
            <a:r>
              <a:rPr lang="it-IT" sz="1300" i="1"/>
              <a:t>Theory of Probability</a:t>
            </a:r>
            <a:r>
              <a:rPr lang="it-IT" sz="1300"/>
              <a:t>”, 3</a:t>
            </a:r>
            <a:r>
              <a:rPr lang="it-IT" sz="1300" baseline="30000"/>
              <a:t>rd</a:t>
            </a:r>
            <a:r>
              <a:rPr lang="it-IT" sz="1300"/>
              <a:t> edition Oxford University Press, Oxford, </a:t>
            </a:r>
            <a:r>
              <a:rPr lang="it-IT" sz="1300" smtClean="0"/>
              <a:t>385</a:t>
            </a:r>
            <a:r>
              <a:rPr lang="it-IT" sz="1300"/>
              <a:t>.</a:t>
            </a:r>
          </a:p>
          <a:p>
            <a:pPr>
              <a:buNone/>
            </a:pPr>
            <a:endParaRPr lang="en-US" sz="11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dirty="0" smtClean="0"/>
              <a:t>How </a:t>
            </a:r>
            <a:r>
              <a:rPr lang="it-IT" dirty="0" err="1" smtClean="0"/>
              <a:t>we</a:t>
            </a:r>
            <a:r>
              <a:rPr lang="it-IT" dirty="0" smtClean="0"/>
              <a:t> </a:t>
            </a:r>
            <a:r>
              <a:rPr lang="it-IT" dirty="0" err="1" smtClean="0"/>
              <a:t>see</a:t>
            </a:r>
            <a:r>
              <a:rPr lang="it-IT" dirty="0" smtClean="0"/>
              <a:t> a </a:t>
            </a:r>
            <a:r>
              <a:rPr lang="it-IT" dirty="0" err="1" smtClean="0"/>
              <a:t>collision</a:t>
            </a:r>
            <a:endParaRPr lang="it-IT" dirty="0"/>
          </a:p>
        </p:txBody>
      </p:sp>
      <p:sp>
        <p:nvSpPr>
          <p:cNvPr id="3" name="Segnaposto contenuto 2"/>
          <p:cNvSpPr>
            <a:spLocks noGrp="1"/>
          </p:cNvSpPr>
          <p:nvPr>
            <p:ph idx="1"/>
          </p:nvPr>
        </p:nvSpPr>
        <p:spPr>
          <a:xfrm>
            <a:off x="0" y="1196752"/>
            <a:ext cx="8748464" cy="1396752"/>
          </a:xfrm>
        </p:spPr>
        <p:txBody>
          <a:bodyPr>
            <a:normAutofit fontScale="77500" lnSpcReduction="20000"/>
          </a:bodyPr>
          <a:lstStyle/>
          <a:p>
            <a:pPr marL="457200" lvl="1" indent="0">
              <a:buNone/>
            </a:pPr>
            <a:r>
              <a:rPr lang="it-IT" dirty="0" smtClean="0"/>
              <a:t>A </a:t>
            </a:r>
            <a:r>
              <a:rPr lang="it-IT" dirty="0" err="1" smtClean="0"/>
              <a:t>reconstruction</a:t>
            </a:r>
            <a:r>
              <a:rPr lang="it-IT" dirty="0" smtClean="0"/>
              <a:t> of the </a:t>
            </a:r>
            <a:r>
              <a:rPr lang="it-IT" dirty="0" err="1" smtClean="0"/>
              <a:t>electronic</a:t>
            </a:r>
            <a:r>
              <a:rPr lang="it-IT" dirty="0" smtClean="0"/>
              <a:t> </a:t>
            </a:r>
            <a:r>
              <a:rPr lang="it-IT" err="1" smtClean="0"/>
              <a:t>signals</a:t>
            </a:r>
            <a:r>
              <a:rPr lang="it-IT" smtClean="0"/>
              <a:t> originated by a particle collision in the detector provides </a:t>
            </a:r>
            <a:r>
              <a:rPr lang="it-IT" dirty="0" err="1" smtClean="0"/>
              <a:t>us</a:t>
            </a:r>
            <a:r>
              <a:rPr lang="it-IT" dirty="0" smtClean="0"/>
              <a:t> a «</a:t>
            </a:r>
            <a:r>
              <a:rPr lang="it-IT" dirty="0" err="1" smtClean="0"/>
              <a:t>view</a:t>
            </a:r>
            <a:r>
              <a:rPr lang="it-IT" dirty="0" smtClean="0"/>
              <a:t>» of the </a:t>
            </a:r>
            <a:r>
              <a:rPr lang="it-IT" dirty="0" err="1" smtClean="0"/>
              <a:t>created</a:t>
            </a:r>
            <a:r>
              <a:rPr lang="it-IT" dirty="0" smtClean="0"/>
              <a:t> </a:t>
            </a:r>
            <a:r>
              <a:rPr lang="it-IT" dirty="0" err="1" smtClean="0"/>
              <a:t>objects</a:t>
            </a:r>
            <a:r>
              <a:rPr lang="it-IT" smtClean="0"/>
              <a:t>. </a:t>
            </a:r>
          </a:p>
          <a:p>
            <a:pPr marL="457200" lvl="1" indent="0">
              <a:buNone/>
            </a:pPr>
            <a:r>
              <a:rPr lang="it-IT" smtClean="0"/>
              <a:t>Using </a:t>
            </a:r>
            <a:r>
              <a:rPr lang="it-IT" dirty="0" err="1" smtClean="0"/>
              <a:t>their</a:t>
            </a:r>
            <a:r>
              <a:rPr lang="it-IT" dirty="0" smtClean="0"/>
              <a:t> </a:t>
            </a:r>
            <a:r>
              <a:rPr lang="it-IT" dirty="0" err="1" smtClean="0"/>
              <a:t>characteristics</a:t>
            </a:r>
            <a:r>
              <a:rPr lang="it-IT" dirty="0" smtClean="0"/>
              <a:t> </a:t>
            </a:r>
            <a:r>
              <a:rPr lang="it-IT" dirty="0" err="1" smtClean="0"/>
              <a:t>we</a:t>
            </a:r>
            <a:r>
              <a:rPr lang="it-IT" dirty="0" smtClean="0"/>
              <a:t> </a:t>
            </a:r>
            <a:r>
              <a:rPr lang="it-IT" dirty="0" err="1" smtClean="0"/>
              <a:t>build</a:t>
            </a:r>
            <a:r>
              <a:rPr lang="it-IT" dirty="0" smtClean="0"/>
              <a:t> high-</a:t>
            </a:r>
            <a:r>
              <a:rPr lang="it-IT" dirty="0" err="1" smtClean="0"/>
              <a:t>level</a:t>
            </a:r>
            <a:r>
              <a:rPr lang="it-IT" dirty="0" smtClean="0"/>
              <a:t> </a:t>
            </a:r>
            <a:r>
              <a:rPr lang="it-IT" dirty="0" err="1" smtClean="0"/>
              <a:t>variables</a:t>
            </a:r>
            <a:r>
              <a:rPr lang="it-IT" dirty="0" smtClean="0"/>
              <a:t> </a:t>
            </a:r>
            <a:r>
              <a:rPr lang="it-IT" dirty="0" err="1" smtClean="0"/>
              <a:t>which</a:t>
            </a:r>
            <a:r>
              <a:rPr lang="it-IT" dirty="0" smtClean="0"/>
              <a:t> </a:t>
            </a:r>
            <a:r>
              <a:rPr lang="it-IT" dirty="0" err="1" smtClean="0"/>
              <a:t>we</a:t>
            </a:r>
            <a:r>
              <a:rPr lang="it-IT" dirty="0" smtClean="0"/>
              <a:t> compare to </a:t>
            </a:r>
            <a:r>
              <a:rPr lang="it-IT" dirty="0" err="1" smtClean="0"/>
              <a:t>theoretical</a:t>
            </a:r>
            <a:r>
              <a:rPr lang="it-IT" dirty="0" smtClean="0"/>
              <a:t> </a:t>
            </a:r>
            <a:r>
              <a:rPr lang="it-IT" dirty="0" err="1" smtClean="0"/>
              <a:t>models</a:t>
            </a:r>
            <a:r>
              <a:rPr lang="it-IT" dirty="0" smtClean="0"/>
              <a:t>, for </a:t>
            </a:r>
            <a:r>
              <a:rPr lang="it-IT" dirty="0" err="1" smtClean="0"/>
              <a:t>measurements</a:t>
            </a:r>
            <a:r>
              <a:rPr lang="it-IT" dirty="0" smtClean="0"/>
              <a:t> and </a:t>
            </a:r>
            <a:r>
              <a:rPr lang="it-IT" dirty="0" err="1" smtClean="0"/>
              <a:t>searches</a:t>
            </a:r>
            <a:endParaRPr lang="it-IT" dirty="0"/>
          </a:p>
        </p:txBody>
      </p:sp>
      <p:pic>
        <p:nvPicPr>
          <p:cNvPr id="137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77" y="2780928"/>
            <a:ext cx="4100417"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085" y="4231635"/>
            <a:ext cx="3862257" cy="261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ccia a destra 3"/>
          <p:cNvSpPr/>
          <p:nvPr/>
        </p:nvSpPr>
        <p:spPr>
          <a:xfrm>
            <a:off x="3851920" y="4581128"/>
            <a:ext cx="1462568" cy="208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4738424" y="2908980"/>
            <a:ext cx="4157933" cy="646331"/>
          </a:xfrm>
          <a:prstGeom prst="rect">
            <a:avLst/>
          </a:prstGeom>
          <a:noFill/>
        </p:spPr>
        <p:txBody>
          <a:bodyPr wrap="none" rtlCol="0">
            <a:spAutoFit/>
          </a:bodyPr>
          <a:lstStyle/>
          <a:p>
            <a:r>
              <a:rPr lang="it-IT" smtClean="0">
                <a:solidFill>
                  <a:srgbClr val="0070C0"/>
                </a:solidFill>
              </a:rPr>
              <a:t>In a way HEP physicists are </a:t>
            </a:r>
            <a:r>
              <a:rPr lang="it-IT" b="1" smtClean="0">
                <a:solidFill>
                  <a:srgbClr val="0070C0"/>
                </a:solidFill>
              </a:rPr>
              <a:t>bump-hunters,</a:t>
            </a:r>
          </a:p>
          <a:p>
            <a:r>
              <a:rPr lang="it-IT">
                <a:solidFill>
                  <a:srgbClr val="0070C0"/>
                </a:solidFill>
              </a:rPr>
              <a:t>m</a:t>
            </a:r>
            <a:r>
              <a:rPr lang="it-IT" smtClean="0">
                <a:solidFill>
                  <a:srgbClr val="0070C0"/>
                </a:solidFill>
              </a:rPr>
              <a:t>uch like spectroscopists one century ago</a:t>
            </a:r>
            <a:endParaRPr lang="en-US">
              <a:solidFill>
                <a:srgbClr val="0070C0"/>
              </a:solidFill>
            </a:endParaRPr>
          </a:p>
        </p:txBody>
      </p:sp>
    </p:spTree>
    <p:extLst>
      <p:ext uri="{BB962C8B-B14F-4D97-AF65-F5344CB8AC3E}">
        <p14:creationId xmlns:p14="http://schemas.microsoft.com/office/powerpoint/2010/main" val="17311300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852936"/>
            <a:ext cx="8229600" cy="1143000"/>
          </a:xfrm>
        </p:spPr>
        <p:txBody>
          <a:bodyPr/>
          <a:lstStyle/>
          <a:p>
            <a:r>
              <a:rPr lang="it-IT" smtClean="0"/>
              <a:t>Backup Slides</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7544" y="53752"/>
            <a:ext cx="8229600" cy="1143000"/>
          </a:xfrm>
        </p:spPr>
        <p:txBody>
          <a:bodyPr/>
          <a:lstStyle/>
          <a:p>
            <a:pPr eaLnBrk="1" hangingPunct="1"/>
            <a:r>
              <a:rPr lang="it-IT" altLang="it-IT" dirty="0" smtClean="0"/>
              <a:t>The Standard Model</a:t>
            </a:r>
          </a:p>
        </p:txBody>
      </p:sp>
      <p:pic>
        <p:nvPicPr>
          <p:cNvPr id="37891" name="Picture 3" descr="98 K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16016" y="1528068"/>
            <a:ext cx="4347022" cy="5214046"/>
          </a:xfrm>
          <a:noFill/>
        </p:spPr>
      </p:pic>
      <p:sp>
        <p:nvSpPr>
          <p:cNvPr id="37892" name="Text Box 4"/>
          <p:cNvSpPr txBox="1">
            <a:spLocks noChangeArrowheads="1"/>
          </p:cNvSpPr>
          <p:nvPr/>
        </p:nvSpPr>
        <p:spPr bwMode="auto">
          <a:xfrm>
            <a:off x="179388" y="1196752"/>
            <a:ext cx="446462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it-IT" altLang="it-IT" b="0" dirty="0" smtClean="0"/>
              <a:t>A </a:t>
            </a:r>
            <a:r>
              <a:rPr lang="it-IT" altLang="it-IT" b="0" dirty="0" err="1" smtClean="0"/>
              <a:t>misnomer</a:t>
            </a:r>
            <a:r>
              <a:rPr lang="it-IT" altLang="it-IT" b="0" dirty="0" smtClean="0"/>
              <a:t> – </a:t>
            </a:r>
            <a:r>
              <a:rPr lang="it-IT" altLang="it-IT" b="0" dirty="0" err="1" smtClean="0"/>
              <a:t>it</a:t>
            </a:r>
            <a:r>
              <a:rPr lang="it-IT" altLang="it-IT" b="0" dirty="0" smtClean="0"/>
              <a:t> </a:t>
            </a:r>
            <a:r>
              <a:rPr lang="it-IT" altLang="it-IT" b="0" dirty="0" err="1" smtClean="0"/>
              <a:t>is</a:t>
            </a:r>
            <a:r>
              <a:rPr lang="it-IT" altLang="it-IT" b="0" dirty="0" smtClean="0"/>
              <a:t> </a:t>
            </a:r>
            <a:r>
              <a:rPr lang="it-IT" altLang="it-IT" b="0" dirty="0" err="1" smtClean="0"/>
              <a:t>not</a:t>
            </a:r>
            <a:r>
              <a:rPr lang="it-IT" altLang="it-IT" b="0" dirty="0" smtClean="0"/>
              <a:t> a model </a:t>
            </a:r>
            <a:r>
              <a:rPr lang="it-IT" altLang="it-IT" b="0" dirty="0" err="1" smtClean="0"/>
              <a:t>but</a:t>
            </a:r>
            <a:r>
              <a:rPr lang="it-IT" altLang="it-IT" b="0" dirty="0" smtClean="0"/>
              <a:t> a full-</a:t>
            </a:r>
            <a:r>
              <a:rPr lang="it-IT" altLang="it-IT" b="0" dirty="0" err="1" smtClean="0"/>
              <a:t>blown</a:t>
            </a:r>
            <a:r>
              <a:rPr lang="it-IT" altLang="it-IT" b="0" dirty="0"/>
              <a:t> </a:t>
            </a:r>
            <a:r>
              <a:rPr lang="it-IT" altLang="it-IT" b="0" dirty="0" err="1" smtClean="0"/>
              <a:t>theory</a:t>
            </a:r>
            <a:r>
              <a:rPr lang="it-IT" altLang="it-IT" b="0" dirty="0" smtClean="0"/>
              <a:t> </a:t>
            </a:r>
            <a:r>
              <a:rPr lang="it-IT" altLang="it-IT" b="0" dirty="0" err="1" smtClean="0"/>
              <a:t>which</a:t>
            </a:r>
            <a:r>
              <a:rPr lang="it-IT" altLang="it-IT" b="0" dirty="0" smtClean="0"/>
              <a:t> </a:t>
            </a:r>
            <a:r>
              <a:rPr lang="it-IT" altLang="it-IT" b="0" dirty="0" err="1" smtClean="0"/>
              <a:t>allows</a:t>
            </a:r>
            <a:r>
              <a:rPr lang="it-IT" altLang="it-IT" b="0" dirty="0" smtClean="0"/>
              <a:t> </a:t>
            </a:r>
            <a:r>
              <a:rPr lang="it-IT" altLang="it-IT" b="0" dirty="0" err="1" smtClean="0"/>
              <a:t>us</a:t>
            </a:r>
            <a:r>
              <a:rPr lang="it-IT" altLang="it-IT" b="0" dirty="0" smtClean="0"/>
              <a:t> to compute the </a:t>
            </a:r>
            <a:r>
              <a:rPr lang="it-IT" altLang="it-IT" b="0" dirty="0" err="1" smtClean="0"/>
              <a:t>result</a:t>
            </a:r>
            <a:r>
              <a:rPr lang="it-IT" altLang="it-IT" b="0" dirty="0"/>
              <a:t> </a:t>
            </a:r>
            <a:r>
              <a:rPr lang="it-IT" altLang="it-IT" b="0" dirty="0" smtClean="0"/>
              <a:t>of </a:t>
            </a:r>
            <a:r>
              <a:rPr lang="it-IT" altLang="it-IT" b="0" dirty="0" err="1" smtClean="0"/>
              <a:t>subatomic</a:t>
            </a:r>
            <a:r>
              <a:rPr lang="it-IT" altLang="it-IT" b="0" dirty="0" smtClean="0"/>
              <a:t> </a:t>
            </a:r>
            <a:r>
              <a:rPr lang="it-IT" altLang="it-IT" b="0" dirty="0" err="1" smtClean="0"/>
              <a:t>processes</a:t>
            </a:r>
            <a:r>
              <a:rPr lang="it-IT" altLang="it-IT" b="0" dirty="0"/>
              <a:t> </a:t>
            </a:r>
            <a:r>
              <a:rPr lang="it-IT" altLang="it-IT" b="0" dirty="0" smtClean="0"/>
              <a:t>with high </a:t>
            </a:r>
            <a:r>
              <a:rPr lang="it-IT" altLang="it-IT" b="0" dirty="0" err="1" smtClean="0"/>
              <a:t>precision</a:t>
            </a:r>
            <a:endParaRPr lang="it-IT" altLang="it-IT" b="0" dirty="0"/>
          </a:p>
          <a:p>
            <a:pPr eaLnBrk="1" hangingPunct="1"/>
            <a:endParaRPr lang="it-IT" altLang="it-IT" b="0" dirty="0"/>
          </a:p>
          <a:p>
            <a:pPr eaLnBrk="1" hangingPunct="1"/>
            <a:r>
              <a:rPr lang="it-IT" altLang="it-IT" b="0" dirty="0" smtClean="0"/>
              <a:t>Three families of </a:t>
            </a:r>
            <a:r>
              <a:rPr lang="it-IT" altLang="it-IT" b="0" dirty="0" err="1" smtClean="0">
                <a:solidFill>
                  <a:srgbClr val="FF00FF"/>
                </a:solidFill>
              </a:rPr>
              <a:t>quarks</a:t>
            </a:r>
            <a:r>
              <a:rPr lang="it-IT" altLang="it-IT" b="0" dirty="0"/>
              <a:t>, </a:t>
            </a:r>
            <a:r>
              <a:rPr lang="it-IT" altLang="it-IT" b="0" dirty="0" smtClean="0"/>
              <a:t>and </a:t>
            </a:r>
            <a:r>
              <a:rPr lang="it-IT" altLang="it-IT" b="0" dirty="0" err="1" smtClean="0"/>
              <a:t>three</a:t>
            </a:r>
            <a:r>
              <a:rPr lang="it-IT" altLang="it-IT" b="0" dirty="0" smtClean="0"/>
              <a:t> families of </a:t>
            </a:r>
            <a:r>
              <a:rPr lang="it-IT" altLang="it-IT" b="0" dirty="0" err="1" smtClean="0">
                <a:solidFill>
                  <a:srgbClr val="666699"/>
                </a:solidFill>
              </a:rPr>
              <a:t>leptons</a:t>
            </a:r>
            <a:r>
              <a:rPr lang="it-IT" altLang="it-IT" b="0" dirty="0" smtClean="0"/>
              <a:t>, are the </a:t>
            </a:r>
            <a:r>
              <a:rPr lang="it-IT" altLang="it-IT" b="0" dirty="0" err="1" smtClean="0"/>
              <a:t>matter</a:t>
            </a:r>
            <a:r>
              <a:rPr lang="it-IT" altLang="it-IT" b="0" dirty="0" smtClean="0"/>
              <a:t> </a:t>
            </a:r>
            <a:r>
              <a:rPr lang="it-IT" altLang="it-IT" b="0" dirty="0" err="1" smtClean="0"/>
              <a:t>constituents</a:t>
            </a:r>
            <a:endParaRPr lang="it-IT" altLang="it-IT" b="0" dirty="0"/>
          </a:p>
          <a:p>
            <a:pPr eaLnBrk="1" hangingPunct="1"/>
            <a:endParaRPr lang="it-IT" altLang="it-IT" b="0" dirty="0"/>
          </a:p>
          <a:p>
            <a:pPr eaLnBrk="1" hangingPunct="1"/>
            <a:r>
              <a:rPr lang="it-IT" altLang="it-IT" b="0" i="1" dirty="0" smtClean="0"/>
              <a:t>Strong </a:t>
            </a:r>
            <a:r>
              <a:rPr lang="it-IT" altLang="it-IT" b="0" i="1" dirty="0" err="1" smtClean="0"/>
              <a:t>interactions</a:t>
            </a:r>
            <a:r>
              <a:rPr lang="it-IT" altLang="it-IT" b="0" i="1" dirty="0" smtClean="0"/>
              <a:t>  </a:t>
            </a:r>
            <a:r>
              <a:rPr lang="it-IT" altLang="it-IT" b="0" i="1" dirty="0" err="1" smtClean="0"/>
              <a:t>between</a:t>
            </a:r>
            <a:r>
              <a:rPr lang="it-IT" altLang="it-IT" b="0" i="1" dirty="0" smtClean="0"/>
              <a:t> </a:t>
            </a:r>
            <a:r>
              <a:rPr lang="it-IT" altLang="it-IT" b="0" i="1" dirty="0" err="1" smtClean="0"/>
              <a:t>quarks</a:t>
            </a:r>
            <a:r>
              <a:rPr lang="it-IT" altLang="it-IT" b="0" i="1" dirty="0" smtClean="0"/>
              <a:t> are </a:t>
            </a:r>
            <a:r>
              <a:rPr lang="it-IT" altLang="it-IT" b="0" i="1" dirty="0" err="1" smtClean="0"/>
              <a:t>mediated</a:t>
            </a:r>
            <a:r>
              <a:rPr lang="it-IT" altLang="it-IT" b="0" i="1" dirty="0" smtClean="0"/>
              <a:t> by </a:t>
            </a:r>
            <a:r>
              <a:rPr lang="it-IT" altLang="it-IT" b="0" i="1" dirty="0" smtClean="0">
                <a:solidFill>
                  <a:srgbClr val="0066FF"/>
                </a:solidFill>
              </a:rPr>
              <a:t>8 </a:t>
            </a:r>
            <a:r>
              <a:rPr lang="it-IT" altLang="it-IT" b="0" i="1" dirty="0" err="1" smtClean="0">
                <a:solidFill>
                  <a:srgbClr val="0066FF"/>
                </a:solidFill>
              </a:rPr>
              <a:t>gluons</a:t>
            </a:r>
            <a:r>
              <a:rPr lang="it-IT" altLang="it-IT" b="0" i="1" dirty="0" smtClean="0">
                <a:solidFill>
                  <a:srgbClr val="0066FF"/>
                </a:solidFill>
              </a:rPr>
              <a:t>, </a:t>
            </a:r>
            <a:r>
              <a:rPr lang="it-IT" altLang="it-IT" b="0" i="1" dirty="0">
                <a:solidFill>
                  <a:srgbClr val="0066FF"/>
                </a:solidFill>
              </a:rPr>
              <a:t>g</a:t>
            </a:r>
          </a:p>
          <a:p>
            <a:pPr eaLnBrk="1" hangingPunct="1"/>
            <a:endParaRPr lang="it-IT" altLang="it-IT" b="0" i="1" dirty="0" smtClean="0"/>
          </a:p>
          <a:p>
            <a:pPr eaLnBrk="1" hangingPunct="1"/>
            <a:r>
              <a:rPr lang="it-IT" altLang="it-IT" b="0" i="1" dirty="0" err="1" smtClean="0"/>
              <a:t>Electromagnetic</a:t>
            </a:r>
            <a:r>
              <a:rPr lang="it-IT" altLang="it-IT" b="0" i="1" dirty="0" smtClean="0"/>
              <a:t> </a:t>
            </a:r>
            <a:r>
              <a:rPr lang="it-IT" altLang="it-IT" b="0" i="1" dirty="0" err="1" smtClean="0"/>
              <a:t>interactions</a:t>
            </a:r>
            <a:r>
              <a:rPr lang="it-IT" altLang="it-IT" b="0" i="1" dirty="0" smtClean="0"/>
              <a:t> </a:t>
            </a:r>
            <a:r>
              <a:rPr lang="it-IT" altLang="it-IT" b="0" i="1" dirty="0" err="1" smtClean="0"/>
              <a:t>between</a:t>
            </a:r>
            <a:r>
              <a:rPr lang="it-IT" altLang="it-IT" b="0" i="1" dirty="0" smtClean="0"/>
              <a:t> </a:t>
            </a:r>
            <a:r>
              <a:rPr lang="it-IT" altLang="it-IT" b="0" i="1" dirty="0" err="1" smtClean="0"/>
              <a:t>charged</a:t>
            </a:r>
            <a:r>
              <a:rPr lang="it-IT" altLang="it-IT" b="0" i="1" dirty="0" smtClean="0"/>
              <a:t> </a:t>
            </a:r>
            <a:r>
              <a:rPr lang="it-IT" altLang="it-IT" b="0" i="1" dirty="0" err="1" smtClean="0"/>
              <a:t>particles</a:t>
            </a:r>
            <a:r>
              <a:rPr lang="it-IT" altLang="it-IT" b="0" i="1" dirty="0" smtClean="0"/>
              <a:t> are </a:t>
            </a:r>
            <a:r>
              <a:rPr lang="it-IT" altLang="it-IT" b="0" i="1" dirty="0" err="1" smtClean="0"/>
              <a:t>mediated</a:t>
            </a:r>
            <a:r>
              <a:rPr lang="it-IT" altLang="it-IT" b="0" i="1" dirty="0" smtClean="0"/>
              <a:t> by the </a:t>
            </a:r>
            <a:r>
              <a:rPr lang="it-IT" altLang="it-IT" b="0" i="1" dirty="0" err="1" smtClean="0">
                <a:solidFill>
                  <a:srgbClr val="0066FF"/>
                </a:solidFill>
              </a:rPr>
              <a:t>photon</a:t>
            </a:r>
            <a:r>
              <a:rPr lang="it-IT" altLang="it-IT" b="0" i="1" dirty="0" smtClean="0">
                <a:solidFill>
                  <a:srgbClr val="0066FF"/>
                </a:solidFill>
              </a:rPr>
              <a:t>, </a:t>
            </a:r>
            <a:r>
              <a:rPr lang="el-GR" altLang="it-IT" b="0" i="1" dirty="0">
                <a:solidFill>
                  <a:srgbClr val="0066FF"/>
                </a:solidFill>
              </a:rPr>
              <a:t>γ</a:t>
            </a:r>
            <a:endParaRPr lang="it-IT" altLang="it-IT" b="0" i="1" dirty="0">
              <a:solidFill>
                <a:srgbClr val="0066FF"/>
              </a:solidFill>
            </a:endParaRPr>
          </a:p>
          <a:p>
            <a:pPr eaLnBrk="1" hangingPunct="1"/>
            <a:endParaRPr lang="it-IT" altLang="it-IT" b="0" i="1" dirty="0" smtClean="0"/>
          </a:p>
          <a:p>
            <a:pPr eaLnBrk="1" hangingPunct="1"/>
            <a:r>
              <a:rPr lang="it-IT" altLang="it-IT" b="0" i="1" dirty="0" smtClean="0"/>
              <a:t>The </a:t>
            </a:r>
            <a:r>
              <a:rPr lang="it-IT" altLang="it-IT" b="0" i="1" dirty="0" err="1" smtClean="0"/>
              <a:t>weak</a:t>
            </a:r>
            <a:r>
              <a:rPr lang="it-IT" altLang="it-IT" b="0" i="1" dirty="0" smtClean="0"/>
              <a:t> force </a:t>
            </a:r>
            <a:r>
              <a:rPr lang="it-IT" altLang="it-IT" b="0" i="1" dirty="0" err="1" smtClean="0"/>
              <a:t>is</a:t>
            </a:r>
            <a:r>
              <a:rPr lang="it-IT" altLang="it-IT" b="0" i="1" dirty="0" smtClean="0"/>
              <a:t> </a:t>
            </a:r>
            <a:r>
              <a:rPr lang="it-IT" altLang="it-IT" b="0" i="1" dirty="0" err="1" smtClean="0"/>
              <a:t>mediated</a:t>
            </a:r>
            <a:r>
              <a:rPr lang="it-IT" altLang="it-IT" b="0" i="1" dirty="0" smtClean="0"/>
              <a:t> by </a:t>
            </a:r>
            <a:r>
              <a:rPr lang="it-IT" altLang="it-IT" b="0" i="1" dirty="0" smtClean="0">
                <a:solidFill>
                  <a:srgbClr val="0066FF"/>
                </a:solidFill>
              </a:rPr>
              <a:t>W and </a:t>
            </a:r>
            <a:r>
              <a:rPr lang="it-IT" altLang="it-IT" b="0" i="1" dirty="0">
                <a:solidFill>
                  <a:srgbClr val="0066FF"/>
                </a:solidFill>
              </a:rPr>
              <a:t>Z</a:t>
            </a:r>
          </a:p>
          <a:p>
            <a:pPr eaLnBrk="1" hangingPunct="1"/>
            <a:endParaRPr lang="it-IT" altLang="it-IT" b="0" i="1" u="sng" dirty="0"/>
          </a:p>
          <a:p>
            <a:pPr eaLnBrk="1" hangingPunct="1"/>
            <a:r>
              <a:rPr lang="it-IT" altLang="it-IT" b="0" i="1" u="sng" dirty="0" err="1" smtClean="0"/>
              <a:t>Gravity</a:t>
            </a:r>
            <a:r>
              <a:rPr lang="it-IT" altLang="it-IT" b="0" i="1" u="sng" dirty="0" smtClean="0"/>
              <a:t> </a:t>
            </a:r>
            <a:r>
              <a:rPr lang="it-IT" altLang="it-IT" b="0" i="1" u="sng" dirty="0" err="1" smtClean="0"/>
              <a:t>is</a:t>
            </a:r>
            <a:r>
              <a:rPr lang="it-IT" altLang="it-IT" b="0" i="1" u="sng" dirty="0" smtClean="0"/>
              <a:t> </a:t>
            </a:r>
            <a:r>
              <a:rPr lang="it-IT" altLang="it-IT" b="0" i="1" u="sng" dirty="0" err="1" smtClean="0"/>
              <a:t>not</a:t>
            </a:r>
            <a:r>
              <a:rPr lang="it-IT" altLang="it-IT" b="0" i="1" u="sng" dirty="0" smtClean="0"/>
              <a:t> </a:t>
            </a:r>
            <a:r>
              <a:rPr lang="it-IT" altLang="it-IT" b="0" i="1" u="sng" dirty="0" err="1" smtClean="0"/>
              <a:t>included</a:t>
            </a:r>
            <a:r>
              <a:rPr lang="it-IT" altLang="it-IT" b="0" i="1" u="sng" dirty="0" smtClean="0"/>
              <a:t> in the model</a:t>
            </a:r>
            <a:endParaRPr lang="it-IT" altLang="it-IT" b="0" i="1" u="sng" dirty="0"/>
          </a:p>
        </p:txBody>
      </p:sp>
    </p:spTree>
    <p:extLst>
      <p:ext uri="{BB962C8B-B14F-4D97-AF65-F5344CB8AC3E}">
        <p14:creationId xmlns:p14="http://schemas.microsoft.com/office/powerpoint/2010/main" val="27215755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5364163" cy="1143000"/>
          </a:xfrm>
        </p:spPr>
        <p:txBody>
          <a:bodyPr/>
          <a:lstStyle/>
          <a:p>
            <a:pPr eaLnBrk="1" hangingPunct="1"/>
            <a:r>
              <a:rPr lang="it-IT" altLang="it-IT" dirty="0" smtClean="0"/>
              <a:t>The LHC </a:t>
            </a:r>
          </a:p>
        </p:txBody>
      </p:sp>
      <p:sp>
        <p:nvSpPr>
          <p:cNvPr id="41987" name="Rectangle 3"/>
          <p:cNvSpPr>
            <a:spLocks noGrp="1" noChangeArrowheads="1"/>
          </p:cNvSpPr>
          <p:nvPr>
            <p:ph type="body" sz="half" idx="1"/>
          </p:nvPr>
        </p:nvSpPr>
        <p:spPr>
          <a:xfrm>
            <a:off x="-6484" y="1418060"/>
            <a:ext cx="5148263" cy="2628900"/>
          </a:xfrm>
        </p:spPr>
        <p:txBody>
          <a:bodyPr>
            <a:normAutofit lnSpcReduction="10000"/>
          </a:bodyPr>
          <a:lstStyle/>
          <a:p>
            <a:pPr eaLnBrk="1" hangingPunct="1">
              <a:lnSpc>
                <a:spcPct val="80000"/>
              </a:lnSpc>
              <a:buFontTx/>
              <a:buNone/>
            </a:pPr>
            <a:r>
              <a:rPr lang="it-IT" altLang="it-IT" sz="1600" dirty="0" smtClean="0"/>
              <a:t>	LHC </a:t>
            </a:r>
            <a:r>
              <a:rPr lang="it-IT" altLang="it-IT" sz="1600" dirty="0" err="1" smtClean="0"/>
              <a:t>is</a:t>
            </a:r>
            <a:r>
              <a:rPr lang="it-IT" altLang="it-IT" sz="1600" dirty="0" smtClean="0"/>
              <a:t> the </a:t>
            </a:r>
            <a:r>
              <a:rPr lang="it-IT" altLang="it-IT" sz="1600" dirty="0" err="1" smtClean="0"/>
              <a:t>largest</a:t>
            </a:r>
            <a:r>
              <a:rPr lang="it-IT" altLang="it-IT" sz="1600" dirty="0" smtClean="0"/>
              <a:t> and </a:t>
            </a:r>
            <a:r>
              <a:rPr lang="it-IT" altLang="it-IT" sz="1600" dirty="0" err="1" smtClean="0"/>
              <a:t>most</a:t>
            </a:r>
            <a:r>
              <a:rPr lang="it-IT" altLang="it-IT" sz="1600" dirty="0" smtClean="0"/>
              <a:t> </a:t>
            </a:r>
            <a:r>
              <a:rPr lang="it-IT" altLang="it-IT" sz="1600" dirty="0" err="1" smtClean="0"/>
              <a:t>powerful</a:t>
            </a:r>
            <a:r>
              <a:rPr lang="it-IT" altLang="it-IT" sz="1600" dirty="0" smtClean="0"/>
              <a:t> </a:t>
            </a:r>
            <a:r>
              <a:rPr lang="it-IT" altLang="it-IT" sz="1600" dirty="0" err="1" smtClean="0"/>
              <a:t>particle</a:t>
            </a:r>
            <a:r>
              <a:rPr lang="it-IT" altLang="it-IT" sz="1600" dirty="0" smtClean="0"/>
              <a:t> </a:t>
            </a:r>
            <a:r>
              <a:rPr lang="it-IT" altLang="it-IT" sz="1600" dirty="0" err="1" smtClean="0"/>
              <a:t>accelerator</a:t>
            </a:r>
            <a:r>
              <a:rPr lang="it-IT" altLang="it-IT" sz="1600" dirty="0" smtClean="0"/>
              <a:t>, </a:t>
            </a:r>
            <a:r>
              <a:rPr lang="it-IT" altLang="it-IT" sz="1600" dirty="0" err="1" smtClean="0"/>
              <a:t>built</a:t>
            </a:r>
            <a:r>
              <a:rPr lang="it-IT" altLang="it-IT" sz="1600" dirty="0" smtClean="0"/>
              <a:t> to investigate </a:t>
            </a:r>
            <a:r>
              <a:rPr lang="it-IT" altLang="it-IT" sz="1600" dirty="0" err="1" smtClean="0"/>
              <a:t>matter</a:t>
            </a:r>
            <a:r>
              <a:rPr lang="it-IT" altLang="it-IT" sz="1600" dirty="0" smtClean="0"/>
              <a:t> </a:t>
            </a:r>
            <a:r>
              <a:rPr lang="it-IT" altLang="it-IT" sz="1600" dirty="0" err="1" smtClean="0"/>
              <a:t>at</a:t>
            </a:r>
            <a:r>
              <a:rPr lang="it-IT" altLang="it-IT" sz="1600" dirty="0" smtClean="0"/>
              <a:t> the </a:t>
            </a:r>
            <a:r>
              <a:rPr lang="it-IT" altLang="it-IT" sz="1600" dirty="0" err="1" smtClean="0"/>
              <a:t>shortest</a:t>
            </a:r>
            <a:r>
              <a:rPr lang="it-IT" altLang="it-IT" sz="1600" dirty="0" smtClean="0"/>
              <a:t> </a:t>
            </a:r>
            <a:r>
              <a:rPr lang="it-IT" altLang="it-IT" sz="1600" dirty="0" err="1" smtClean="0"/>
              <a:t>distances</a:t>
            </a:r>
            <a:endParaRPr lang="it-IT" altLang="it-IT" sz="1600" dirty="0" smtClean="0"/>
          </a:p>
          <a:p>
            <a:pPr eaLnBrk="1" hangingPunct="1">
              <a:lnSpc>
                <a:spcPct val="80000"/>
              </a:lnSpc>
              <a:buFontTx/>
              <a:buNone/>
            </a:pPr>
            <a:r>
              <a:rPr lang="it-IT" altLang="it-IT" sz="1600" dirty="0"/>
              <a:t>	</a:t>
            </a:r>
            <a:endParaRPr lang="it-IT" altLang="it-IT" sz="1600" dirty="0" smtClean="0"/>
          </a:p>
          <a:p>
            <a:pPr eaLnBrk="1" hangingPunct="1">
              <a:lnSpc>
                <a:spcPct val="80000"/>
              </a:lnSpc>
              <a:buFontTx/>
              <a:buNone/>
            </a:pPr>
            <a:r>
              <a:rPr lang="it-IT" altLang="it-IT" sz="1600" dirty="0"/>
              <a:t>	</a:t>
            </a:r>
            <a:r>
              <a:rPr lang="it-IT" altLang="it-IT" sz="1600" dirty="0" err="1" smtClean="0"/>
              <a:t>It</a:t>
            </a:r>
            <a:r>
              <a:rPr lang="it-IT" altLang="it-IT" sz="1600" dirty="0" smtClean="0"/>
              <a:t> </a:t>
            </a:r>
            <a:r>
              <a:rPr lang="it-IT" altLang="it-IT" sz="1600" dirty="0" err="1" smtClean="0"/>
              <a:t>resides</a:t>
            </a:r>
            <a:r>
              <a:rPr lang="it-IT" altLang="it-IT" sz="1600" dirty="0" smtClean="0"/>
              <a:t> in a 27km long tunnel 100 </a:t>
            </a:r>
            <a:r>
              <a:rPr lang="it-IT" altLang="it-IT" sz="1600" dirty="0" err="1" smtClean="0"/>
              <a:t>meters</a:t>
            </a:r>
            <a:r>
              <a:rPr lang="it-IT" altLang="it-IT" sz="1600" dirty="0" smtClean="0"/>
              <a:t> underground </a:t>
            </a:r>
            <a:r>
              <a:rPr lang="it-IT" altLang="it-IT" sz="1600" dirty="0" err="1" smtClean="0"/>
              <a:t>near</a:t>
            </a:r>
            <a:r>
              <a:rPr lang="it-IT" altLang="it-IT" sz="1600" dirty="0" smtClean="0"/>
              <a:t> Geneva</a:t>
            </a:r>
          </a:p>
          <a:p>
            <a:pPr eaLnBrk="1" hangingPunct="1">
              <a:lnSpc>
                <a:spcPct val="80000"/>
              </a:lnSpc>
              <a:buFontTx/>
              <a:buNone/>
            </a:pPr>
            <a:endParaRPr lang="it-IT" altLang="it-IT" sz="1600" dirty="0"/>
          </a:p>
          <a:p>
            <a:pPr eaLnBrk="1" hangingPunct="1">
              <a:lnSpc>
                <a:spcPct val="80000"/>
              </a:lnSpc>
              <a:buFontTx/>
              <a:buNone/>
            </a:pPr>
            <a:r>
              <a:rPr lang="it-IT" altLang="it-IT" sz="1600" dirty="0" smtClean="0"/>
              <a:t>	</a:t>
            </a:r>
            <a:r>
              <a:rPr lang="it-IT" altLang="it-IT" sz="1600" dirty="0" err="1" smtClean="0"/>
              <a:t>Collisions</a:t>
            </a:r>
            <a:r>
              <a:rPr lang="it-IT" altLang="it-IT" sz="1600" dirty="0" smtClean="0"/>
              <a:t> </a:t>
            </a:r>
            <a:r>
              <a:rPr lang="it-IT" altLang="it-IT" sz="1600" dirty="0" err="1" smtClean="0"/>
              <a:t>between</a:t>
            </a:r>
            <a:r>
              <a:rPr lang="it-IT" altLang="it-IT" sz="1600" dirty="0" smtClean="0"/>
              <a:t> </a:t>
            </a:r>
            <a:r>
              <a:rPr lang="it-IT" altLang="it-IT" sz="1600" dirty="0" err="1" smtClean="0"/>
              <a:t>protons</a:t>
            </a:r>
            <a:r>
              <a:rPr lang="it-IT" altLang="it-IT" sz="1600" dirty="0" smtClean="0"/>
              <a:t> are </a:t>
            </a:r>
            <a:r>
              <a:rPr lang="it-IT" altLang="it-IT" sz="1600" dirty="0" err="1" smtClean="0"/>
              <a:t>created</a:t>
            </a:r>
            <a:r>
              <a:rPr lang="it-IT" altLang="it-IT" sz="1600" dirty="0" smtClean="0"/>
              <a:t> </a:t>
            </a:r>
            <a:r>
              <a:rPr lang="it-IT" altLang="it-IT" sz="1600" dirty="0" err="1" smtClean="0"/>
              <a:t>where</a:t>
            </a:r>
            <a:r>
              <a:rPr lang="it-IT" altLang="it-IT" sz="1600" dirty="0" smtClean="0"/>
              <a:t> the </a:t>
            </a:r>
            <a:r>
              <a:rPr lang="it-IT" altLang="it-IT" sz="1600" dirty="0" err="1" smtClean="0"/>
              <a:t>beams</a:t>
            </a:r>
            <a:r>
              <a:rPr lang="it-IT" altLang="it-IT" sz="1600" dirty="0" smtClean="0"/>
              <a:t> </a:t>
            </a:r>
            <a:r>
              <a:rPr lang="it-IT" altLang="it-IT" sz="1600" dirty="0" err="1" smtClean="0"/>
              <a:t>intersect</a:t>
            </a:r>
            <a:r>
              <a:rPr lang="it-IT" altLang="it-IT" sz="1600" dirty="0" smtClean="0"/>
              <a:t>: the </a:t>
            </a:r>
            <a:r>
              <a:rPr lang="it-IT" altLang="it-IT" sz="1600" dirty="0" err="1" smtClean="0"/>
              <a:t>caverns</a:t>
            </a:r>
            <a:r>
              <a:rPr lang="it-IT" altLang="it-IT" sz="1600" dirty="0" smtClean="0"/>
              <a:t> are </a:t>
            </a:r>
            <a:r>
              <a:rPr lang="it-IT" altLang="it-IT" sz="1600" dirty="0" err="1" smtClean="0"/>
              <a:t>equipped</a:t>
            </a:r>
            <a:r>
              <a:rPr lang="it-IT" altLang="it-IT" sz="1600" dirty="0" smtClean="0"/>
              <a:t> with </a:t>
            </a:r>
            <a:r>
              <a:rPr lang="it-IT" altLang="it-IT" sz="1600" dirty="0" err="1" smtClean="0"/>
              <a:t>huge</a:t>
            </a:r>
            <a:endParaRPr lang="it-IT" altLang="it-IT" sz="1600" dirty="0" smtClean="0"/>
          </a:p>
          <a:p>
            <a:pPr eaLnBrk="1" hangingPunct="1">
              <a:lnSpc>
                <a:spcPct val="80000"/>
              </a:lnSpc>
              <a:buFontTx/>
              <a:buNone/>
            </a:pPr>
            <a:r>
              <a:rPr lang="it-IT" altLang="it-IT" sz="1600" dirty="0"/>
              <a:t>	</a:t>
            </a:r>
            <a:r>
              <a:rPr lang="it-IT" altLang="it-IT" sz="1600" dirty="0" smtClean="0"/>
              <a:t>detectors. </a:t>
            </a:r>
            <a:r>
              <a:rPr lang="it-IT" altLang="it-IT" sz="1600" dirty="0" err="1" smtClean="0"/>
              <a:t>Two</a:t>
            </a:r>
            <a:r>
              <a:rPr lang="it-IT" altLang="it-IT" sz="1600" dirty="0" smtClean="0"/>
              <a:t> of </a:t>
            </a:r>
            <a:r>
              <a:rPr lang="it-IT" altLang="it-IT" sz="1600" dirty="0" err="1" smtClean="0"/>
              <a:t>these</a:t>
            </a:r>
            <a:r>
              <a:rPr lang="it-IT" altLang="it-IT" sz="1600" dirty="0" smtClean="0"/>
              <a:t> are multi-</a:t>
            </a:r>
            <a:r>
              <a:rPr lang="it-IT" altLang="it-IT" sz="1600" dirty="0" err="1" smtClean="0"/>
              <a:t>purpose</a:t>
            </a:r>
            <a:r>
              <a:rPr lang="it-IT" altLang="it-IT" sz="1600" dirty="0" smtClean="0"/>
              <a:t> «</a:t>
            </a:r>
            <a:r>
              <a:rPr lang="it-IT" altLang="it-IT" sz="1600" dirty="0" err="1" smtClean="0"/>
              <a:t>electronic</a:t>
            </a:r>
            <a:r>
              <a:rPr lang="it-IT" altLang="it-IT" sz="1600" dirty="0" smtClean="0"/>
              <a:t> </a:t>
            </a:r>
            <a:r>
              <a:rPr lang="it-IT" altLang="it-IT" sz="1600" dirty="0" err="1" smtClean="0"/>
              <a:t>eyes</a:t>
            </a:r>
            <a:r>
              <a:rPr lang="it-IT" altLang="it-IT" sz="1600" dirty="0" smtClean="0"/>
              <a:t>» </a:t>
            </a:r>
            <a:r>
              <a:rPr lang="it-IT" altLang="it-IT" sz="1600" dirty="0" err="1" smtClean="0"/>
              <a:t>that</a:t>
            </a:r>
            <a:r>
              <a:rPr lang="it-IT" altLang="it-IT" sz="1600" dirty="0" smtClean="0"/>
              <a:t> </a:t>
            </a:r>
            <a:r>
              <a:rPr lang="it-IT" altLang="it-IT" sz="1600" dirty="0" err="1" smtClean="0"/>
              <a:t>try</a:t>
            </a:r>
            <a:r>
              <a:rPr lang="it-IT" altLang="it-IT" sz="1600" dirty="0" smtClean="0"/>
              <a:t> to </a:t>
            </a:r>
            <a:r>
              <a:rPr lang="it-IT" altLang="it-IT" sz="1600" dirty="0" err="1" smtClean="0"/>
              <a:t>detect</a:t>
            </a:r>
            <a:r>
              <a:rPr lang="it-IT" altLang="it-IT" sz="1600" dirty="0" smtClean="0"/>
              <a:t> </a:t>
            </a:r>
            <a:r>
              <a:rPr lang="it-IT" altLang="it-IT" sz="1600" dirty="0" err="1" smtClean="0"/>
              <a:t>everything</a:t>
            </a:r>
            <a:r>
              <a:rPr lang="it-IT" altLang="it-IT" sz="1600" dirty="0" smtClean="0"/>
              <a:t> </a:t>
            </a:r>
            <a:r>
              <a:rPr lang="it-IT" altLang="it-IT" sz="1600" dirty="0" err="1" smtClean="0"/>
              <a:t>that</a:t>
            </a:r>
            <a:r>
              <a:rPr lang="it-IT" altLang="it-IT" sz="1600" dirty="0" smtClean="0"/>
              <a:t> </a:t>
            </a:r>
            <a:r>
              <a:rPr lang="it-IT" altLang="it-IT" sz="1600" dirty="0" err="1" smtClean="0"/>
              <a:t>comes</a:t>
            </a:r>
            <a:r>
              <a:rPr lang="it-IT" altLang="it-IT" sz="1600" dirty="0" smtClean="0"/>
              <a:t> out of the </a:t>
            </a:r>
            <a:r>
              <a:rPr lang="it-IT" altLang="it-IT" sz="1600" dirty="0" err="1" smtClean="0"/>
              <a:t>collision</a:t>
            </a:r>
            <a:endParaRPr lang="it-IT" altLang="it-IT" sz="1600" dirty="0" smtClean="0"/>
          </a:p>
        </p:txBody>
      </p:sp>
      <p:pic>
        <p:nvPicPr>
          <p:cNvPr id="41988" name="Picture 6" descr="fde_gen_0197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476672"/>
            <a:ext cx="3995737"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3" y="4043363"/>
            <a:ext cx="3995737"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4221163"/>
            <a:ext cx="5094288" cy="2636837"/>
          </a:xfrm>
          <a:noFill/>
        </p:spPr>
      </p:pic>
      <p:sp>
        <p:nvSpPr>
          <p:cNvPr id="2" name="CasellaDiTesto 1"/>
          <p:cNvSpPr txBox="1"/>
          <p:nvPr/>
        </p:nvSpPr>
        <p:spPr>
          <a:xfrm>
            <a:off x="6876256" y="2492896"/>
            <a:ext cx="1368152" cy="1754326"/>
          </a:xfrm>
          <a:prstGeom prst="rect">
            <a:avLst/>
          </a:prstGeom>
          <a:noFill/>
        </p:spPr>
        <p:txBody>
          <a:bodyPr wrap="square" rtlCol="0">
            <a:spAutoFit/>
          </a:bodyPr>
          <a:lstStyle/>
          <a:p>
            <a:r>
              <a:rPr lang="it-IT" sz="3600" dirty="0" smtClean="0"/>
              <a:t>ATLAS</a:t>
            </a:r>
            <a:endParaRPr lang="it-IT" sz="3600" dirty="0"/>
          </a:p>
          <a:p>
            <a:endParaRPr lang="it-IT" sz="3600" dirty="0" smtClean="0"/>
          </a:p>
          <a:p>
            <a:r>
              <a:rPr lang="it-IT" sz="3600" dirty="0" smtClean="0"/>
              <a:t>CMS</a:t>
            </a:r>
            <a:endParaRPr lang="it-IT" sz="3600" dirty="0"/>
          </a:p>
        </p:txBody>
      </p:sp>
    </p:spTree>
    <p:extLst>
      <p:ext uri="{BB962C8B-B14F-4D97-AF65-F5344CB8AC3E}">
        <p14:creationId xmlns:p14="http://schemas.microsoft.com/office/powerpoint/2010/main" val="14373930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lstStyle/>
          <a:p>
            <a:r>
              <a:rPr lang="it-IT" dirty="0" smtClean="0"/>
              <a:t>How </a:t>
            </a:r>
            <a:r>
              <a:rPr lang="it-IT" dirty="0" err="1" smtClean="0"/>
              <a:t>we</a:t>
            </a:r>
            <a:r>
              <a:rPr lang="it-IT" dirty="0" smtClean="0"/>
              <a:t> </a:t>
            </a:r>
            <a:r>
              <a:rPr lang="it-IT" dirty="0" err="1" smtClean="0"/>
              <a:t>detect</a:t>
            </a:r>
            <a:r>
              <a:rPr lang="it-IT" dirty="0" smtClean="0"/>
              <a:t> </a:t>
            </a:r>
            <a:r>
              <a:rPr lang="it-IT" dirty="0" err="1" smtClean="0"/>
              <a:t>particles</a:t>
            </a:r>
            <a:endParaRPr lang="it-IT" dirty="0"/>
          </a:p>
        </p:txBody>
      </p:sp>
      <p:pic>
        <p:nvPicPr>
          <p:cNvPr id="4" name="Picture 4" descr="600px-Schema_transverse_cm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449" y="2204865"/>
            <a:ext cx="9064551" cy="465313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22454" y="1052736"/>
            <a:ext cx="9000221" cy="1200329"/>
          </a:xfrm>
          <a:prstGeom prst="rect">
            <a:avLst/>
          </a:prstGeom>
          <a:noFill/>
        </p:spPr>
        <p:txBody>
          <a:bodyPr wrap="none" rtlCol="0">
            <a:spAutoFit/>
          </a:bodyPr>
          <a:lstStyle/>
          <a:p>
            <a:r>
              <a:rPr lang="it-IT" dirty="0" err="1" smtClean="0"/>
              <a:t>Charged</a:t>
            </a:r>
            <a:r>
              <a:rPr lang="it-IT" dirty="0" smtClean="0"/>
              <a:t> </a:t>
            </a:r>
            <a:r>
              <a:rPr lang="it-IT" dirty="0" err="1" smtClean="0"/>
              <a:t>particles</a:t>
            </a:r>
            <a:r>
              <a:rPr lang="it-IT" dirty="0" smtClean="0"/>
              <a:t> are </a:t>
            </a:r>
            <a:r>
              <a:rPr lang="it-IT" dirty="0" err="1" smtClean="0"/>
              <a:t>tracked</a:t>
            </a:r>
            <a:r>
              <a:rPr lang="it-IT" dirty="0" smtClean="0"/>
              <a:t> in the </a:t>
            </a:r>
            <a:r>
              <a:rPr lang="it-IT" dirty="0" err="1" smtClean="0"/>
              <a:t>inner</a:t>
            </a:r>
            <a:r>
              <a:rPr lang="it-IT" dirty="0" smtClean="0"/>
              <a:t> </a:t>
            </a:r>
            <a:r>
              <a:rPr lang="it-IT" dirty="0" err="1" smtClean="0"/>
              <a:t>section</a:t>
            </a:r>
            <a:r>
              <a:rPr lang="it-IT" dirty="0" smtClean="0"/>
              <a:t>, </a:t>
            </a:r>
            <a:r>
              <a:rPr lang="it-IT" dirty="0" err="1" smtClean="0"/>
              <a:t>through</a:t>
            </a:r>
            <a:r>
              <a:rPr lang="it-IT" dirty="0" smtClean="0"/>
              <a:t> the </a:t>
            </a:r>
            <a:r>
              <a:rPr lang="it-IT" dirty="0" err="1" smtClean="0"/>
              <a:t>ionization</a:t>
            </a:r>
            <a:r>
              <a:rPr lang="it-IT" dirty="0" smtClean="0"/>
              <a:t> </a:t>
            </a:r>
            <a:r>
              <a:rPr lang="it-IT" dirty="0" err="1" smtClean="0"/>
              <a:t>they</a:t>
            </a:r>
            <a:r>
              <a:rPr lang="it-IT" dirty="0" smtClean="0"/>
              <a:t> </a:t>
            </a:r>
            <a:r>
              <a:rPr lang="it-IT" dirty="0" err="1" smtClean="0"/>
              <a:t>leave</a:t>
            </a:r>
            <a:r>
              <a:rPr lang="it-IT" dirty="0" smtClean="0"/>
              <a:t> on </a:t>
            </a:r>
            <a:r>
              <a:rPr lang="it-IT" dirty="0" err="1" smtClean="0"/>
              <a:t>silicon</a:t>
            </a:r>
            <a:r>
              <a:rPr lang="it-IT" dirty="0" smtClean="0"/>
              <a:t>;</a:t>
            </a:r>
          </a:p>
          <a:p>
            <a:r>
              <a:rPr lang="it-IT" dirty="0" smtClean="0"/>
              <a:t>a </a:t>
            </a:r>
            <a:r>
              <a:rPr lang="it-IT" dirty="0" err="1" smtClean="0"/>
              <a:t>powerful</a:t>
            </a:r>
            <a:r>
              <a:rPr lang="it-IT" dirty="0" smtClean="0"/>
              <a:t> </a:t>
            </a:r>
            <a:r>
              <a:rPr lang="it-IT" dirty="0" err="1" smtClean="0"/>
              <a:t>magnet</a:t>
            </a:r>
            <a:r>
              <a:rPr lang="it-IT" dirty="0" smtClean="0"/>
              <a:t> </a:t>
            </a:r>
            <a:r>
              <a:rPr lang="it-IT" dirty="0" err="1" smtClean="0"/>
              <a:t>bends</a:t>
            </a:r>
            <a:r>
              <a:rPr lang="it-IT" dirty="0" smtClean="0"/>
              <a:t> </a:t>
            </a:r>
            <a:r>
              <a:rPr lang="it-IT" dirty="0" err="1" smtClean="0"/>
              <a:t>their</a:t>
            </a:r>
            <a:r>
              <a:rPr lang="it-IT" dirty="0" smtClean="0"/>
              <a:t> </a:t>
            </a:r>
            <a:r>
              <a:rPr lang="it-IT" dirty="0" err="1" smtClean="0"/>
              <a:t>trajectories</a:t>
            </a:r>
            <a:r>
              <a:rPr lang="it-IT" dirty="0" smtClean="0"/>
              <a:t>, </a:t>
            </a:r>
            <a:r>
              <a:rPr lang="it-IT" dirty="0" err="1" smtClean="0"/>
              <a:t>allowing</a:t>
            </a:r>
            <a:r>
              <a:rPr lang="it-IT" dirty="0" smtClean="0"/>
              <a:t> a </a:t>
            </a:r>
            <a:r>
              <a:rPr lang="it-IT" dirty="0" err="1" smtClean="0"/>
              <a:t>measurement</a:t>
            </a:r>
            <a:r>
              <a:rPr lang="it-IT" dirty="0" smtClean="0"/>
              <a:t> of </a:t>
            </a:r>
            <a:r>
              <a:rPr lang="it-IT" dirty="0" err="1" smtClean="0"/>
              <a:t>their</a:t>
            </a:r>
            <a:r>
              <a:rPr lang="it-IT" dirty="0" smtClean="0"/>
              <a:t> </a:t>
            </a:r>
            <a:r>
              <a:rPr lang="it-IT" dirty="0" err="1" smtClean="0"/>
              <a:t>momentum</a:t>
            </a:r>
            <a:endParaRPr lang="it-IT" dirty="0" smtClean="0"/>
          </a:p>
          <a:p>
            <a:r>
              <a:rPr lang="it-IT" dirty="0" err="1" smtClean="0"/>
              <a:t>Then</a:t>
            </a:r>
            <a:r>
              <a:rPr lang="it-IT" dirty="0" smtClean="0"/>
              <a:t> </a:t>
            </a:r>
            <a:r>
              <a:rPr lang="it-IT" dirty="0" err="1" smtClean="0"/>
              <a:t>calorimeters</a:t>
            </a:r>
            <a:r>
              <a:rPr lang="it-IT" dirty="0" smtClean="0"/>
              <a:t> </a:t>
            </a:r>
            <a:r>
              <a:rPr lang="it-IT" dirty="0" err="1" smtClean="0"/>
              <a:t>destroy</a:t>
            </a:r>
            <a:r>
              <a:rPr lang="it-IT" dirty="0" smtClean="0"/>
              <a:t> </a:t>
            </a:r>
            <a:r>
              <a:rPr lang="it-IT" dirty="0" err="1" smtClean="0"/>
              <a:t>both</a:t>
            </a:r>
            <a:r>
              <a:rPr lang="it-IT" dirty="0" smtClean="0"/>
              <a:t> </a:t>
            </a:r>
            <a:r>
              <a:rPr lang="it-IT" dirty="0" err="1" smtClean="0"/>
              <a:t>charged</a:t>
            </a:r>
            <a:r>
              <a:rPr lang="it-IT" dirty="0" smtClean="0"/>
              <a:t> and </a:t>
            </a:r>
            <a:r>
              <a:rPr lang="it-IT" dirty="0" err="1" smtClean="0"/>
              <a:t>neutral</a:t>
            </a:r>
            <a:r>
              <a:rPr lang="it-IT" dirty="0" smtClean="0"/>
              <a:t> </a:t>
            </a:r>
            <a:r>
              <a:rPr lang="it-IT" dirty="0" err="1" smtClean="0"/>
              <a:t>ones</a:t>
            </a:r>
            <a:r>
              <a:rPr lang="it-IT" dirty="0" smtClean="0"/>
              <a:t>, </a:t>
            </a:r>
            <a:r>
              <a:rPr lang="it-IT" dirty="0" err="1" smtClean="0"/>
              <a:t>measuring</a:t>
            </a:r>
            <a:r>
              <a:rPr lang="it-IT" dirty="0" smtClean="0"/>
              <a:t> </a:t>
            </a:r>
            <a:r>
              <a:rPr lang="it-IT" dirty="0" err="1" smtClean="0"/>
              <a:t>their</a:t>
            </a:r>
            <a:r>
              <a:rPr lang="it-IT" dirty="0" smtClean="0"/>
              <a:t> </a:t>
            </a:r>
            <a:r>
              <a:rPr lang="it-IT" dirty="0" err="1" smtClean="0"/>
              <a:t>energy</a:t>
            </a:r>
            <a:endParaRPr lang="it-IT" dirty="0" smtClean="0"/>
          </a:p>
          <a:p>
            <a:r>
              <a:rPr lang="it-IT" dirty="0" err="1" smtClean="0"/>
              <a:t>Muons</a:t>
            </a:r>
            <a:r>
              <a:rPr lang="it-IT" dirty="0" smtClean="0"/>
              <a:t> are the </a:t>
            </a:r>
            <a:r>
              <a:rPr lang="it-IT" dirty="0" err="1" smtClean="0"/>
              <a:t>only</a:t>
            </a:r>
            <a:r>
              <a:rPr lang="it-IT" dirty="0" smtClean="0"/>
              <a:t> </a:t>
            </a:r>
            <a:r>
              <a:rPr lang="it-IT" dirty="0" err="1" smtClean="0"/>
              <a:t>particles</a:t>
            </a:r>
            <a:r>
              <a:rPr lang="it-IT" dirty="0" smtClean="0"/>
              <a:t> </a:t>
            </a:r>
            <a:r>
              <a:rPr lang="it-IT" dirty="0" err="1" smtClean="0"/>
              <a:t>that</a:t>
            </a:r>
            <a:r>
              <a:rPr lang="it-IT" dirty="0" smtClean="0"/>
              <a:t> can traverse the dense </a:t>
            </a:r>
            <a:r>
              <a:rPr lang="it-IT" dirty="0" err="1" smtClean="0"/>
              <a:t>material</a:t>
            </a:r>
            <a:r>
              <a:rPr lang="it-IT" dirty="0" smtClean="0"/>
              <a:t> and </a:t>
            </a:r>
            <a:r>
              <a:rPr lang="it-IT" dirty="0" err="1" smtClean="0"/>
              <a:t>get</a:t>
            </a:r>
            <a:r>
              <a:rPr lang="it-IT" dirty="0" smtClean="0"/>
              <a:t> </a:t>
            </a:r>
            <a:r>
              <a:rPr lang="it-IT" dirty="0" err="1" smtClean="0"/>
              <a:t>tracked</a:t>
            </a:r>
            <a:r>
              <a:rPr lang="it-IT" dirty="0" smtClean="0"/>
              <a:t> </a:t>
            </a:r>
            <a:r>
              <a:rPr lang="it-IT" dirty="0" err="1" smtClean="0"/>
              <a:t>outside</a:t>
            </a:r>
            <a:endParaRPr lang="it-IT" dirty="0"/>
          </a:p>
        </p:txBody>
      </p:sp>
    </p:spTree>
    <p:extLst>
      <p:ext uri="{BB962C8B-B14F-4D97-AF65-F5344CB8AC3E}">
        <p14:creationId xmlns:p14="http://schemas.microsoft.com/office/powerpoint/2010/main" val="26736176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5364163" cy="1143000"/>
          </a:xfrm>
        </p:spPr>
        <p:txBody>
          <a:bodyPr/>
          <a:lstStyle/>
          <a:p>
            <a:pPr eaLnBrk="1" hangingPunct="1"/>
            <a:r>
              <a:rPr lang="it-IT" altLang="it-IT" dirty="0" smtClean="0"/>
              <a:t>CMS</a:t>
            </a:r>
          </a:p>
        </p:txBody>
      </p:sp>
      <p:sp>
        <p:nvSpPr>
          <p:cNvPr id="43011" name="Rectangle 3"/>
          <p:cNvSpPr>
            <a:spLocks noGrp="1" noChangeArrowheads="1"/>
          </p:cNvSpPr>
          <p:nvPr>
            <p:ph type="body" idx="1"/>
          </p:nvPr>
        </p:nvSpPr>
        <p:spPr>
          <a:xfrm>
            <a:off x="16621" y="979488"/>
            <a:ext cx="5580063" cy="2736850"/>
          </a:xfrm>
        </p:spPr>
        <p:txBody>
          <a:bodyPr/>
          <a:lstStyle/>
          <a:p>
            <a:pPr eaLnBrk="1" hangingPunct="1">
              <a:lnSpc>
                <a:spcPct val="80000"/>
              </a:lnSpc>
            </a:pPr>
            <a:r>
              <a:rPr lang="it-IT" altLang="it-IT" sz="1600" dirty="0" smtClean="0"/>
              <a:t>CMS (Compact </a:t>
            </a:r>
            <a:r>
              <a:rPr lang="it-IT" altLang="it-IT" sz="1600" dirty="0" err="1" smtClean="0"/>
              <a:t>Muon</a:t>
            </a:r>
            <a:r>
              <a:rPr lang="it-IT" altLang="it-IT" sz="1600" dirty="0" smtClean="0"/>
              <a:t> </a:t>
            </a:r>
            <a:r>
              <a:rPr lang="it-IT" altLang="it-IT" sz="1600" dirty="0" err="1" smtClean="0"/>
              <a:t>Solenoid</a:t>
            </a:r>
            <a:r>
              <a:rPr lang="it-IT" altLang="it-IT" sz="1600" dirty="0" smtClean="0"/>
              <a:t>) </a:t>
            </a:r>
            <a:r>
              <a:rPr lang="it-IT" altLang="it-IT" sz="1600" dirty="0" err="1" smtClean="0"/>
              <a:t>was</a:t>
            </a:r>
            <a:r>
              <a:rPr lang="it-IT" altLang="it-IT" sz="1600" dirty="0" smtClean="0"/>
              <a:t> </a:t>
            </a:r>
            <a:r>
              <a:rPr lang="it-IT" altLang="it-IT" sz="1600" dirty="0" err="1" smtClean="0"/>
              <a:t>built</a:t>
            </a:r>
            <a:r>
              <a:rPr lang="it-IT" altLang="it-IT" sz="1600" dirty="0" smtClean="0"/>
              <a:t> with the </a:t>
            </a:r>
            <a:r>
              <a:rPr lang="it-IT" altLang="it-IT" sz="1600" dirty="0" err="1" smtClean="0"/>
              <a:t>specific</a:t>
            </a:r>
            <a:r>
              <a:rPr lang="it-IT" altLang="it-IT" sz="1600" dirty="0" smtClean="0"/>
              <a:t> goal of </a:t>
            </a:r>
            <a:r>
              <a:rPr lang="it-IT" altLang="it-IT" sz="1600" dirty="0" err="1" smtClean="0"/>
              <a:t>finding</a:t>
            </a:r>
            <a:r>
              <a:rPr lang="it-IT" altLang="it-IT" sz="1600" dirty="0" smtClean="0"/>
              <a:t> the </a:t>
            </a:r>
            <a:r>
              <a:rPr lang="it-IT" altLang="it-IT" sz="1600" dirty="0" err="1" smtClean="0"/>
              <a:t>Higgs</a:t>
            </a:r>
            <a:r>
              <a:rPr lang="it-IT" altLang="it-IT" sz="1600" dirty="0" smtClean="0"/>
              <a:t> </a:t>
            </a:r>
            <a:r>
              <a:rPr lang="it-IT" altLang="it-IT" sz="1600" dirty="0" err="1" smtClean="0"/>
              <a:t>boson</a:t>
            </a:r>
            <a:endParaRPr lang="it-IT" altLang="it-IT" sz="1600" dirty="0" smtClean="0"/>
          </a:p>
          <a:p>
            <a:pPr eaLnBrk="1" hangingPunct="1">
              <a:lnSpc>
                <a:spcPct val="80000"/>
              </a:lnSpc>
              <a:buFontTx/>
              <a:buNone/>
            </a:pPr>
            <a:endParaRPr lang="it-IT" altLang="it-IT" sz="1600" dirty="0" smtClean="0"/>
          </a:p>
          <a:p>
            <a:pPr eaLnBrk="1" hangingPunct="1">
              <a:lnSpc>
                <a:spcPct val="80000"/>
              </a:lnSpc>
            </a:pPr>
            <a:r>
              <a:rPr lang="it-IT" altLang="it-IT" sz="1600" dirty="0" smtClean="0"/>
              <a:t>Along with ATLAS, </a:t>
            </a:r>
            <a:r>
              <a:rPr lang="it-IT" altLang="it-IT" sz="1600" dirty="0" err="1" smtClean="0"/>
              <a:t>it</a:t>
            </a:r>
            <a:r>
              <a:rPr lang="it-IT" altLang="it-IT" sz="1600" dirty="0" smtClean="0"/>
              <a:t> </a:t>
            </a:r>
            <a:r>
              <a:rPr lang="it-IT" altLang="it-IT" sz="1600" dirty="0" err="1" smtClean="0"/>
              <a:t>is</a:t>
            </a:r>
            <a:r>
              <a:rPr lang="it-IT" altLang="it-IT" sz="1600" dirty="0" smtClean="0"/>
              <a:t> </a:t>
            </a:r>
            <a:r>
              <a:rPr lang="it-IT" altLang="it-IT" sz="1600" dirty="0" err="1" smtClean="0"/>
              <a:t>arguably</a:t>
            </a:r>
            <a:r>
              <a:rPr lang="it-IT" altLang="it-IT" sz="1600" dirty="0" smtClean="0"/>
              <a:t> the </a:t>
            </a:r>
            <a:r>
              <a:rPr lang="it-IT" altLang="it-IT" sz="1600" dirty="0" err="1" smtClean="0"/>
              <a:t>most</a:t>
            </a:r>
            <a:r>
              <a:rPr lang="it-IT" altLang="it-IT" sz="1600" dirty="0" smtClean="0"/>
              <a:t> </a:t>
            </a:r>
            <a:r>
              <a:rPr lang="it-IT" altLang="it-IT" sz="1600" dirty="0" err="1" smtClean="0"/>
              <a:t>complex</a:t>
            </a:r>
            <a:r>
              <a:rPr lang="it-IT" altLang="it-IT" sz="1600" dirty="0" smtClean="0"/>
              <a:t> machine </a:t>
            </a:r>
            <a:r>
              <a:rPr lang="it-IT" altLang="it-IT" sz="1600" dirty="0" err="1" smtClean="0"/>
              <a:t>ever</a:t>
            </a:r>
            <a:r>
              <a:rPr lang="it-IT" altLang="it-IT" sz="1600" dirty="0" smtClean="0"/>
              <a:t> </a:t>
            </a:r>
            <a:r>
              <a:rPr lang="it-IT" altLang="it-IT" sz="1600" dirty="0" err="1" smtClean="0"/>
              <a:t>built</a:t>
            </a:r>
            <a:r>
              <a:rPr lang="it-IT" altLang="it-IT" sz="1600" dirty="0" smtClean="0"/>
              <a:t> by </a:t>
            </a:r>
            <a:r>
              <a:rPr lang="it-IT" altLang="it-IT" sz="1600" dirty="0" err="1" smtClean="0"/>
              <a:t>mankind</a:t>
            </a:r>
            <a:endParaRPr lang="it-IT" altLang="it-IT" sz="1600" dirty="0" smtClean="0"/>
          </a:p>
          <a:p>
            <a:pPr eaLnBrk="1" hangingPunct="1">
              <a:lnSpc>
                <a:spcPct val="80000"/>
              </a:lnSpc>
            </a:pPr>
            <a:endParaRPr lang="it-IT" altLang="it-IT" sz="1600" dirty="0"/>
          </a:p>
          <a:p>
            <a:pPr eaLnBrk="1" hangingPunct="1">
              <a:lnSpc>
                <a:spcPct val="80000"/>
              </a:lnSpc>
            </a:pPr>
            <a:r>
              <a:rPr lang="it-IT" altLang="it-IT" sz="1600" dirty="0" err="1" smtClean="0"/>
              <a:t>Hundreds</a:t>
            </a:r>
            <a:r>
              <a:rPr lang="it-IT" altLang="it-IT" sz="1600" dirty="0" smtClean="0"/>
              <a:t> of </a:t>
            </a:r>
            <a:r>
              <a:rPr lang="it-IT" altLang="it-IT" sz="1600" dirty="0" err="1" smtClean="0"/>
              <a:t>millions</a:t>
            </a:r>
            <a:r>
              <a:rPr lang="it-IT" altLang="it-IT" sz="1600" dirty="0" smtClean="0"/>
              <a:t> </a:t>
            </a:r>
            <a:r>
              <a:rPr lang="it-IT" altLang="it-IT" sz="1600" dirty="0" err="1" smtClean="0"/>
              <a:t>collisions</a:t>
            </a:r>
            <a:r>
              <a:rPr lang="it-IT" altLang="it-IT" sz="1600" dirty="0" smtClean="0"/>
              <a:t> take </a:t>
            </a:r>
            <a:r>
              <a:rPr lang="it-IT" altLang="it-IT" sz="1600" dirty="0" err="1" smtClean="0"/>
              <a:t>place</a:t>
            </a:r>
            <a:r>
              <a:rPr lang="it-IT" altLang="it-IT" sz="1600" dirty="0" smtClean="0"/>
              <a:t> </a:t>
            </a:r>
            <a:r>
              <a:rPr lang="it-IT" altLang="it-IT" sz="1600" dirty="0" err="1" smtClean="0"/>
              <a:t>every</a:t>
            </a:r>
            <a:r>
              <a:rPr lang="it-IT" altLang="it-IT" sz="1600" dirty="0" smtClean="0"/>
              <a:t> </a:t>
            </a:r>
            <a:r>
              <a:rPr lang="it-IT" altLang="it-IT" sz="1600" dirty="0" err="1" smtClean="0"/>
              <a:t>second</a:t>
            </a:r>
            <a:r>
              <a:rPr lang="it-IT" altLang="it-IT" sz="1600" dirty="0" smtClean="0"/>
              <a:t> in </a:t>
            </a:r>
            <a:r>
              <a:rPr lang="it-IT" altLang="it-IT" sz="1600" dirty="0" err="1" smtClean="0"/>
              <a:t>its</a:t>
            </a:r>
            <a:r>
              <a:rPr lang="it-IT" altLang="it-IT" sz="1600" dirty="0" smtClean="0"/>
              <a:t> core, and </a:t>
            </a:r>
            <a:r>
              <a:rPr lang="it-IT" altLang="it-IT" sz="1600" dirty="0" err="1" smtClean="0"/>
              <a:t>each</a:t>
            </a:r>
            <a:r>
              <a:rPr lang="it-IT" altLang="it-IT" sz="1600" dirty="0" smtClean="0"/>
              <a:t> </a:t>
            </a:r>
            <a:r>
              <a:rPr lang="it-IT" altLang="it-IT" sz="1600" dirty="0" err="1" smtClean="0"/>
              <a:t>produces</a:t>
            </a:r>
            <a:r>
              <a:rPr lang="it-IT" altLang="it-IT" sz="1600" dirty="0" smtClean="0"/>
              <a:t> </a:t>
            </a:r>
            <a:r>
              <a:rPr lang="it-IT" altLang="it-IT" sz="1600" dirty="0" err="1" smtClean="0"/>
              <a:t>signals</a:t>
            </a:r>
            <a:r>
              <a:rPr lang="it-IT" altLang="it-IT" sz="1600" dirty="0" smtClean="0"/>
              <a:t> in </a:t>
            </a:r>
            <a:r>
              <a:rPr lang="it-IT" altLang="it-IT" sz="1600" dirty="0" err="1" smtClean="0"/>
              <a:t>hundreds</a:t>
            </a:r>
            <a:r>
              <a:rPr lang="it-IT" altLang="it-IT" sz="1600" dirty="0" smtClean="0"/>
              <a:t> of </a:t>
            </a:r>
            <a:r>
              <a:rPr lang="it-IT" altLang="it-IT" sz="1600" dirty="0" err="1" smtClean="0"/>
              <a:t>millions</a:t>
            </a:r>
            <a:r>
              <a:rPr lang="it-IT" altLang="it-IT" sz="1600" dirty="0" smtClean="0"/>
              <a:t> of </a:t>
            </a:r>
            <a:r>
              <a:rPr lang="it-IT" altLang="it-IT" sz="1600" dirty="0" err="1" smtClean="0"/>
              <a:t>electronic</a:t>
            </a:r>
            <a:r>
              <a:rPr lang="it-IT" altLang="it-IT" sz="1600" dirty="0" smtClean="0"/>
              <a:t> </a:t>
            </a:r>
            <a:r>
              <a:rPr lang="it-IT" altLang="it-IT" sz="1600" dirty="0" err="1" smtClean="0"/>
              <a:t>channels</a:t>
            </a:r>
            <a:r>
              <a:rPr lang="it-IT" altLang="it-IT" sz="1600" dirty="0" smtClean="0"/>
              <a:t>. </a:t>
            </a:r>
            <a:r>
              <a:rPr lang="it-IT" altLang="it-IT" sz="1600" dirty="0" err="1" smtClean="0"/>
              <a:t>These</a:t>
            </a:r>
            <a:r>
              <a:rPr lang="it-IT" altLang="it-IT" sz="1600" dirty="0" smtClean="0"/>
              <a:t> data are </a:t>
            </a:r>
            <a:r>
              <a:rPr lang="it-IT" altLang="it-IT" sz="1600" dirty="0" err="1" smtClean="0"/>
              <a:t>read</a:t>
            </a:r>
            <a:r>
              <a:rPr lang="it-IT" altLang="it-IT" sz="1600" dirty="0" smtClean="0"/>
              <a:t> out in </a:t>
            </a:r>
            <a:r>
              <a:rPr lang="it-IT" altLang="it-IT" sz="1600" dirty="0" err="1" smtClean="0"/>
              <a:t>real</a:t>
            </a:r>
            <a:r>
              <a:rPr lang="it-IT" altLang="it-IT" sz="1600" dirty="0" smtClean="0"/>
              <a:t> time and </a:t>
            </a:r>
            <a:r>
              <a:rPr lang="it-IT" altLang="it-IT" sz="1600" dirty="0" err="1" smtClean="0"/>
              <a:t>stored</a:t>
            </a:r>
            <a:r>
              <a:rPr lang="it-IT" altLang="it-IT" sz="1600" dirty="0" smtClean="0"/>
              <a:t> for offline </a:t>
            </a:r>
            <a:r>
              <a:rPr lang="it-IT" altLang="it-IT" sz="1600" dirty="0" err="1" smtClean="0"/>
              <a:t>analysis</a:t>
            </a:r>
            <a:endParaRPr lang="it-IT" altLang="it-IT" sz="1600" dirty="0" smtClean="0"/>
          </a:p>
        </p:txBody>
      </p:sp>
      <p:pic>
        <p:nvPicPr>
          <p:cNvPr id="43012" name="Picture 5" descr="cms_20090601_057b-1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2347913"/>
            <a:ext cx="3348037"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cms__DSC7173b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357898"/>
            <a:ext cx="5256584" cy="349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descr="cms_20080227_048b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4622800"/>
            <a:ext cx="3348037"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6" descr="800px-CMS_Silicon_Tracker_Arty_Hi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9841"/>
            <a:ext cx="3348037" cy="224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2102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4273"/>
            <a:ext cx="6660232" cy="1143000"/>
          </a:xfrm>
        </p:spPr>
        <p:txBody>
          <a:bodyPr>
            <a:normAutofit fontScale="90000"/>
          </a:bodyPr>
          <a:lstStyle/>
          <a:p>
            <a:r>
              <a:rPr lang="it-IT" smtClean="0"/>
              <a:t>Sbottom Quarks in LEP II Data</a:t>
            </a:r>
            <a:endParaRPr lang="en-US"/>
          </a:p>
        </p:txBody>
      </p:sp>
      <p:sp>
        <p:nvSpPr>
          <p:cNvPr id="3" name="Segnaposto contenuto 2"/>
          <p:cNvSpPr>
            <a:spLocks noGrp="1"/>
          </p:cNvSpPr>
          <p:nvPr>
            <p:ph idx="1"/>
          </p:nvPr>
        </p:nvSpPr>
        <p:spPr>
          <a:xfrm>
            <a:off x="457200" y="1268760"/>
            <a:ext cx="4546848" cy="5069160"/>
          </a:xfrm>
        </p:spPr>
        <p:txBody>
          <a:bodyPr>
            <a:normAutofit fontScale="62500" lnSpcReduction="20000"/>
          </a:bodyPr>
          <a:lstStyle/>
          <a:p>
            <a:r>
              <a:rPr lang="it-IT" smtClean="0"/>
              <a:t>In the summer of 2000 ALEPH researchers were informed of the  CDF lepton excess and the sbottom quark interpretation. They looked for dijets with leptons  and </a:t>
            </a:r>
            <a:r>
              <a:rPr lang="it-IT" smtClean="0">
                <a:solidFill>
                  <a:srgbClr val="0070C0"/>
                </a:solidFill>
              </a:rPr>
              <a:t>found a 3-sigma effect in their own data!</a:t>
            </a:r>
          </a:p>
          <a:p>
            <a:r>
              <a:rPr lang="it-IT" smtClean="0"/>
              <a:t>The signal was shown at a LEPC meeting, and then at a conference in Vietnam </a:t>
            </a:r>
          </a:p>
          <a:p>
            <a:r>
              <a:rPr lang="en-US" smtClean="0"/>
              <a:t>DELPHI (see plot, right) first showed the thrust distribution for the signal was wrong, and that no excess was present in their data</a:t>
            </a:r>
          </a:p>
          <a:p>
            <a:endParaRPr lang="en-US" smtClean="0"/>
          </a:p>
          <a:p>
            <a:r>
              <a:rPr lang="it-IT"/>
              <a:t>Later the signal was understood as an artifact of a wrong MC simulation and miscalibrated electron fake rates, and disproven by the other LEP </a:t>
            </a:r>
            <a:r>
              <a:rPr lang="it-IT" smtClean="0"/>
              <a:t>experiments</a:t>
            </a:r>
            <a:r>
              <a:rPr lang="it-IT"/>
              <a:t> </a:t>
            </a:r>
            <a:r>
              <a:rPr lang="it-IT" smtClean="0"/>
              <a:t>and CLEO</a:t>
            </a:r>
            <a:endParaRPr lang="en-US"/>
          </a:p>
          <a:p>
            <a:endParaRPr lang="it-IT" smtClean="0"/>
          </a:p>
        </p:txBody>
      </p:sp>
      <p:pic>
        <p:nvPicPr>
          <p:cNvPr id="131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797" y="3445695"/>
            <a:ext cx="3733800"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1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6075" y="620688"/>
            <a:ext cx="2036522" cy="270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7847620" y="274947"/>
            <a:ext cx="790601" cy="369332"/>
          </a:xfrm>
          <a:prstGeom prst="rect">
            <a:avLst/>
          </a:prstGeom>
          <a:noFill/>
        </p:spPr>
        <p:txBody>
          <a:bodyPr wrap="none" rtlCol="0">
            <a:spAutoFit/>
          </a:bodyPr>
          <a:lstStyle/>
          <a:p>
            <a:r>
              <a:rPr lang="it-IT" smtClean="0"/>
              <a:t>ALEPH</a:t>
            </a:r>
            <a:endParaRPr lang="en-US"/>
          </a:p>
        </p:txBody>
      </p:sp>
      <p:pic>
        <p:nvPicPr>
          <p:cNvPr id="131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709634"/>
            <a:ext cx="5940152" cy="417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6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077"/>
                                        </p:tgtEl>
                                        <p:attrNameLst>
                                          <p:attrName>style.visibility</p:attrName>
                                        </p:attrNameLst>
                                      </p:cBhvr>
                                      <p:to>
                                        <p:strVal val="visible"/>
                                      </p:to>
                                    </p:set>
                                    <p:anim calcmode="lin" valueType="num">
                                      <p:cBhvr additive="base">
                                        <p:cTn id="7" dur="500" fill="hold"/>
                                        <p:tgtEl>
                                          <p:spTgt spid="131077"/>
                                        </p:tgtEl>
                                        <p:attrNameLst>
                                          <p:attrName>ppt_x</p:attrName>
                                        </p:attrNameLst>
                                      </p:cBhvr>
                                      <p:tavLst>
                                        <p:tav tm="0">
                                          <p:val>
                                            <p:strVal val="#ppt_x"/>
                                          </p:val>
                                        </p:tav>
                                        <p:tav tm="100000">
                                          <p:val>
                                            <p:strVal val="#ppt_x"/>
                                          </p:val>
                                        </p:tav>
                                      </p:tavLst>
                                    </p:anim>
                                    <p:anim calcmode="lin" valueType="num">
                                      <p:cBhvr additive="base">
                                        <p:cTn id="8" dur="500" fill="hold"/>
                                        <p:tgtEl>
                                          <p:spTgt spid="131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7704" y="-18256"/>
            <a:ext cx="6933456" cy="1143000"/>
          </a:xfrm>
        </p:spPr>
        <p:txBody>
          <a:bodyPr>
            <a:normAutofit/>
          </a:bodyPr>
          <a:lstStyle/>
          <a:p>
            <a:r>
              <a:rPr lang="it-IT" smtClean="0"/>
              <a:t>The Case Of The Photon Pairs</a:t>
            </a:r>
            <a:endParaRPr lang="en-US"/>
          </a:p>
        </p:txBody>
      </p:sp>
      <p:sp>
        <p:nvSpPr>
          <p:cNvPr id="3" name="Segnaposto contenuto 2"/>
          <p:cNvSpPr>
            <a:spLocks noGrp="1"/>
          </p:cNvSpPr>
          <p:nvPr>
            <p:ph idx="1"/>
          </p:nvPr>
        </p:nvSpPr>
        <p:spPr>
          <a:xfrm>
            <a:off x="457200" y="1600200"/>
            <a:ext cx="4762872" cy="5357192"/>
          </a:xfrm>
        </p:spPr>
        <p:txBody>
          <a:bodyPr>
            <a:normAutofit fontScale="85000" lnSpcReduction="20000"/>
          </a:bodyPr>
          <a:lstStyle/>
          <a:p>
            <a:r>
              <a:rPr lang="it-IT" smtClean="0"/>
              <a:t>In December 2015 ATLAS and CMS announced evidence for a 750 GeV particle decaying to photon pairs</a:t>
            </a:r>
          </a:p>
          <a:p>
            <a:pPr lvl="1"/>
            <a:r>
              <a:rPr lang="it-IT" smtClean="0"/>
              <a:t>Significance in the </a:t>
            </a:r>
            <a:r>
              <a:rPr lang="it-IT" smtClean="0">
                <a:solidFill>
                  <a:srgbClr val="FF0000"/>
                </a:solidFill>
              </a:rPr>
              <a:t>4-sigma ballpark </a:t>
            </a:r>
          </a:p>
          <a:p>
            <a:pPr lvl="2"/>
            <a:r>
              <a:rPr lang="it-IT" smtClean="0"/>
              <a:t>ATLAS 3.6</a:t>
            </a:r>
            <a:r>
              <a:rPr lang="el-GR" smtClean="0"/>
              <a:t>σ</a:t>
            </a:r>
            <a:r>
              <a:rPr lang="it-IT" smtClean="0"/>
              <a:t> alone, CMS 2-sigmaish evidence</a:t>
            </a:r>
          </a:p>
          <a:p>
            <a:pPr lvl="2"/>
            <a:r>
              <a:rPr lang="it-IT" smtClean="0"/>
              <a:t>Conflicting evidence on width</a:t>
            </a:r>
          </a:p>
          <a:p>
            <a:pPr lvl="1"/>
            <a:r>
              <a:rPr lang="it-IT" smtClean="0"/>
              <a:t>Theorists jumped at it, proposing interesting and less interesting scenarios to fit it in</a:t>
            </a:r>
          </a:p>
          <a:p>
            <a:pPr lvl="1"/>
            <a:r>
              <a:rPr lang="it-IT" smtClean="0"/>
              <a:t>Experiments set out to search for it in other ways and with additional data</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246" y="1124744"/>
            <a:ext cx="338875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685271"/>
            <a:ext cx="2958992" cy="2172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0" name="Picture 2" descr="http://topsecrethats.com/image/data/jennys/sherlock-gr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3" y="2850"/>
            <a:ext cx="2070913" cy="156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324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lstStyle/>
          <a:p>
            <a:r>
              <a:rPr lang="it-IT" dirty="0" smtClean="0"/>
              <a:t>The </a:t>
            </a:r>
            <a:r>
              <a:rPr lang="it-IT" dirty="0" err="1" smtClean="0"/>
              <a:t>pheno</a:t>
            </a:r>
            <a:r>
              <a:rPr lang="it-IT" dirty="0" smtClean="0"/>
              <a:t> </a:t>
            </a:r>
            <a:r>
              <a:rPr lang="it-IT" dirty="0" err="1" smtClean="0"/>
              <a:t>feeding</a:t>
            </a:r>
            <a:r>
              <a:rPr lang="it-IT" dirty="0" smtClean="0"/>
              <a:t> </a:t>
            </a:r>
            <a:r>
              <a:rPr lang="it-IT" dirty="0" err="1" smtClean="0"/>
              <a:t>frenzy</a:t>
            </a:r>
            <a:endParaRPr lang="en-US" dirty="0"/>
          </a:p>
        </p:txBody>
      </p:sp>
      <p:sp>
        <p:nvSpPr>
          <p:cNvPr id="3" name="CasellaDiTesto 2"/>
          <p:cNvSpPr txBox="1"/>
          <p:nvPr/>
        </p:nvSpPr>
        <p:spPr>
          <a:xfrm>
            <a:off x="182548" y="1249934"/>
            <a:ext cx="4876800" cy="6186309"/>
          </a:xfrm>
          <a:prstGeom prst="rect">
            <a:avLst/>
          </a:prstGeom>
          <a:noFill/>
        </p:spPr>
        <p:txBody>
          <a:bodyPr wrap="square" rtlCol="0">
            <a:spAutoFit/>
          </a:bodyPr>
          <a:lstStyle/>
          <a:p>
            <a:r>
              <a:rPr lang="it-IT" smtClean="0"/>
              <a:t>In the matter of 8 months the </a:t>
            </a:r>
            <a:r>
              <a:rPr lang="it-IT" dirty="0" err="1" smtClean="0"/>
              <a:t>Cornell</a:t>
            </a:r>
            <a:r>
              <a:rPr lang="it-IT" dirty="0" smtClean="0"/>
              <a:t> </a:t>
            </a:r>
            <a:r>
              <a:rPr lang="it-IT" dirty="0" err="1" smtClean="0"/>
              <a:t>arxiv</a:t>
            </a:r>
            <a:r>
              <a:rPr lang="it-IT" dirty="0" smtClean="0"/>
              <a:t> </a:t>
            </a:r>
            <a:r>
              <a:rPr lang="it-IT" dirty="0" err="1" smtClean="0"/>
              <a:t>got</a:t>
            </a:r>
            <a:r>
              <a:rPr lang="it-IT" dirty="0" smtClean="0"/>
              <a:t> </a:t>
            </a:r>
            <a:r>
              <a:rPr lang="it-IT" dirty="0" err="1" smtClean="0"/>
              <a:t>flooded</a:t>
            </a:r>
            <a:r>
              <a:rPr lang="it-IT" dirty="0" smtClean="0"/>
              <a:t> </a:t>
            </a:r>
            <a:r>
              <a:rPr lang="it-IT" smtClean="0"/>
              <a:t>with over </a:t>
            </a:r>
            <a:r>
              <a:rPr lang="it-IT" b="1" smtClean="0"/>
              <a:t>550 </a:t>
            </a:r>
            <a:r>
              <a:rPr lang="it-IT" b="1" dirty="0" smtClean="0"/>
              <a:t>new </a:t>
            </a:r>
            <a:r>
              <a:rPr lang="it-IT" b="1" dirty="0" err="1" smtClean="0"/>
              <a:t>papers</a:t>
            </a:r>
            <a:r>
              <a:rPr lang="it-IT" b="1" dirty="0" smtClean="0"/>
              <a:t> </a:t>
            </a:r>
            <a:r>
              <a:rPr lang="it-IT" err="1" smtClean="0"/>
              <a:t>that</a:t>
            </a:r>
            <a:r>
              <a:rPr lang="it-IT" smtClean="0"/>
              <a:t> tried </a:t>
            </a:r>
            <a:r>
              <a:rPr lang="it-IT" dirty="0" smtClean="0"/>
              <a:t>to </a:t>
            </a:r>
            <a:r>
              <a:rPr lang="it-IT" dirty="0" err="1" smtClean="0"/>
              <a:t>explain</a:t>
            </a:r>
            <a:r>
              <a:rPr lang="it-IT" dirty="0" smtClean="0"/>
              <a:t> the </a:t>
            </a:r>
            <a:r>
              <a:rPr lang="it-IT" dirty="0" err="1" smtClean="0"/>
              <a:t>diphoton</a:t>
            </a:r>
            <a:r>
              <a:rPr lang="it-IT" dirty="0" smtClean="0"/>
              <a:t> </a:t>
            </a:r>
            <a:r>
              <a:rPr lang="it-IT" dirty="0" err="1" smtClean="0"/>
              <a:t>excesses</a:t>
            </a:r>
            <a:r>
              <a:rPr lang="it-IT" dirty="0" smtClean="0"/>
              <a:t> of ATLAS and CMS </a:t>
            </a:r>
            <a:endParaRPr lang="it-IT" dirty="0"/>
          </a:p>
          <a:p>
            <a:endParaRPr lang="it-IT" dirty="0" smtClean="0"/>
          </a:p>
          <a:p>
            <a:endParaRPr lang="it-IT" dirty="0"/>
          </a:p>
          <a:p>
            <a:endParaRPr lang="it-IT" dirty="0" smtClean="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r>
              <a:rPr lang="it-IT" err="1" smtClean="0"/>
              <a:t>Bets</a:t>
            </a:r>
            <a:r>
              <a:rPr lang="it-IT" smtClean="0"/>
              <a:t> were offered </a:t>
            </a:r>
            <a:r>
              <a:rPr lang="it-IT" dirty="0" smtClean="0"/>
              <a:t>and </a:t>
            </a:r>
            <a:r>
              <a:rPr lang="it-IT" dirty="0" err="1" smtClean="0"/>
              <a:t>accepted</a:t>
            </a:r>
            <a:r>
              <a:rPr lang="it-IT" dirty="0" smtClean="0"/>
              <a:t> on the nature of the new </a:t>
            </a:r>
            <a:r>
              <a:rPr lang="it-IT" dirty="0" err="1" smtClean="0"/>
              <a:t>particle</a:t>
            </a:r>
            <a:r>
              <a:rPr lang="it-IT" dirty="0" smtClean="0"/>
              <a:t>, with </a:t>
            </a:r>
            <a:r>
              <a:rPr lang="it-IT" err="1" smtClean="0"/>
              <a:t>various</a:t>
            </a:r>
            <a:r>
              <a:rPr lang="it-IT" smtClean="0"/>
              <a:t> odds</a:t>
            </a:r>
          </a:p>
          <a:p>
            <a:endParaRPr lang="it-IT"/>
          </a:p>
          <a:p>
            <a:r>
              <a:rPr lang="it-IT" smtClean="0">
                <a:solidFill>
                  <a:srgbClr val="FF0000"/>
                </a:solidFill>
              </a:rPr>
              <a:t>In the process, we learned that finding new physics will not teach us much per se – one needs</a:t>
            </a:r>
          </a:p>
          <a:p>
            <a:r>
              <a:rPr lang="it-IT" smtClean="0">
                <a:solidFill>
                  <a:srgbClr val="FF0000"/>
                </a:solidFill>
              </a:rPr>
              <a:t>to then characterize it quite well to sort out what underlying theory can be responsible for it!</a:t>
            </a:r>
            <a:r>
              <a:rPr lang="it-IT" dirty="0">
                <a:solidFill>
                  <a:srgbClr val="FF0000"/>
                </a:solidFill>
              </a:rPr>
              <a:t>	</a:t>
            </a:r>
            <a:endParaRPr lang="it-IT" dirty="0" smtClean="0">
              <a:solidFill>
                <a:srgbClr val="FF0000"/>
              </a:solidFill>
            </a:endParaRPr>
          </a:p>
          <a:p>
            <a:endParaRPr lang="it-IT" dirty="0"/>
          </a:p>
          <a:p>
            <a:endParaRPr lang="en-US" dirty="0"/>
          </a:p>
        </p:txBody>
      </p:sp>
      <p:sp>
        <p:nvSpPr>
          <p:cNvPr id="4" name="CasellaDiTesto 3"/>
          <p:cNvSpPr txBox="1"/>
          <p:nvPr/>
        </p:nvSpPr>
        <p:spPr>
          <a:xfrm>
            <a:off x="5508581" y="1249934"/>
            <a:ext cx="3635419" cy="5632311"/>
          </a:xfrm>
          <a:prstGeom prst="rect">
            <a:avLst/>
          </a:prstGeom>
          <a:noFill/>
        </p:spPr>
        <p:txBody>
          <a:bodyPr wrap="none" rtlCol="0">
            <a:spAutoFit/>
          </a:bodyPr>
          <a:lstStyle/>
          <a:p>
            <a:r>
              <a:rPr lang="it-IT" b="1" dirty="0" smtClean="0"/>
              <a:t>Some of the </a:t>
            </a:r>
            <a:r>
              <a:rPr lang="it-IT" b="1" dirty="0" err="1" smtClean="0"/>
              <a:t>proposed</a:t>
            </a:r>
            <a:r>
              <a:rPr lang="it-IT" b="1" dirty="0" smtClean="0"/>
              <a:t> </a:t>
            </a:r>
            <a:r>
              <a:rPr lang="it-IT" b="1" dirty="0" err="1" smtClean="0"/>
              <a:t>explanations</a:t>
            </a:r>
            <a:r>
              <a:rPr lang="it-IT" b="1" dirty="0" smtClean="0"/>
              <a:t>:</a:t>
            </a:r>
          </a:p>
          <a:p>
            <a:endParaRPr lang="it-IT" dirty="0"/>
          </a:p>
          <a:p>
            <a:r>
              <a:rPr lang="it-IT" i="1" dirty="0" err="1" smtClean="0">
                <a:solidFill>
                  <a:srgbClr val="0000FF"/>
                </a:solidFill>
              </a:rPr>
              <a:t>Two</a:t>
            </a:r>
            <a:r>
              <a:rPr lang="it-IT" i="1" dirty="0" smtClean="0">
                <a:solidFill>
                  <a:srgbClr val="0000FF"/>
                </a:solidFill>
              </a:rPr>
              <a:t> </a:t>
            </a:r>
            <a:r>
              <a:rPr lang="it-IT" i="1" dirty="0" err="1" smtClean="0">
                <a:solidFill>
                  <a:srgbClr val="0000FF"/>
                </a:solidFill>
              </a:rPr>
              <a:t>higgs</a:t>
            </a:r>
            <a:r>
              <a:rPr lang="it-IT" i="1" dirty="0" smtClean="0">
                <a:solidFill>
                  <a:srgbClr val="0000FF"/>
                </a:solidFill>
              </a:rPr>
              <a:t> </a:t>
            </a:r>
            <a:r>
              <a:rPr lang="it-IT" i="1" dirty="0" err="1" smtClean="0">
                <a:solidFill>
                  <a:srgbClr val="0000FF"/>
                </a:solidFill>
              </a:rPr>
              <a:t>doublets</a:t>
            </a:r>
            <a:endParaRPr lang="it-IT" i="1" dirty="0" smtClean="0">
              <a:solidFill>
                <a:srgbClr val="0000FF"/>
              </a:solidFill>
            </a:endParaRPr>
          </a:p>
          <a:p>
            <a:r>
              <a:rPr lang="it-IT" i="1" dirty="0" err="1" smtClean="0">
                <a:solidFill>
                  <a:srgbClr val="0000FF"/>
                </a:solidFill>
              </a:rPr>
              <a:t>Seesaw</a:t>
            </a:r>
            <a:r>
              <a:rPr lang="it-IT" i="1" dirty="0" smtClean="0">
                <a:solidFill>
                  <a:srgbClr val="0000FF"/>
                </a:solidFill>
              </a:rPr>
              <a:t> </a:t>
            </a:r>
            <a:r>
              <a:rPr lang="it-IT" i="1" dirty="0" err="1" smtClean="0">
                <a:solidFill>
                  <a:srgbClr val="0000FF"/>
                </a:solidFill>
              </a:rPr>
              <a:t>vectorlike</a:t>
            </a:r>
            <a:r>
              <a:rPr lang="it-IT" i="1" dirty="0" smtClean="0">
                <a:solidFill>
                  <a:srgbClr val="0000FF"/>
                </a:solidFill>
              </a:rPr>
              <a:t> </a:t>
            </a:r>
            <a:r>
              <a:rPr lang="it-IT" i="1" dirty="0" err="1" smtClean="0">
                <a:solidFill>
                  <a:srgbClr val="0000FF"/>
                </a:solidFill>
              </a:rPr>
              <a:t>fermions</a:t>
            </a:r>
            <a:endParaRPr lang="it-IT" i="1" dirty="0" smtClean="0">
              <a:solidFill>
                <a:srgbClr val="0000FF"/>
              </a:solidFill>
            </a:endParaRPr>
          </a:p>
          <a:p>
            <a:r>
              <a:rPr lang="it-IT" i="1" dirty="0" err="1" smtClean="0">
                <a:solidFill>
                  <a:srgbClr val="0000FF"/>
                </a:solidFill>
              </a:rPr>
              <a:t>Closed</a:t>
            </a:r>
            <a:r>
              <a:rPr lang="it-IT" i="1" dirty="0" smtClean="0">
                <a:solidFill>
                  <a:srgbClr val="0000FF"/>
                </a:solidFill>
              </a:rPr>
              <a:t> </a:t>
            </a:r>
            <a:r>
              <a:rPr lang="it-IT" i="1" dirty="0" err="1" smtClean="0">
                <a:solidFill>
                  <a:srgbClr val="0000FF"/>
                </a:solidFill>
              </a:rPr>
              <a:t>strings</a:t>
            </a:r>
            <a:endParaRPr lang="it-IT" i="1" dirty="0" smtClean="0">
              <a:solidFill>
                <a:srgbClr val="0000FF"/>
              </a:solidFill>
            </a:endParaRPr>
          </a:p>
          <a:p>
            <a:r>
              <a:rPr lang="it-IT" i="1" dirty="0" smtClean="0">
                <a:solidFill>
                  <a:srgbClr val="0000FF"/>
                </a:solidFill>
              </a:rPr>
              <a:t>Neutrino-</a:t>
            </a:r>
            <a:r>
              <a:rPr lang="it-IT" i="1" dirty="0" err="1" smtClean="0">
                <a:solidFill>
                  <a:srgbClr val="0000FF"/>
                </a:solidFill>
              </a:rPr>
              <a:t>catalyzed</a:t>
            </a:r>
            <a:endParaRPr lang="it-IT" i="1" dirty="0" smtClean="0">
              <a:solidFill>
                <a:srgbClr val="0000FF"/>
              </a:solidFill>
            </a:endParaRPr>
          </a:p>
          <a:p>
            <a:r>
              <a:rPr lang="it-IT" i="1" dirty="0" err="1" smtClean="0">
                <a:solidFill>
                  <a:srgbClr val="0000FF"/>
                </a:solidFill>
              </a:rPr>
              <a:t>Indirect</a:t>
            </a:r>
            <a:r>
              <a:rPr lang="it-IT" i="1" dirty="0" smtClean="0">
                <a:solidFill>
                  <a:srgbClr val="0000FF"/>
                </a:solidFill>
              </a:rPr>
              <a:t> </a:t>
            </a:r>
            <a:r>
              <a:rPr lang="it-IT" i="1" dirty="0" err="1" smtClean="0">
                <a:solidFill>
                  <a:srgbClr val="0000FF"/>
                </a:solidFill>
              </a:rPr>
              <a:t>signature</a:t>
            </a:r>
            <a:r>
              <a:rPr lang="it-IT" i="1" dirty="0" smtClean="0">
                <a:solidFill>
                  <a:srgbClr val="0000FF"/>
                </a:solidFill>
              </a:rPr>
              <a:t> of DM</a:t>
            </a:r>
          </a:p>
          <a:p>
            <a:r>
              <a:rPr lang="it-IT" i="1" dirty="0" err="1" smtClean="0">
                <a:solidFill>
                  <a:srgbClr val="0000FF"/>
                </a:solidFill>
              </a:rPr>
              <a:t>Colorful</a:t>
            </a:r>
            <a:r>
              <a:rPr lang="it-IT" i="1" dirty="0" smtClean="0">
                <a:solidFill>
                  <a:srgbClr val="0000FF"/>
                </a:solidFill>
              </a:rPr>
              <a:t> </a:t>
            </a:r>
            <a:r>
              <a:rPr lang="it-IT" i="1" dirty="0" err="1" smtClean="0">
                <a:solidFill>
                  <a:srgbClr val="0000FF"/>
                </a:solidFill>
              </a:rPr>
              <a:t>resonances</a:t>
            </a:r>
            <a:endParaRPr lang="it-IT" i="1" dirty="0" smtClean="0">
              <a:solidFill>
                <a:srgbClr val="0000FF"/>
              </a:solidFill>
            </a:endParaRPr>
          </a:p>
          <a:p>
            <a:r>
              <a:rPr lang="it-IT" i="1" dirty="0" err="1" smtClean="0">
                <a:solidFill>
                  <a:srgbClr val="0000FF"/>
                </a:solidFill>
              </a:rPr>
              <a:t>Resonant</a:t>
            </a:r>
            <a:r>
              <a:rPr lang="it-IT" i="1" dirty="0" smtClean="0">
                <a:solidFill>
                  <a:srgbClr val="0000FF"/>
                </a:solidFill>
              </a:rPr>
              <a:t> </a:t>
            </a:r>
            <a:r>
              <a:rPr lang="it-IT" i="1" dirty="0" err="1" smtClean="0">
                <a:solidFill>
                  <a:srgbClr val="0000FF"/>
                </a:solidFill>
              </a:rPr>
              <a:t>sneutrino</a:t>
            </a:r>
            <a:endParaRPr lang="it-IT" i="1" dirty="0" smtClean="0">
              <a:solidFill>
                <a:srgbClr val="0000FF"/>
              </a:solidFill>
            </a:endParaRPr>
          </a:p>
          <a:p>
            <a:r>
              <a:rPr lang="it-IT" i="1" dirty="0" smtClean="0">
                <a:solidFill>
                  <a:srgbClr val="0000FF"/>
                </a:solidFill>
              </a:rPr>
              <a:t>SU(5) GUT</a:t>
            </a:r>
          </a:p>
          <a:p>
            <a:r>
              <a:rPr lang="it-IT" i="1" dirty="0" err="1" smtClean="0">
                <a:solidFill>
                  <a:srgbClr val="0000FF"/>
                </a:solidFill>
              </a:rPr>
              <a:t>Inert</a:t>
            </a:r>
            <a:r>
              <a:rPr lang="it-IT" i="1" dirty="0" smtClean="0">
                <a:solidFill>
                  <a:srgbClr val="0000FF"/>
                </a:solidFill>
              </a:rPr>
              <a:t> scalar </a:t>
            </a:r>
            <a:r>
              <a:rPr lang="it-IT" i="1" dirty="0" err="1" smtClean="0">
                <a:solidFill>
                  <a:srgbClr val="0000FF"/>
                </a:solidFill>
              </a:rPr>
              <a:t>multiplet</a:t>
            </a:r>
            <a:endParaRPr lang="it-IT" i="1" dirty="0" smtClean="0">
              <a:solidFill>
                <a:srgbClr val="0000FF"/>
              </a:solidFill>
            </a:endParaRPr>
          </a:p>
          <a:p>
            <a:r>
              <a:rPr lang="it-IT" i="1" dirty="0" err="1" smtClean="0">
                <a:solidFill>
                  <a:srgbClr val="0000FF"/>
                </a:solidFill>
              </a:rPr>
              <a:t>Trinification</a:t>
            </a:r>
            <a:endParaRPr lang="it-IT" i="1" dirty="0" smtClean="0">
              <a:solidFill>
                <a:srgbClr val="0000FF"/>
              </a:solidFill>
            </a:endParaRPr>
          </a:p>
          <a:p>
            <a:r>
              <a:rPr lang="it-IT" i="1" dirty="0" smtClean="0">
                <a:solidFill>
                  <a:srgbClr val="0000FF"/>
                </a:solidFill>
              </a:rPr>
              <a:t>Dark </a:t>
            </a:r>
            <a:r>
              <a:rPr lang="it-IT" i="1" dirty="0" err="1" smtClean="0">
                <a:solidFill>
                  <a:srgbClr val="0000FF"/>
                </a:solidFill>
              </a:rPr>
              <a:t>left</a:t>
            </a:r>
            <a:r>
              <a:rPr lang="it-IT" i="1" dirty="0" smtClean="0">
                <a:solidFill>
                  <a:srgbClr val="0000FF"/>
                </a:solidFill>
              </a:rPr>
              <a:t>-right model</a:t>
            </a:r>
          </a:p>
          <a:p>
            <a:r>
              <a:rPr lang="it-IT" i="1" dirty="0" err="1" smtClean="0">
                <a:solidFill>
                  <a:srgbClr val="0000FF"/>
                </a:solidFill>
              </a:rPr>
              <a:t>Vector</a:t>
            </a:r>
            <a:r>
              <a:rPr lang="it-IT" i="1" dirty="0" smtClean="0">
                <a:solidFill>
                  <a:srgbClr val="0000FF"/>
                </a:solidFill>
              </a:rPr>
              <a:t> </a:t>
            </a:r>
            <a:r>
              <a:rPr lang="it-IT" i="1" dirty="0" err="1" smtClean="0">
                <a:solidFill>
                  <a:srgbClr val="0000FF"/>
                </a:solidFill>
              </a:rPr>
              <a:t>leptoquarks</a:t>
            </a:r>
            <a:endParaRPr lang="it-IT" i="1" dirty="0" smtClean="0">
              <a:solidFill>
                <a:srgbClr val="0000FF"/>
              </a:solidFill>
            </a:endParaRPr>
          </a:p>
          <a:p>
            <a:r>
              <a:rPr lang="it-IT" i="1" dirty="0" smtClean="0">
                <a:solidFill>
                  <a:srgbClr val="0000FF"/>
                </a:solidFill>
              </a:rPr>
              <a:t>D3-brane</a:t>
            </a:r>
          </a:p>
          <a:p>
            <a:r>
              <a:rPr lang="it-IT" i="1" dirty="0" err="1" smtClean="0">
                <a:solidFill>
                  <a:srgbClr val="0000FF"/>
                </a:solidFill>
              </a:rPr>
              <a:t>Deflected-anomaly</a:t>
            </a:r>
            <a:r>
              <a:rPr lang="it-IT" i="1" dirty="0" smtClean="0">
                <a:solidFill>
                  <a:srgbClr val="0000FF"/>
                </a:solidFill>
              </a:rPr>
              <a:t> SUSY breaking</a:t>
            </a:r>
          </a:p>
          <a:p>
            <a:r>
              <a:rPr lang="it-IT" i="1" dirty="0" err="1" smtClean="0">
                <a:solidFill>
                  <a:srgbClr val="0000FF"/>
                </a:solidFill>
              </a:rPr>
              <a:t>Radion</a:t>
            </a:r>
            <a:r>
              <a:rPr lang="it-IT" i="1" dirty="0" smtClean="0">
                <a:solidFill>
                  <a:srgbClr val="0000FF"/>
                </a:solidFill>
              </a:rPr>
              <a:t> candidate</a:t>
            </a:r>
          </a:p>
          <a:p>
            <a:r>
              <a:rPr lang="it-IT" i="1" dirty="0" err="1" smtClean="0">
                <a:solidFill>
                  <a:srgbClr val="0000FF"/>
                </a:solidFill>
              </a:rPr>
              <a:t>Squarkonium-Diquarkonium</a:t>
            </a:r>
            <a:endParaRPr lang="it-IT" i="1" dirty="0" smtClean="0">
              <a:solidFill>
                <a:srgbClr val="0000FF"/>
              </a:solidFill>
            </a:endParaRPr>
          </a:p>
          <a:p>
            <a:r>
              <a:rPr lang="it-IT" i="1" dirty="0" smtClean="0">
                <a:solidFill>
                  <a:srgbClr val="0000FF"/>
                </a:solidFill>
              </a:rPr>
              <a:t>R-</a:t>
            </a:r>
            <a:r>
              <a:rPr lang="it-IT" i="1" dirty="0" err="1" smtClean="0">
                <a:solidFill>
                  <a:srgbClr val="0000FF"/>
                </a:solidFill>
              </a:rPr>
              <a:t>parity</a:t>
            </a:r>
            <a:r>
              <a:rPr lang="it-IT" i="1" dirty="0" smtClean="0">
                <a:solidFill>
                  <a:srgbClr val="0000FF"/>
                </a:solidFill>
              </a:rPr>
              <a:t> </a:t>
            </a:r>
            <a:r>
              <a:rPr lang="it-IT" i="1" dirty="0" err="1" smtClean="0">
                <a:solidFill>
                  <a:srgbClr val="0000FF"/>
                </a:solidFill>
              </a:rPr>
              <a:t>violating</a:t>
            </a:r>
            <a:r>
              <a:rPr lang="it-IT" i="1" dirty="0" smtClean="0">
                <a:solidFill>
                  <a:srgbClr val="0000FF"/>
                </a:solidFill>
              </a:rPr>
              <a:t> SUSY</a:t>
            </a:r>
          </a:p>
          <a:p>
            <a:r>
              <a:rPr lang="it-IT" i="1" dirty="0" err="1" smtClean="0">
                <a:solidFill>
                  <a:srgbClr val="0000FF"/>
                </a:solidFill>
              </a:rPr>
              <a:t>Gravitons</a:t>
            </a:r>
            <a:r>
              <a:rPr lang="it-IT" i="1" dirty="0" smtClean="0">
                <a:solidFill>
                  <a:srgbClr val="0000FF"/>
                </a:solidFill>
              </a:rPr>
              <a:t> in multi-</a:t>
            </a:r>
            <a:r>
              <a:rPr lang="it-IT" i="1" dirty="0" err="1" smtClean="0">
                <a:solidFill>
                  <a:srgbClr val="0000FF"/>
                </a:solidFill>
              </a:rPr>
              <a:t>warped</a:t>
            </a:r>
            <a:r>
              <a:rPr lang="it-IT" i="1" dirty="0" smtClean="0">
                <a:solidFill>
                  <a:srgbClr val="0000FF"/>
                </a:solidFill>
              </a:rPr>
              <a:t> scenario</a:t>
            </a:r>
            <a:endParaRPr lang="en-US" i="1" dirty="0">
              <a:solidFill>
                <a:srgbClr val="0000FF"/>
              </a:solidFill>
            </a:endParaRPr>
          </a:p>
        </p:txBody>
      </p:sp>
      <p:pic>
        <p:nvPicPr>
          <p:cNvPr id="130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81" y="2348880"/>
            <a:ext cx="4572585" cy="232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62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barn(inVertical)">
                                      <p:cBhvr>
                                        <p:cTn id="16" dur="500"/>
                                        <p:tgtEl>
                                          <p:spTgt spid="4">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barn(inVertical)">
                                      <p:cBhvr>
                                        <p:cTn id="19" dur="500"/>
                                        <p:tgtEl>
                                          <p:spTgt spid="4">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arn(inVertical)">
                                      <p:cBhvr>
                                        <p:cTn id="22" dur="500"/>
                                        <p:tgtEl>
                                          <p:spTgt spid="4">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barn(inVertical)">
                                      <p:cBhvr>
                                        <p:cTn id="25" dur="500"/>
                                        <p:tgtEl>
                                          <p:spTgt spid="4">
                                            <p:txEl>
                                              <p:pRg st="7" end="7"/>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barn(inVertical)">
                                      <p:cBhvr>
                                        <p:cTn id="28" dur="500"/>
                                        <p:tgtEl>
                                          <p:spTgt spid="4">
                                            <p:txEl>
                                              <p:pRg st="8" end="8"/>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barn(inVertical)">
                                      <p:cBhvr>
                                        <p:cTn id="31" dur="500"/>
                                        <p:tgtEl>
                                          <p:spTgt spid="4">
                                            <p:txEl>
                                              <p:pRg st="9" end="9"/>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barn(inVertical)">
                                      <p:cBhvr>
                                        <p:cTn id="34" dur="500"/>
                                        <p:tgtEl>
                                          <p:spTgt spid="4">
                                            <p:txEl>
                                              <p:pRg st="10" end="1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barn(inVertical)">
                                      <p:cBhvr>
                                        <p:cTn id="37" dur="500"/>
                                        <p:tgtEl>
                                          <p:spTgt spid="4">
                                            <p:txEl>
                                              <p:pRg st="11" end="1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4">
                                            <p:txEl>
                                              <p:pRg st="12" end="12"/>
                                            </p:txEl>
                                          </p:spTgt>
                                        </p:tgtEl>
                                        <p:attrNameLst>
                                          <p:attrName>style.visibility</p:attrName>
                                        </p:attrNameLst>
                                      </p:cBhvr>
                                      <p:to>
                                        <p:strVal val="visible"/>
                                      </p:to>
                                    </p:set>
                                    <p:animEffect transition="in" filter="barn(inVertical)">
                                      <p:cBhvr>
                                        <p:cTn id="40" dur="500"/>
                                        <p:tgtEl>
                                          <p:spTgt spid="4">
                                            <p:txEl>
                                              <p:pRg st="12" end="1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4">
                                            <p:txEl>
                                              <p:pRg st="13" end="13"/>
                                            </p:txEl>
                                          </p:spTgt>
                                        </p:tgtEl>
                                        <p:attrNameLst>
                                          <p:attrName>style.visibility</p:attrName>
                                        </p:attrNameLst>
                                      </p:cBhvr>
                                      <p:to>
                                        <p:strVal val="visible"/>
                                      </p:to>
                                    </p:set>
                                    <p:animEffect transition="in" filter="barn(inVertical)">
                                      <p:cBhvr>
                                        <p:cTn id="43" dur="500"/>
                                        <p:tgtEl>
                                          <p:spTgt spid="4">
                                            <p:txEl>
                                              <p:pRg st="13" end="1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4">
                                            <p:txEl>
                                              <p:pRg st="14" end="14"/>
                                            </p:txEl>
                                          </p:spTgt>
                                        </p:tgtEl>
                                        <p:attrNameLst>
                                          <p:attrName>style.visibility</p:attrName>
                                        </p:attrNameLst>
                                      </p:cBhvr>
                                      <p:to>
                                        <p:strVal val="visible"/>
                                      </p:to>
                                    </p:set>
                                    <p:animEffect transition="in" filter="barn(inVertical)">
                                      <p:cBhvr>
                                        <p:cTn id="46" dur="500"/>
                                        <p:tgtEl>
                                          <p:spTgt spid="4">
                                            <p:txEl>
                                              <p:pRg st="14" end="14"/>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4">
                                            <p:txEl>
                                              <p:pRg st="15" end="15"/>
                                            </p:txEl>
                                          </p:spTgt>
                                        </p:tgtEl>
                                        <p:attrNameLst>
                                          <p:attrName>style.visibility</p:attrName>
                                        </p:attrNameLst>
                                      </p:cBhvr>
                                      <p:to>
                                        <p:strVal val="visible"/>
                                      </p:to>
                                    </p:set>
                                    <p:animEffect transition="in" filter="barn(inVertical)">
                                      <p:cBhvr>
                                        <p:cTn id="49" dur="500"/>
                                        <p:tgtEl>
                                          <p:spTgt spid="4">
                                            <p:txEl>
                                              <p:pRg st="15" end="15"/>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4">
                                            <p:txEl>
                                              <p:pRg st="16" end="16"/>
                                            </p:txEl>
                                          </p:spTgt>
                                        </p:tgtEl>
                                        <p:attrNameLst>
                                          <p:attrName>style.visibility</p:attrName>
                                        </p:attrNameLst>
                                      </p:cBhvr>
                                      <p:to>
                                        <p:strVal val="visible"/>
                                      </p:to>
                                    </p:set>
                                    <p:animEffect transition="in" filter="barn(inVertical)">
                                      <p:cBhvr>
                                        <p:cTn id="52" dur="500"/>
                                        <p:tgtEl>
                                          <p:spTgt spid="4">
                                            <p:txEl>
                                              <p:pRg st="16" end="16"/>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4">
                                            <p:txEl>
                                              <p:pRg st="17" end="17"/>
                                            </p:txEl>
                                          </p:spTgt>
                                        </p:tgtEl>
                                        <p:attrNameLst>
                                          <p:attrName>style.visibility</p:attrName>
                                        </p:attrNameLst>
                                      </p:cBhvr>
                                      <p:to>
                                        <p:strVal val="visible"/>
                                      </p:to>
                                    </p:set>
                                    <p:animEffect transition="in" filter="barn(inVertical)">
                                      <p:cBhvr>
                                        <p:cTn id="55" dur="500"/>
                                        <p:tgtEl>
                                          <p:spTgt spid="4">
                                            <p:txEl>
                                              <p:pRg st="17" end="17"/>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4">
                                            <p:txEl>
                                              <p:pRg st="18" end="18"/>
                                            </p:txEl>
                                          </p:spTgt>
                                        </p:tgtEl>
                                        <p:attrNameLst>
                                          <p:attrName>style.visibility</p:attrName>
                                        </p:attrNameLst>
                                      </p:cBhvr>
                                      <p:to>
                                        <p:strVal val="visible"/>
                                      </p:to>
                                    </p:set>
                                    <p:animEffect transition="in" filter="barn(inVertical)">
                                      <p:cBhvr>
                                        <p:cTn id="58" dur="500"/>
                                        <p:tgtEl>
                                          <p:spTgt spid="4">
                                            <p:txEl>
                                              <p:pRg st="18" end="18"/>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4">
                                            <p:txEl>
                                              <p:pRg st="19" end="19"/>
                                            </p:txEl>
                                          </p:spTgt>
                                        </p:tgtEl>
                                        <p:attrNameLst>
                                          <p:attrName>style.visibility</p:attrName>
                                        </p:attrNameLst>
                                      </p:cBhvr>
                                      <p:to>
                                        <p:strVal val="visible"/>
                                      </p:to>
                                    </p:set>
                                    <p:animEffect transition="in" filter="barn(inVertical)">
                                      <p:cBhvr>
                                        <p:cTn id="61" dur="500"/>
                                        <p:tgtEl>
                                          <p:spTgt spid="4">
                                            <p:txEl>
                                              <p:pRg st="19" end="1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 calcmode="lin" valueType="num">
                                      <p:cBhvr additive="base">
                                        <p:cTn id="66"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 calcmode="lin" valueType="num">
                                      <p:cBhvr additive="base">
                                        <p:cTn id="70"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3">
                                            <p:txEl>
                                              <p:pRg st="14" end="14"/>
                                            </p:txEl>
                                          </p:spTgt>
                                        </p:tgtEl>
                                        <p:attrNameLst>
                                          <p:attrName>style.visibility</p:attrName>
                                        </p:attrNameLst>
                                      </p:cBhvr>
                                      <p:to>
                                        <p:strVal val="visible"/>
                                      </p:to>
                                    </p:set>
                                    <p:anim calcmode="lin" valueType="num">
                                      <p:cBhvr additive="base">
                                        <p:cTn id="74"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0"/>
            <a:ext cx="8651304" cy="1143000"/>
          </a:xfrm>
        </p:spPr>
        <p:txBody>
          <a:bodyPr>
            <a:normAutofit fontScale="90000"/>
          </a:bodyPr>
          <a:lstStyle/>
          <a:p>
            <a:r>
              <a:rPr lang="it-IT" smtClean="0"/>
              <a:t>750-GeV Bump Interpretation Summary</a:t>
            </a:r>
            <a:endParaRPr lang="en-US" dirty="0"/>
          </a:p>
        </p:txBody>
      </p:sp>
      <p:sp>
        <p:nvSpPr>
          <p:cNvPr id="3" name="CasellaDiTesto 2"/>
          <p:cNvSpPr txBox="1"/>
          <p:nvPr/>
        </p:nvSpPr>
        <p:spPr>
          <a:xfrm>
            <a:off x="533400" y="1143000"/>
            <a:ext cx="7638566" cy="461665"/>
          </a:xfrm>
          <a:prstGeom prst="rect">
            <a:avLst/>
          </a:prstGeom>
          <a:noFill/>
        </p:spPr>
        <p:txBody>
          <a:bodyPr wrap="none" rtlCol="0">
            <a:spAutoFit/>
          </a:bodyPr>
          <a:lstStyle/>
          <a:p>
            <a:r>
              <a:rPr lang="it-IT" sz="2400" dirty="0" smtClean="0"/>
              <a:t>1 - </a:t>
            </a:r>
            <a:r>
              <a:rPr lang="it-IT" sz="2400" err="1" smtClean="0"/>
              <a:t>It</a:t>
            </a:r>
            <a:r>
              <a:rPr lang="it-IT" sz="2400" smtClean="0"/>
              <a:t> seems </a:t>
            </a:r>
            <a:r>
              <a:rPr lang="it-IT" sz="2400" dirty="0" err="1" smtClean="0"/>
              <a:t>quicker</a:t>
            </a:r>
            <a:r>
              <a:rPr lang="it-IT" sz="2400" dirty="0" smtClean="0"/>
              <a:t> to </a:t>
            </a:r>
            <a:r>
              <a:rPr lang="it-IT" sz="2400" dirty="0" err="1" smtClean="0"/>
              <a:t>say</a:t>
            </a:r>
            <a:r>
              <a:rPr lang="it-IT" sz="2400" dirty="0" smtClean="0"/>
              <a:t> </a:t>
            </a:r>
            <a:r>
              <a:rPr lang="it-IT" sz="2400" err="1" smtClean="0"/>
              <a:t>what</a:t>
            </a:r>
            <a:r>
              <a:rPr lang="it-IT" sz="2400" smtClean="0"/>
              <a:t> </a:t>
            </a:r>
            <a:r>
              <a:rPr lang="it-IT" sz="2400"/>
              <a:t>a</a:t>
            </a:r>
            <a:r>
              <a:rPr lang="it-IT" sz="2400" smtClean="0"/>
              <a:t> </a:t>
            </a:r>
            <a:r>
              <a:rPr lang="it-IT" sz="2400" dirty="0" smtClean="0"/>
              <a:t>750 </a:t>
            </a:r>
            <a:r>
              <a:rPr lang="it-IT" sz="2400" dirty="0" err="1" smtClean="0"/>
              <a:t>GeV</a:t>
            </a:r>
            <a:r>
              <a:rPr lang="it-IT" sz="2400" dirty="0" smtClean="0"/>
              <a:t> </a:t>
            </a:r>
            <a:r>
              <a:rPr lang="it-IT" sz="2400" err="1" smtClean="0"/>
              <a:t>bump</a:t>
            </a:r>
            <a:r>
              <a:rPr lang="it-IT" sz="2400" smtClean="0"/>
              <a:t> </a:t>
            </a:r>
            <a:r>
              <a:rPr lang="it-IT" sz="2400" smtClean="0">
                <a:solidFill>
                  <a:srgbClr val="FF0000"/>
                </a:solidFill>
              </a:rPr>
              <a:t>cannot </a:t>
            </a:r>
            <a:r>
              <a:rPr lang="it-IT" sz="2400" dirty="0" smtClean="0">
                <a:solidFill>
                  <a:srgbClr val="FF0000"/>
                </a:solidFill>
              </a:rPr>
              <a:t>be:</a:t>
            </a:r>
            <a:endParaRPr lang="en-US" sz="2400" dirty="0">
              <a:solidFill>
                <a:srgbClr val="FF0000"/>
              </a:solidFill>
            </a:endParaRPr>
          </a:p>
        </p:txBody>
      </p:sp>
      <p:pic>
        <p:nvPicPr>
          <p:cNvPr id="9218" name="Picture 2" descr="https://upload.wikimedia.org/wikipedia/commons/f/f9/Loch_Ness_Mons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5124" y="1715869"/>
            <a:ext cx="27432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272610" y="3810000"/>
            <a:ext cx="3296865" cy="646331"/>
          </a:xfrm>
          <a:prstGeom prst="rect">
            <a:avLst/>
          </a:prstGeom>
          <a:noFill/>
        </p:spPr>
        <p:txBody>
          <a:bodyPr wrap="none" rtlCol="0">
            <a:spAutoFit/>
          </a:bodyPr>
          <a:lstStyle/>
          <a:p>
            <a:r>
              <a:rPr lang="it-IT" dirty="0" err="1" smtClean="0"/>
              <a:t>Not</a:t>
            </a:r>
            <a:r>
              <a:rPr lang="it-IT" dirty="0" smtClean="0"/>
              <a:t> the Lochness </a:t>
            </a:r>
            <a:r>
              <a:rPr lang="it-IT" dirty="0" err="1" smtClean="0"/>
              <a:t>monster</a:t>
            </a:r>
            <a:r>
              <a:rPr lang="it-IT" dirty="0" smtClean="0"/>
              <a:t>, </a:t>
            </a:r>
            <a:r>
              <a:rPr lang="it-IT" dirty="0" err="1" smtClean="0"/>
              <a:t>which</a:t>
            </a:r>
            <a:endParaRPr lang="it-IT" dirty="0" smtClean="0"/>
          </a:p>
          <a:p>
            <a:r>
              <a:rPr lang="it-IT" dirty="0" err="1" smtClean="0"/>
              <a:t>has</a:t>
            </a:r>
            <a:r>
              <a:rPr lang="it-IT" dirty="0" smtClean="0"/>
              <a:t> an </a:t>
            </a:r>
            <a:r>
              <a:rPr lang="it-IT" dirty="0" err="1" smtClean="0"/>
              <a:t>evident</a:t>
            </a:r>
            <a:r>
              <a:rPr lang="it-IT" dirty="0" smtClean="0"/>
              <a:t> 3-bump </a:t>
            </a:r>
            <a:r>
              <a:rPr lang="it-IT" dirty="0" err="1" smtClean="0"/>
              <a:t>structure</a:t>
            </a:r>
            <a:endParaRPr lang="en-US" dirty="0"/>
          </a:p>
        </p:txBody>
      </p:sp>
      <p:sp>
        <p:nvSpPr>
          <p:cNvPr id="6" name="CasellaDiTesto 5"/>
          <p:cNvSpPr txBox="1"/>
          <p:nvPr/>
        </p:nvSpPr>
        <p:spPr>
          <a:xfrm>
            <a:off x="609600" y="4876800"/>
            <a:ext cx="8303620" cy="1138773"/>
          </a:xfrm>
          <a:prstGeom prst="rect">
            <a:avLst/>
          </a:prstGeom>
          <a:noFill/>
        </p:spPr>
        <p:txBody>
          <a:bodyPr wrap="none" rtlCol="0">
            <a:spAutoFit/>
          </a:bodyPr>
          <a:lstStyle/>
          <a:p>
            <a:r>
              <a:rPr lang="it-IT" sz="2400" dirty="0" smtClean="0"/>
              <a:t>2 – The </a:t>
            </a:r>
            <a:r>
              <a:rPr lang="it-IT" sz="2400" err="1" smtClean="0"/>
              <a:t>signal</a:t>
            </a:r>
            <a:r>
              <a:rPr lang="it-IT" sz="2400" smtClean="0"/>
              <a:t> clearly </a:t>
            </a:r>
            <a:r>
              <a:rPr lang="it-IT" sz="2400" smtClean="0">
                <a:solidFill>
                  <a:srgbClr val="FF0000"/>
                </a:solidFill>
              </a:rPr>
              <a:t>inspired </a:t>
            </a:r>
            <a:r>
              <a:rPr lang="it-IT" sz="2400" dirty="0" smtClean="0">
                <a:solidFill>
                  <a:srgbClr val="FF0000"/>
                </a:solidFill>
              </a:rPr>
              <a:t>the </a:t>
            </a:r>
            <a:r>
              <a:rPr lang="it-IT" sz="2400" dirty="0" err="1" smtClean="0">
                <a:solidFill>
                  <a:srgbClr val="FF0000"/>
                </a:solidFill>
              </a:rPr>
              <a:t>creativity</a:t>
            </a:r>
            <a:r>
              <a:rPr lang="it-IT" sz="2400" dirty="0" smtClean="0">
                <a:solidFill>
                  <a:srgbClr val="FF0000"/>
                </a:solidFill>
              </a:rPr>
              <a:t> </a:t>
            </a:r>
            <a:r>
              <a:rPr lang="it-IT" sz="2400" smtClean="0">
                <a:solidFill>
                  <a:srgbClr val="FF0000"/>
                </a:solidFill>
              </a:rPr>
              <a:t>of theorists</a:t>
            </a:r>
            <a:r>
              <a:rPr lang="it-IT" sz="2400" smtClean="0"/>
              <a:t>: best title</a:t>
            </a:r>
          </a:p>
          <a:p>
            <a:r>
              <a:rPr lang="it-IT" sz="2400"/>
              <a:t>i</a:t>
            </a:r>
            <a:r>
              <a:rPr lang="it-IT" sz="2400" smtClean="0"/>
              <a:t>n arXiv paper for a while - </a:t>
            </a:r>
            <a:endParaRPr lang="it-IT" sz="2400" dirty="0" smtClean="0"/>
          </a:p>
          <a:p>
            <a:r>
              <a:rPr lang="it-IT" sz="2000" smtClean="0"/>
              <a:t>	"</a:t>
            </a:r>
            <a:r>
              <a:rPr lang="it-IT" sz="2000" b="1" dirty="0" smtClean="0"/>
              <a:t>How the gamma-gamma </a:t>
            </a:r>
            <a:r>
              <a:rPr lang="it-IT" sz="2000" b="1" dirty="0" err="1" smtClean="0"/>
              <a:t>Resonance</a:t>
            </a:r>
            <a:r>
              <a:rPr lang="it-IT" sz="2000" b="1" dirty="0" smtClean="0"/>
              <a:t> Stole Christmas</a:t>
            </a:r>
            <a:r>
              <a:rPr lang="it-IT" sz="2000" dirty="0" smtClean="0"/>
              <a:t>"</a:t>
            </a:r>
            <a:endParaRPr lang="en-US" sz="2000" dirty="0"/>
          </a:p>
        </p:txBody>
      </p:sp>
      <p:pic>
        <p:nvPicPr>
          <p:cNvPr id="9220" name="Picture 4" descr="https://upload.wikimedia.org/wikipedia/en/d/d4/Mickey_Mous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386229"/>
            <a:ext cx="2076450" cy="207645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638800" y="1715869"/>
            <a:ext cx="3012748" cy="646331"/>
          </a:xfrm>
          <a:prstGeom prst="rect">
            <a:avLst/>
          </a:prstGeom>
          <a:noFill/>
        </p:spPr>
        <p:txBody>
          <a:bodyPr wrap="none" rtlCol="0">
            <a:spAutoFit/>
          </a:bodyPr>
          <a:lstStyle/>
          <a:p>
            <a:r>
              <a:rPr lang="it-IT" dirty="0" err="1" smtClean="0"/>
              <a:t>Not</a:t>
            </a:r>
            <a:r>
              <a:rPr lang="it-IT" dirty="0" smtClean="0"/>
              <a:t> Mickey Mouse, </a:t>
            </a:r>
            <a:r>
              <a:rPr lang="it-IT" dirty="0" err="1" smtClean="0"/>
              <a:t>who</a:t>
            </a:r>
            <a:r>
              <a:rPr lang="it-IT" dirty="0" smtClean="0"/>
              <a:t> </a:t>
            </a:r>
          </a:p>
          <a:p>
            <a:r>
              <a:rPr lang="it-IT" dirty="0" err="1"/>
              <a:t>c</a:t>
            </a:r>
            <a:r>
              <a:rPr lang="it-IT" dirty="0" err="1" smtClean="0"/>
              <a:t>learly</a:t>
            </a:r>
            <a:r>
              <a:rPr lang="it-IT" dirty="0" smtClean="0"/>
              <a:t> </a:t>
            </a:r>
            <a:r>
              <a:rPr lang="it-IT" dirty="0" err="1" smtClean="0"/>
              <a:t>has</a:t>
            </a:r>
            <a:r>
              <a:rPr lang="it-IT" dirty="0" smtClean="0"/>
              <a:t> a non-</a:t>
            </a:r>
            <a:r>
              <a:rPr lang="it-IT" dirty="0" err="1" smtClean="0"/>
              <a:t>Gaussian</a:t>
            </a:r>
            <a:r>
              <a:rPr lang="it-IT" dirty="0" smtClean="0"/>
              <a:t> </a:t>
            </a:r>
            <a:r>
              <a:rPr lang="it-IT" dirty="0" err="1" smtClean="0"/>
              <a:t>tail</a:t>
            </a:r>
            <a:endParaRPr lang="en-US" dirty="0"/>
          </a:p>
        </p:txBody>
      </p:sp>
    </p:spTree>
    <p:extLst>
      <p:ext uri="{BB962C8B-B14F-4D97-AF65-F5344CB8AC3E}">
        <p14:creationId xmlns:p14="http://schemas.microsoft.com/office/powerpoint/2010/main" val="300998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cBhvr additive="base">
                                        <p:cTn id="21" dur="500" fill="hold"/>
                                        <p:tgtEl>
                                          <p:spTgt spid="9220"/>
                                        </p:tgtEl>
                                        <p:attrNameLst>
                                          <p:attrName>ppt_x</p:attrName>
                                        </p:attrNameLst>
                                      </p:cBhvr>
                                      <p:tavLst>
                                        <p:tav tm="0">
                                          <p:val>
                                            <p:strVal val="#ppt_x"/>
                                          </p:val>
                                        </p:tav>
                                        <p:tav tm="100000">
                                          <p:val>
                                            <p:strVal val="#ppt_x"/>
                                          </p:val>
                                        </p:tav>
                                      </p:tavLst>
                                    </p:anim>
                                    <p:anim calcmode="lin" valueType="num">
                                      <p:cBhvr additive="base">
                                        <p:cTn id="22" dur="500" fill="hold"/>
                                        <p:tgtEl>
                                          <p:spTgt spid="9220"/>
                                        </p:tgtEl>
                                        <p:attrNameLst>
                                          <p:attrName>ppt_y</p:attrName>
                                        </p:attrNameLst>
                                      </p:cBhvr>
                                      <p:tavLst>
                                        <p:tav tm="0">
                                          <p:val>
                                            <p:strVal val="1+#ppt_h/2"/>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barn(inVertical)">
                                      <p:cBhvr>
                                        <p:cTn id="28" dur="500"/>
                                        <p:tgtEl>
                                          <p:spTgt spid="6">
                                            <p:txEl>
                                              <p:pRg st="1" end="1"/>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barn(inVertical)">
                                      <p:cBhvr>
                                        <p:cTn id="3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normAutofit/>
          </a:bodyPr>
          <a:lstStyle/>
          <a:p>
            <a:r>
              <a:rPr lang="it-IT" smtClean="0"/>
              <a:t>J.L. Paradox: Proof</a:t>
            </a:r>
            <a:endParaRPr lang="en-US"/>
          </a:p>
        </p:txBody>
      </p:sp>
      <p:pic>
        <p:nvPicPr>
          <p:cNvPr id="71682" name="Picture 2"/>
          <p:cNvPicPr>
            <a:picLocks noChangeAspect="1" noChangeArrowheads="1"/>
          </p:cNvPicPr>
          <p:nvPr/>
        </p:nvPicPr>
        <p:blipFill>
          <a:blip r:embed="rId2" cstate="print"/>
          <a:srcRect/>
          <a:stretch>
            <a:fillRect/>
          </a:stretch>
        </p:blipFill>
        <p:spPr bwMode="auto">
          <a:xfrm>
            <a:off x="323528" y="1052736"/>
            <a:ext cx="8489144" cy="3477741"/>
          </a:xfrm>
          <a:prstGeom prst="rect">
            <a:avLst/>
          </a:prstGeom>
          <a:noFill/>
          <a:ln w="9525">
            <a:noFill/>
            <a:miter lim="800000"/>
            <a:headEnd/>
            <a:tailEnd/>
          </a:ln>
        </p:spPr>
      </p:pic>
      <p:sp>
        <p:nvSpPr>
          <p:cNvPr id="5" name="CasellaDiTesto 4"/>
          <p:cNvSpPr txBox="1"/>
          <p:nvPr/>
        </p:nvSpPr>
        <p:spPr>
          <a:xfrm>
            <a:off x="225175" y="4653136"/>
            <a:ext cx="8883329" cy="2031325"/>
          </a:xfrm>
          <a:prstGeom prst="rect">
            <a:avLst/>
          </a:prstGeom>
          <a:noFill/>
        </p:spPr>
        <p:txBody>
          <a:bodyPr wrap="none" rtlCol="0">
            <a:spAutoFit/>
          </a:bodyPr>
          <a:lstStyle/>
          <a:p>
            <a:r>
              <a:rPr lang="it-IT" smtClean="0"/>
              <a:t>In the first line the posterior probability is written in terms of Bayes’ theorem;</a:t>
            </a:r>
          </a:p>
          <a:p>
            <a:r>
              <a:rPr lang="it-IT" smtClean="0"/>
              <a:t>in the second line we insert the actual priors p and (1-p) and the likelihood values in terms</a:t>
            </a:r>
          </a:p>
          <a:p>
            <a:r>
              <a:rPr lang="it-IT" smtClean="0"/>
              <a:t>of the stated Normal density of the iid data X;</a:t>
            </a:r>
          </a:p>
          <a:p>
            <a:r>
              <a:rPr lang="it-IT" smtClean="0"/>
              <a:t>in the third line we rewrite two of the exponentials using the conditional value of the sample</a:t>
            </a:r>
          </a:p>
          <a:p>
            <a:r>
              <a:rPr lang="it-IT" smtClean="0"/>
              <a:t>mean in terms of the corresponding significance z, and remove the normalization factors </a:t>
            </a:r>
          </a:p>
          <a:p>
            <a:r>
              <a:rPr lang="it-IT" smtClean="0"/>
              <a:t>sqrt(n)/sqrt(2</a:t>
            </a:r>
            <a:r>
              <a:rPr lang="el-GR" smtClean="0"/>
              <a:t>π</a:t>
            </a:r>
            <a:r>
              <a:rPr lang="it-IT" smtClean="0"/>
              <a:t>)</a:t>
            </a:r>
            <a:r>
              <a:rPr lang="el-GR" smtClean="0"/>
              <a:t>σ</a:t>
            </a:r>
            <a:r>
              <a:rPr lang="it-IT" smtClean="0"/>
              <a:t>;</a:t>
            </a:r>
            <a:endParaRPr lang="el-GR" smtClean="0"/>
          </a:p>
          <a:p>
            <a:r>
              <a:rPr lang="it-IT" smtClean="0"/>
              <a:t>in the fourth line we maximize the expression by using the integral of the Normal.</a:t>
            </a:r>
            <a:endParaRPr lang="en-US"/>
          </a:p>
        </p:txBody>
      </p:sp>
    </p:spTree>
    <p:extLst>
      <p:ext uri="{BB962C8B-B14F-4D97-AF65-F5344CB8AC3E}">
        <p14:creationId xmlns:p14="http://schemas.microsoft.com/office/powerpoint/2010/main" val="180768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1143000"/>
          </a:xfrm>
        </p:spPr>
        <p:txBody>
          <a:bodyPr>
            <a:normAutofit fontScale="90000"/>
          </a:bodyPr>
          <a:lstStyle/>
          <a:p>
            <a:r>
              <a:rPr lang="it-IT" smtClean="0"/>
              <a:t>Typical setup: </a:t>
            </a:r>
            <a:r>
              <a:rPr lang="it-IT" dirty="0" smtClean="0"/>
              <a:t>new </a:t>
            </a:r>
            <a:r>
              <a:rPr lang="it-IT" dirty="0" err="1" smtClean="0"/>
              <a:t>particle</a:t>
            </a:r>
            <a:r>
              <a:rPr lang="it-IT" dirty="0" smtClean="0"/>
              <a:t> </a:t>
            </a:r>
            <a:r>
              <a:rPr lang="it-IT" dirty="0" err="1" smtClean="0"/>
              <a:t>searches</a:t>
            </a:r>
            <a:endParaRPr lang="it-IT" dirty="0"/>
          </a:p>
        </p:txBody>
      </p:sp>
      <p:sp>
        <p:nvSpPr>
          <p:cNvPr id="3" name="Segnaposto contenuto 2"/>
          <p:cNvSpPr>
            <a:spLocks noGrp="1"/>
          </p:cNvSpPr>
          <p:nvPr>
            <p:ph idx="1"/>
          </p:nvPr>
        </p:nvSpPr>
        <p:spPr>
          <a:xfrm>
            <a:off x="179512" y="1412776"/>
            <a:ext cx="4176464" cy="5445224"/>
          </a:xfrm>
        </p:spPr>
        <p:txBody>
          <a:bodyPr>
            <a:normAutofit fontScale="62500" lnSpcReduction="20000"/>
          </a:bodyPr>
          <a:lstStyle/>
          <a:p>
            <a:r>
              <a:rPr lang="it-IT" dirty="0" smtClean="0"/>
              <a:t>The </a:t>
            </a:r>
            <a:r>
              <a:rPr lang="it-IT" dirty="0" err="1" smtClean="0"/>
              <a:t>typical</a:t>
            </a:r>
            <a:r>
              <a:rPr lang="it-IT" dirty="0" smtClean="0"/>
              <a:t> </a:t>
            </a:r>
            <a:r>
              <a:rPr lang="it-IT" dirty="0" err="1" smtClean="0"/>
              <a:t>search</a:t>
            </a:r>
            <a:r>
              <a:rPr lang="it-IT" dirty="0" smtClean="0"/>
              <a:t> for a new </a:t>
            </a:r>
            <a:r>
              <a:rPr lang="it-IT" dirty="0" err="1" smtClean="0"/>
              <a:t>particle</a:t>
            </a:r>
            <a:r>
              <a:rPr lang="it-IT" dirty="0" smtClean="0"/>
              <a:t> </a:t>
            </a:r>
            <a:r>
              <a:rPr lang="it-IT" dirty="0" err="1" smtClean="0"/>
              <a:t>involves</a:t>
            </a:r>
            <a:r>
              <a:rPr lang="it-IT" dirty="0" smtClean="0"/>
              <a:t> a </a:t>
            </a:r>
            <a:r>
              <a:rPr lang="it-IT" dirty="0" smtClean="0">
                <a:solidFill>
                  <a:srgbClr val="FF0000"/>
                </a:solidFill>
              </a:rPr>
              <a:t>model </a:t>
            </a:r>
            <a:r>
              <a:rPr lang="it-IT" dirty="0" err="1" smtClean="0">
                <a:solidFill>
                  <a:srgbClr val="FF0000"/>
                </a:solidFill>
              </a:rPr>
              <a:t>which</a:t>
            </a:r>
            <a:r>
              <a:rPr lang="it-IT" dirty="0" smtClean="0">
                <a:solidFill>
                  <a:srgbClr val="FF0000"/>
                </a:solidFill>
              </a:rPr>
              <a:t> </a:t>
            </a:r>
            <a:r>
              <a:rPr lang="it-IT" dirty="0" err="1" smtClean="0">
                <a:solidFill>
                  <a:srgbClr val="FF0000"/>
                </a:solidFill>
              </a:rPr>
              <a:t>predicts</a:t>
            </a:r>
            <a:r>
              <a:rPr lang="it-IT" dirty="0" smtClean="0">
                <a:solidFill>
                  <a:srgbClr val="FF0000"/>
                </a:solidFill>
              </a:rPr>
              <a:t> </a:t>
            </a:r>
            <a:r>
              <a:rPr lang="it-IT" smtClean="0">
                <a:solidFill>
                  <a:srgbClr val="FF0000"/>
                </a:solidFill>
              </a:rPr>
              <a:t>the particle properties, </a:t>
            </a:r>
            <a:r>
              <a:rPr lang="it-IT" smtClean="0"/>
              <a:t>from </a:t>
            </a:r>
            <a:r>
              <a:rPr lang="it-IT" dirty="0" err="1" smtClean="0"/>
              <a:t>which</a:t>
            </a:r>
            <a:r>
              <a:rPr lang="it-IT" dirty="0" smtClean="0"/>
              <a:t> </a:t>
            </a:r>
            <a:r>
              <a:rPr lang="it-IT" dirty="0" err="1" smtClean="0"/>
              <a:t>we</a:t>
            </a:r>
            <a:r>
              <a:rPr lang="it-IT" dirty="0" smtClean="0"/>
              <a:t> can derive a </a:t>
            </a:r>
            <a:r>
              <a:rPr lang="it-IT" dirty="0" err="1" smtClean="0"/>
              <a:t>simulation</a:t>
            </a:r>
            <a:r>
              <a:rPr lang="it-IT" dirty="0" smtClean="0"/>
              <a:t> of </a:t>
            </a:r>
            <a:r>
              <a:rPr lang="it-IT" dirty="0" err="1" smtClean="0"/>
              <a:t>its</a:t>
            </a:r>
            <a:r>
              <a:rPr lang="it-IT" dirty="0" smtClean="0"/>
              <a:t> production </a:t>
            </a:r>
          </a:p>
          <a:p>
            <a:endParaRPr lang="it-IT" dirty="0" smtClean="0"/>
          </a:p>
          <a:p>
            <a:r>
              <a:rPr lang="it-IT" dirty="0" smtClean="0"/>
              <a:t>Monte Carlo </a:t>
            </a:r>
            <a:r>
              <a:rPr lang="it-IT" dirty="0" err="1" smtClean="0"/>
              <a:t>methods</a:t>
            </a:r>
            <a:r>
              <a:rPr lang="it-IT" dirty="0" smtClean="0"/>
              <a:t> </a:t>
            </a:r>
            <a:r>
              <a:rPr lang="it-IT" dirty="0" err="1" smtClean="0"/>
              <a:t>allow</a:t>
            </a:r>
            <a:r>
              <a:rPr lang="it-IT" dirty="0" smtClean="0"/>
              <a:t> </a:t>
            </a:r>
            <a:r>
              <a:rPr lang="it-IT" dirty="0" err="1" smtClean="0"/>
              <a:t>us</a:t>
            </a:r>
            <a:r>
              <a:rPr lang="it-IT" dirty="0" smtClean="0"/>
              <a:t> to produce </a:t>
            </a:r>
            <a:r>
              <a:rPr lang="it-IT" dirty="0" err="1" smtClean="0">
                <a:solidFill>
                  <a:srgbClr val="0070C0"/>
                </a:solidFill>
              </a:rPr>
              <a:t>simulated</a:t>
            </a:r>
            <a:r>
              <a:rPr lang="it-IT" dirty="0" smtClean="0">
                <a:solidFill>
                  <a:srgbClr val="0070C0"/>
                </a:solidFill>
              </a:rPr>
              <a:t> </a:t>
            </a:r>
            <a:r>
              <a:rPr lang="it-IT" dirty="0" err="1" smtClean="0">
                <a:solidFill>
                  <a:srgbClr val="0070C0"/>
                </a:solidFill>
              </a:rPr>
              <a:t>datasets</a:t>
            </a:r>
            <a:r>
              <a:rPr lang="it-IT" dirty="0"/>
              <a:t> </a:t>
            </a:r>
            <a:r>
              <a:rPr lang="it-IT" dirty="0" err="1" smtClean="0"/>
              <a:t>that</a:t>
            </a:r>
            <a:r>
              <a:rPr lang="it-IT" dirty="0" smtClean="0"/>
              <a:t> </a:t>
            </a:r>
            <a:r>
              <a:rPr lang="it-IT" dirty="0" err="1" smtClean="0"/>
              <a:t>teach</a:t>
            </a:r>
            <a:r>
              <a:rPr lang="it-IT" dirty="0" smtClean="0"/>
              <a:t> </a:t>
            </a:r>
            <a:r>
              <a:rPr lang="it-IT" dirty="0" err="1" smtClean="0"/>
              <a:t>us</a:t>
            </a:r>
            <a:r>
              <a:rPr lang="it-IT" dirty="0" smtClean="0"/>
              <a:t> </a:t>
            </a:r>
            <a:r>
              <a:rPr lang="it-IT" dirty="0" err="1" smtClean="0"/>
              <a:t>how</a:t>
            </a:r>
            <a:r>
              <a:rPr lang="it-IT" dirty="0" smtClean="0"/>
              <a:t> the </a:t>
            </a:r>
            <a:r>
              <a:rPr lang="it-IT" dirty="0" err="1" smtClean="0"/>
              <a:t>signal</a:t>
            </a:r>
            <a:r>
              <a:rPr lang="it-IT" dirty="0" smtClean="0"/>
              <a:t> </a:t>
            </a:r>
            <a:r>
              <a:rPr lang="it-IT" dirty="0" err="1" smtClean="0"/>
              <a:t>looks</a:t>
            </a:r>
            <a:r>
              <a:rPr lang="it-IT" dirty="0" smtClean="0"/>
              <a:t> </a:t>
            </a:r>
            <a:r>
              <a:rPr lang="it-IT" dirty="0" err="1" smtClean="0"/>
              <a:t>like</a:t>
            </a:r>
            <a:endParaRPr lang="it-IT" dirty="0" smtClean="0"/>
          </a:p>
          <a:p>
            <a:endParaRPr lang="it-IT" dirty="0" smtClean="0"/>
          </a:p>
          <a:p>
            <a:r>
              <a:rPr lang="it-IT" dirty="0" smtClean="0"/>
              <a:t>A data </a:t>
            </a:r>
            <a:r>
              <a:rPr lang="it-IT" dirty="0" err="1" smtClean="0"/>
              <a:t>selection</a:t>
            </a:r>
            <a:r>
              <a:rPr lang="it-IT" dirty="0" smtClean="0"/>
              <a:t> </a:t>
            </a:r>
            <a:r>
              <a:rPr lang="it-IT" dirty="0" err="1" smtClean="0"/>
              <a:t>isolates</a:t>
            </a:r>
            <a:r>
              <a:rPr lang="it-IT" dirty="0" smtClean="0"/>
              <a:t> a sample </a:t>
            </a:r>
            <a:r>
              <a:rPr lang="it-IT" dirty="0" err="1" smtClean="0"/>
              <a:t>where</a:t>
            </a:r>
            <a:r>
              <a:rPr lang="it-IT" dirty="0" smtClean="0"/>
              <a:t> </a:t>
            </a:r>
            <a:r>
              <a:rPr lang="it-IT" dirty="0" err="1" smtClean="0"/>
              <a:t>we</a:t>
            </a:r>
            <a:r>
              <a:rPr lang="it-IT" dirty="0" smtClean="0"/>
              <a:t> </a:t>
            </a:r>
            <a:r>
              <a:rPr lang="it-IT" dirty="0" err="1" smtClean="0"/>
              <a:t>try</a:t>
            </a:r>
            <a:r>
              <a:rPr lang="it-IT" dirty="0" smtClean="0"/>
              <a:t> to </a:t>
            </a:r>
            <a:r>
              <a:rPr lang="it-IT" dirty="0" err="1" smtClean="0">
                <a:solidFill>
                  <a:srgbClr val="FF0000"/>
                </a:solidFill>
              </a:rPr>
              <a:t>evidence</a:t>
            </a:r>
            <a:r>
              <a:rPr lang="it-IT" dirty="0" smtClean="0">
                <a:solidFill>
                  <a:srgbClr val="FF0000"/>
                </a:solidFill>
              </a:rPr>
              <a:t> </a:t>
            </a:r>
            <a:r>
              <a:rPr lang="it-IT" smtClean="0">
                <a:solidFill>
                  <a:srgbClr val="FF0000"/>
                </a:solidFill>
              </a:rPr>
              <a:t>the signal of the particle decay</a:t>
            </a:r>
            <a:r>
              <a:rPr lang="it-IT" smtClean="0"/>
              <a:t> – </a:t>
            </a:r>
            <a:r>
              <a:rPr lang="it-IT" dirty="0" err="1" smtClean="0"/>
              <a:t>typically</a:t>
            </a:r>
            <a:r>
              <a:rPr lang="it-IT" dirty="0" smtClean="0"/>
              <a:t> a </a:t>
            </a:r>
            <a:r>
              <a:rPr lang="it-IT" dirty="0" err="1" smtClean="0"/>
              <a:t>narrow</a:t>
            </a:r>
            <a:r>
              <a:rPr lang="it-IT" dirty="0" smtClean="0"/>
              <a:t> </a:t>
            </a:r>
            <a:r>
              <a:rPr lang="it-IT" err="1" smtClean="0"/>
              <a:t>bump</a:t>
            </a:r>
            <a:r>
              <a:rPr lang="it-IT" smtClean="0"/>
              <a:t> over </a:t>
            </a:r>
            <a:r>
              <a:rPr lang="it-IT" dirty="0" smtClean="0"/>
              <a:t>a </a:t>
            </a:r>
            <a:r>
              <a:rPr lang="it-IT" err="1" smtClean="0"/>
              <a:t>smooth</a:t>
            </a:r>
            <a:r>
              <a:rPr lang="it-IT" smtClean="0"/>
              <a:t> background in a reconstructed mass histogram</a:t>
            </a:r>
            <a:endParaRPr lang="it-IT" dirty="0" smtClean="0"/>
          </a:p>
          <a:p>
            <a:endParaRPr lang="it-IT" dirty="0"/>
          </a:p>
          <a:p>
            <a:r>
              <a:rPr lang="it-IT" dirty="0" smtClean="0"/>
              <a:t>A test of </a:t>
            </a:r>
            <a:r>
              <a:rPr lang="it-IT" dirty="0" err="1" smtClean="0"/>
              <a:t>hypotheses</a:t>
            </a:r>
            <a:r>
              <a:rPr lang="it-IT" dirty="0" smtClean="0"/>
              <a:t> </a:t>
            </a:r>
            <a:r>
              <a:rPr lang="it-IT" dirty="0" err="1" smtClean="0"/>
              <a:t>allows</a:t>
            </a:r>
            <a:r>
              <a:rPr lang="it-IT" dirty="0" smtClean="0"/>
              <a:t> to derive </a:t>
            </a:r>
            <a:r>
              <a:rPr lang="it-IT" smtClean="0">
                <a:solidFill>
                  <a:srgbClr val="FF0000"/>
                </a:solidFill>
              </a:rPr>
              <a:t>p(data|H0)</a:t>
            </a:r>
            <a:endParaRPr lang="it-IT" dirty="0" smtClean="0">
              <a:solidFill>
                <a:srgbClr val="FF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213560"/>
            <a:ext cx="4612258" cy="345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6" name="Picture 2" descr="http://www.lppp.lancs.ac.uk/higgs/images/higgsfey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5946" y="1340768"/>
            <a:ext cx="3808542" cy="172819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220072" y="1115452"/>
            <a:ext cx="3312368" cy="369332"/>
          </a:xfrm>
          <a:prstGeom prst="rect">
            <a:avLst/>
          </a:prstGeom>
          <a:solidFill>
            <a:schemeClr val="bg1"/>
          </a:solidFill>
        </p:spPr>
        <p:txBody>
          <a:bodyPr wrap="square" rtlCol="0">
            <a:spAutoFit/>
          </a:bodyPr>
          <a:lstStyle/>
          <a:p>
            <a:r>
              <a:rPr lang="it-IT" b="1" smtClean="0">
                <a:solidFill>
                  <a:srgbClr val="0070C0"/>
                </a:solidFill>
              </a:rPr>
              <a:t>Production	     Decay</a:t>
            </a:r>
            <a:endParaRPr lang="en-US" b="1">
              <a:solidFill>
                <a:srgbClr val="0070C0"/>
              </a:solidFill>
            </a:endParaRPr>
          </a:p>
        </p:txBody>
      </p:sp>
    </p:spTree>
    <p:extLst>
      <p:ext uri="{BB962C8B-B14F-4D97-AF65-F5344CB8AC3E}">
        <p14:creationId xmlns:p14="http://schemas.microsoft.com/office/powerpoint/2010/main" val="359942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0"/>
            <a:ext cx="8589640" cy="1143000"/>
          </a:xfrm>
        </p:spPr>
        <p:txBody>
          <a:bodyPr>
            <a:normAutofit fontScale="90000"/>
          </a:bodyPr>
          <a:lstStyle/>
          <a:p>
            <a:r>
              <a:rPr lang="it-IT" smtClean="0"/>
              <a:t>THTQ: </a:t>
            </a:r>
            <a:r>
              <a:rPr lang="it-IT"/>
              <a:t>O</a:t>
            </a:r>
            <a:r>
              <a:rPr lang="it-IT" smtClean="0"/>
              <a:t>ne </a:t>
            </a:r>
            <a:r>
              <a:rPr lang="it-IT"/>
              <a:t>L</a:t>
            </a:r>
            <a:r>
              <a:rPr lang="it-IT" smtClean="0"/>
              <a:t>ast Note on Very </a:t>
            </a:r>
            <a:r>
              <a:rPr lang="it-IT"/>
              <a:t>H</a:t>
            </a:r>
            <a:r>
              <a:rPr lang="it-IT" smtClean="0"/>
              <a:t>igh </a:t>
            </a:r>
            <a:r>
              <a:rPr lang="el-GR" smtClean="0"/>
              <a:t>Νσ</a:t>
            </a:r>
            <a:endParaRPr lang="en-US"/>
          </a:p>
        </p:txBody>
      </p:sp>
      <p:sp>
        <p:nvSpPr>
          <p:cNvPr id="3" name="Segnaposto contenuto 2"/>
          <p:cNvSpPr>
            <a:spLocks noGrp="1"/>
          </p:cNvSpPr>
          <p:nvPr>
            <p:ph idx="1"/>
          </p:nvPr>
        </p:nvSpPr>
        <p:spPr>
          <a:xfrm>
            <a:off x="0" y="1052736"/>
            <a:ext cx="8892480" cy="5805264"/>
          </a:xfrm>
        </p:spPr>
        <p:txBody>
          <a:bodyPr>
            <a:normAutofit fontScale="47500" lnSpcReduction="20000"/>
          </a:bodyPr>
          <a:lstStyle/>
          <a:p>
            <a:pPr>
              <a:buNone/>
            </a:pPr>
            <a:r>
              <a:rPr lang="it-IT" dirty="0" smtClean="0"/>
              <a:t>	</a:t>
            </a:r>
            <a:r>
              <a:rPr lang="it-IT" dirty="0" err="1" smtClean="0"/>
              <a:t>Recently</a:t>
            </a:r>
            <a:r>
              <a:rPr lang="it-IT" dirty="0" smtClean="0"/>
              <a:t> </a:t>
            </a:r>
            <a:r>
              <a:rPr lang="it-IT" dirty="0" err="1" smtClean="0"/>
              <a:t>heard</a:t>
            </a:r>
            <a:r>
              <a:rPr lang="it-IT" dirty="0" smtClean="0"/>
              <a:t> </a:t>
            </a:r>
            <a:r>
              <a:rPr lang="it-IT" dirty="0" err="1" smtClean="0"/>
              <a:t>claim</a:t>
            </a:r>
            <a:r>
              <a:rPr lang="it-IT" dirty="0" smtClean="0"/>
              <a:t> from </a:t>
            </a:r>
            <a:r>
              <a:rPr lang="it-IT" dirty="0" err="1" smtClean="0"/>
              <a:t>respected</a:t>
            </a:r>
            <a:r>
              <a:rPr lang="it-IT" dirty="0" smtClean="0"/>
              <a:t> </a:t>
            </a:r>
            <a:r>
              <a:rPr lang="it-IT" dirty="0" err="1" smtClean="0"/>
              <a:t>astrophysicist</a:t>
            </a:r>
            <a:r>
              <a:rPr lang="it-IT" dirty="0" smtClean="0"/>
              <a:t> “</a:t>
            </a:r>
            <a:r>
              <a:rPr lang="it-IT" b="1" dirty="0" smtClean="0">
                <a:solidFill>
                  <a:srgbClr val="FF0000"/>
                </a:solidFill>
              </a:rPr>
              <a:t>The </a:t>
            </a:r>
            <a:r>
              <a:rPr lang="it-IT" b="1" dirty="0" err="1" smtClean="0">
                <a:solidFill>
                  <a:srgbClr val="FF0000"/>
                </a:solidFill>
              </a:rPr>
              <a:t>quantity</a:t>
            </a:r>
            <a:r>
              <a:rPr lang="it-IT" b="1" dirty="0" smtClean="0">
                <a:solidFill>
                  <a:srgbClr val="FF0000"/>
                </a:solidFill>
              </a:rPr>
              <a:t> </a:t>
            </a:r>
            <a:r>
              <a:rPr lang="it-IT" b="1" dirty="0" err="1" smtClean="0">
                <a:solidFill>
                  <a:srgbClr val="FF0000"/>
                </a:solidFill>
              </a:rPr>
              <a:t>has</a:t>
            </a:r>
            <a:r>
              <a:rPr lang="it-IT" b="1" dirty="0" smtClean="0">
                <a:solidFill>
                  <a:srgbClr val="FF0000"/>
                </a:solidFill>
              </a:rPr>
              <a:t> </a:t>
            </a:r>
            <a:r>
              <a:rPr lang="it-IT" b="1" dirty="0" err="1" smtClean="0">
                <a:solidFill>
                  <a:srgbClr val="FF0000"/>
                </a:solidFill>
              </a:rPr>
              <a:t>been</a:t>
            </a:r>
            <a:r>
              <a:rPr lang="it-IT" b="1" dirty="0" smtClean="0">
                <a:solidFill>
                  <a:srgbClr val="FF0000"/>
                </a:solidFill>
              </a:rPr>
              <a:t> </a:t>
            </a:r>
            <a:r>
              <a:rPr lang="it-IT" b="1" dirty="0" err="1" smtClean="0">
                <a:solidFill>
                  <a:srgbClr val="FF0000"/>
                </a:solidFill>
              </a:rPr>
              <a:t>measured</a:t>
            </a:r>
            <a:r>
              <a:rPr lang="it-IT" b="1" dirty="0" smtClean="0">
                <a:solidFill>
                  <a:srgbClr val="FF0000"/>
                </a:solidFill>
              </a:rPr>
              <a:t> to be non-zero </a:t>
            </a:r>
            <a:r>
              <a:rPr lang="it-IT" b="1" dirty="0" err="1" smtClean="0">
                <a:solidFill>
                  <a:srgbClr val="FF0000"/>
                </a:solidFill>
              </a:rPr>
              <a:t>at</a:t>
            </a:r>
            <a:r>
              <a:rPr lang="it-IT" b="1" dirty="0" smtClean="0">
                <a:solidFill>
                  <a:srgbClr val="FF0000"/>
                </a:solidFill>
              </a:rPr>
              <a:t> 40</a:t>
            </a:r>
            <a:r>
              <a:rPr lang="el-GR" b="1" dirty="0" smtClean="0">
                <a:solidFill>
                  <a:srgbClr val="FF0000"/>
                </a:solidFill>
              </a:rPr>
              <a:t>σ</a:t>
            </a:r>
            <a:r>
              <a:rPr lang="it-IT" b="1" dirty="0" smtClean="0">
                <a:solidFill>
                  <a:srgbClr val="FF0000"/>
                </a:solidFill>
              </a:rPr>
              <a:t> </a:t>
            </a:r>
            <a:r>
              <a:rPr lang="it-IT" b="1" dirty="0" err="1" smtClean="0">
                <a:solidFill>
                  <a:srgbClr val="FF0000"/>
                </a:solidFill>
              </a:rPr>
              <a:t>level</a:t>
            </a:r>
            <a:r>
              <a:rPr lang="it-IT" dirty="0" smtClean="0"/>
              <a:t>”, </a:t>
            </a:r>
            <a:r>
              <a:rPr lang="it-IT" dirty="0" err="1" smtClean="0"/>
              <a:t>referring</a:t>
            </a:r>
            <a:r>
              <a:rPr lang="it-IT" dirty="0" smtClean="0"/>
              <a:t> to a </a:t>
            </a:r>
            <a:r>
              <a:rPr lang="it-IT" dirty="0" err="1" smtClean="0"/>
              <a:t>measurement</a:t>
            </a:r>
            <a:r>
              <a:rPr lang="it-IT" dirty="0" smtClean="0"/>
              <a:t> </a:t>
            </a:r>
            <a:r>
              <a:rPr lang="it-IT" dirty="0" err="1" smtClean="0"/>
              <a:t>quoted</a:t>
            </a:r>
            <a:r>
              <a:rPr lang="it-IT" dirty="0" smtClean="0"/>
              <a:t> </a:t>
            </a:r>
            <a:r>
              <a:rPr lang="it-IT" dirty="0" err="1" smtClean="0"/>
              <a:t>as</a:t>
            </a:r>
            <a:r>
              <a:rPr lang="it-IT" dirty="0" smtClean="0"/>
              <a:t> 0.110+-0.0027. </a:t>
            </a:r>
          </a:p>
          <a:p>
            <a:pPr>
              <a:buNone/>
            </a:pPr>
            <a:r>
              <a:rPr lang="it-IT" dirty="0" smtClean="0"/>
              <a:t>	</a:t>
            </a:r>
            <a:r>
              <a:rPr lang="it-IT" dirty="0" err="1" smtClean="0"/>
              <a:t>That</a:t>
            </a:r>
            <a:r>
              <a:rPr lang="it-IT" dirty="0" smtClean="0"/>
              <a:t> </a:t>
            </a:r>
            <a:r>
              <a:rPr lang="it-IT" dirty="0" err="1" smtClean="0"/>
              <a:t>is</a:t>
            </a:r>
            <a:r>
              <a:rPr lang="it-IT" dirty="0" smtClean="0"/>
              <a:t> a </a:t>
            </a:r>
            <a:r>
              <a:rPr lang="it-IT" dirty="0" err="1" smtClean="0"/>
              <a:t>silly</a:t>
            </a:r>
            <a:r>
              <a:rPr lang="it-IT" dirty="0" smtClean="0"/>
              <a:t> statement! </a:t>
            </a:r>
            <a:r>
              <a:rPr lang="it-IT" dirty="0" err="1" smtClean="0">
                <a:solidFill>
                  <a:srgbClr val="0070C0"/>
                </a:solidFill>
              </a:rPr>
              <a:t>As</a:t>
            </a:r>
            <a:r>
              <a:rPr lang="it-IT" dirty="0" smtClean="0">
                <a:solidFill>
                  <a:srgbClr val="0070C0"/>
                </a:solidFill>
              </a:rPr>
              <a:t> N </a:t>
            </a:r>
            <a:r>
              <a:rPr lang="it-IT" dirty="0" err="1" smtClean="0">
                <a:solidFill>
                  <a:srgbClr val="0070C0"/>
                </a:solidFill>
              </a:rPr>
              <a:t>goes</a:t>
            </a:r>
            <a:r>
              <a:rPr lang="it-IT" dirty="0" smtClean="0">
                <a:solidFill>
                  <a:srgbClr val="0070C0"/>
                </a:solidFill>
              </a:rPr>
              <a:t> </a:t>
            </a:r>
            <a:r>
              <a:rPr lang="it-IT" dirty="0" err="1" smtClean="0">
                <a:solidFill>
                  <a:srgbClr val="0070C0"/>
                </a:solidFill>
              </a:rPr>
              <a:t>above</a:t>
            </a:r>
            <a:r>
              <a:rPr lang="it-IT" dirty="0" smtClean="0">
                <a:solidFill>
                  <a:srgbClr val="0070C0"/>
                </a:solidFill>
              </a:rPr>
              <a:t> 7 or so, </a:t>
            </a:r>
            <a:r>
              <a:rPr lang="it-IT" dirty="0" err="1" smtClean="0">
                <a:solidFill>
                  <a:srgbClr val="0070C0"/>
                </a:solidFill>
              </a:rPr>
              <a:t>we</a:t>
            </a:r>
            <a:r>
              <a:rPr lang="it-IT" dirty="0" smtClean="0">
                <a:solidFill>
                  <a:srgbClr val="0070C0"/>
                </a:solidFill>
              </a:rPr>
              <a:t> are </a:t>
            </a:r>
            <a:r>
              <a:rPr lang="it-IT" dirty="0" err="1" smtClean="0">
                <a:solidFill>
                  <a:srgbClr val="0070C0"/>
                </a:solidFill>
              </a:rPr>
              <a:t>rapidly</a:t>
            </a:r>
            <a:r>
              <a:rPr lang="it-IT" dirty="0" smtClean="0">
                <a:solidFill>
                  <a:srgbClr val="0070C0"/>
                </a:solidFill>
              </a:rPr>
              <a:t> </a:t>
            </a:r>
            <a:r>
              <a:rPr lang="it-IT" dirty="0" err="1" smtClean="0">
                <a:solidFill>
                  <a:srgbClr val="0070C0"/>
                </a:solidFill>
              </a:rPr>
              <a:t>losing</a:t>
            </a:r>
            <a:r>
              <a:rPr lang="it-IT" dirty="0" smtClean="0">
                <a:solidFill>
                  <a:srgbClr val="0070C0"/>
                </a:solidFill>
              </a:rPr>
              <a:t> </a:t>
            </a:r>
            <a:r>
              <a:rPr lang="it-IT" dirty="0" err="1" smtClean="0">
                <a:solidFill>
                  <a:srgbClr val="0070C0"/>
                </a:solidFill>
              </a:rPr>
              <a:t>contact</a:t>
            </a:r>
            <a:r>
              <a:rPr lang="it-IT" dirty="0" smtClean="0">
                <a:solidFill>
                  <a:srgbClr val="0070C0"/>
                </a:solidFill>
              </a:rPr>
              <a:t> with the reality of </a:t>
            </a:r>
            <a:r>
              <a:rPr lang="it-IT" dirty="0" err="1" smtClean="0">
                <a:solidFill>
                  <a:srgbClr val="0070C0"/>
                </a:solidFill>
              </a:rPr>
              <a:t>experimental</a:t>
            </a:r>
            <a:r>
              <a:rPr lang="it-IT" dirty="0" smtClean="0">
                <a:solidFill>
                  <a:srgbClr val="0070C0"/>
                </a:solidFill>
              </a:rPr>
              <a:t> </a:t>
            </a:r>
            <a:r>
              <a:rPr lang="it-IT" dirty="0" err="1" smtClean="0">
                <a:solidFill>
                  <a:srgbClr val="0070C0"/>
                </a:solidFill>
              </a:rPr>
              <a:t>situations</a:t>
            </a:r>
            <a:endParaRPr lang="it-IT" dirty="0" smtClean="0">
              <a:solidFill>
                <a:srgbClr val="0070C0"/>
              </a:solidFill>
            </a:endParaRPr>
          </a:p>
          <a:p>
            <a:pPr>
              <a:buNone/>
            </a:pPr>
            <a:endParaRPr lang="it-IT" dirty="0" smtClean="0">
              <a:solidFill>
                <a:srgbClr val="0070C0"/>
              </a:solidFill>
            </a:endParaRPr>
          </a:p>
          <a:p>
            <a:pPr>
              <a:buNone/>
            </a:pPr>
            <a:r>
              <a:rPr lang="it-IT" dirty="0" smtClean="0"/>
              <a:t>	To </a:t>
            </a:r>
            <a:r>
              <a:rPr lang="it-IT" dirty="0" err="1" smtClean="0"/>
              <a:t>claim</a:t>
            </a:r>
            <a:r>
              <a:rPr lang="it-IT" dirty="0" smtClean="0"/>
              <a:t> </a:t>
            </a:r>
            <a:r>
              <a:rPr lang="it-IT" i="1" dirty="0" smtClean="0"/>
              <a:t>e.g</a:t>
            </a:r>
            <a:r>
              <a:rPr lang="it-IT" dirty="0" smtClean="0"/>
              <a:t>. a 5</a:t>
            </a:r>
            <a:r>
              <a:rPr lang="el-GR" dirty="0" smtClean="0"/>
              <a:t>σ</a:t>
            </a:r>
            <a:r>
              <a:rPr lang="it-IT" dirty="0" smtClean="0"/>
              <a:t> </a:t>
            </a:r>
            <a:r>
              <a:rPr lang="it-IT" dirty="0" err="1" smtClean="0"/>
              <a:t>effect</a:t>
            </a:r>
            <a:r>
              <a:rPr lang="it-IT" dirty="0" smtClean="0"/>
              <a:t>, </a:t>
            </a:r>
            <a:r>
              <a:rPr lang="it-IT" dirty="0" err="1" smtClean="0"/>
              <a:t>one</a:t>
            </a:r>
            <a:r>
              <a:rPr lang="it-IT" dirty="0" smtClean="0"/>
              <a:t> </a:t>
            </a:r>
            <a:r>
              <a:rPr lang="it-IT" dirty="0" err="1" smtClean="0"/>
              <a:t>has</a:t>
            </a:r>
            <a:r>
              <a:rPr lang="it-IT" dirty="0" smtClean="0"/>
              <a:t> to be </a:t>
            </a:r>
            <a:r>
              <a:rPr lang="it-IT" dirty="0" err="1" smtClean="0"/>
              <a:t>reasonably</a:t>
            </a:r>
            <a:r>
              <a:rPr lang="it-IT" dirty="0" smtClean="0"/>
              <a:t> </a:t>
            </a:r>
            <a:r>
              <a:rPr lang="it-IT" dirty="0" err="1" smtClean="0"/>
              <a:t>sure</a:t>
            </a:r>
            <a:r>
              <a:rPr lang="it-IT" dirty="0" smtClean="0"/>
              <a:t> to </a:t>
            </a:r>
            <a:r>
              <a:rPr lang="it-IT" dirty="0" err="1" smtClean="0"/>
              <a:t>know</a:t>
            </a:r>
            <a:r>
              <a:rPr lang="it-IT" dirty="0" smtClean="0"/>
              <a:t> the p-</a:t>
            </a:r>
            <a:r>
              <a:rPr lang="it-IT" dirty="0" err="1" smtClean="0"/>
              <a:t>value</a:t>
            </a:r>
            <a:r>
              <a:rPr lang="it-IT" b="1" dirty="0" smtClean="0"/>
              <a:t> PDF to the 10</a:t>
            </a:r>
            <a:r>
              <a:rPr lang="it-IT" b="1" baseline="30000" dirty="0" smtClean="0"/>
              <a:t>-7</a:t>
            </a:r>
            <a:r>
              <a:rPr lang="it-IT" b="1" dirty="0" smtClean="0"/>
              <a:t> </a:t>
            </a:r>
            <a:r>
              <a:rPr lang="it-IT" b="1" dirty="0" err="1" smtClean="0"/>
              <a:t>level</a:t>
            </a:r>
            <a:endParaRPr lang="it-IT" b="1" dirty="0" smtClean="0"/>
          </a:p>
          <a:p>
            <a:pPr>
              <a:buNone/>
            </a:pPr>
            <a:r>
              <a:rPr lang="it-IT" dirty="0" smtClean="0"/>
              <a:t>	</a:t>
            </a:r>
            <a:r>
              <a:rPr lang="it-IT" dirty="0" err="1" smtClean="0"/>
              <a:t>Remember</a:t>
            </a:r>
            <a:r>
              <a:rPr lang="it-IT" dirty="0" smtClean="0"/>
              <a:t>, N</a:t>
            </a:r>
            <a:r>
              <a:rPr lang="el-GR" dirty="0" smtClean="0"/>
              <a:t>σ</a:t>
            </a:r>
            <a:r>
              <a:rPr lang="it-IT" dirty="0" smtClean="0"/>
              <a:t> </a:t>
            </a:r>
            <a:r>
              <a:rPr lang="it-IT" dirty="0" err="1" smtClean="0"/>
              <a:t>is</a:t>
            </a:r>
            <a:r>
              <a:rPr lang="it-IT" dirty="0" smtClean="0"/>
              <a:t> just </a:t>
            </a:r>
            <a:r>
              <a:rPr lang="it-IT" dirty="0" err="1" smtClean="0"/>
              <a:t>as</a:t>
            </a:r>
            <a:r>
              <a:rPr lang="it-IT" dirty="0" smtClean="0"/>
              <a:t> </a:t>
            </a:r>
            <a:r>
              <a:rPr lang="it-IT" dirty="0" err="1" smtClean="0"/>
              <a:t>femtobarns</a:t>
            </a:r>
            <a:r>
              <a:rPr lang="it-IT" dirty="0" smtClean="0"/>
              <a:t> or </a:t>
            </a:r>
            <a:r>
              <a:rPr lang="it-IT" dirty="0" err="1" smtClean="0"/>
              <a:t>or</a:t>
            </a:r>
            <a:r>
              <a:rPr lang="it-IT" dirty="0" smtClean="0"/>
              <a:t> </a:t>
            </a:r>
            <a:r>
              <a:rPr lang="it-IT" dirty="0" err="1" smtClean="0"/>
              <a:t>attometers</a:t>
            </a:r>
            <a:r>
              <a:rPr lang="it-IT" dirty="0" smtClean="0"/>
              <a:t>: a </a:t>
            </a:r>
            <a:r>
              <a:rPr lang="it-IT" dirty="0" err="1" smtClean="0"/>
              <a:t>useful</a:t>
            </a:r>
            <a:r>
              <a:rPr lang="it-IT" dirty="0" smtClean="0"/>
              <a:t> </a:t>
            </a:r>
            <a:r>
              <a:rPr lang="it-IT" dirty="0" err="1" smtClean="0"/>
              <a:t>placeholder</a:t>
            </a:r>
            <a:r>
              <a:rPr lang="it-IT" dirty="0" smtClean="0"/>
              <a:t> for small </a:t>
            </a:r>
            <a:r>
              <a:rPr lang="it-IT" dirty="0" err="1" smtClean="0"/>
              <a:t>numbers</a:t>
            </a:r>
            <a:endParaRPr lang="it-IT" dirty="0" smtClean="0"/>
          </a:p>
          <a:p>
            <a:pPr lvl="1"/>
            <a:r>
              <a:rPr lang="it-IT" dirty="0" err="1" smtClean="0"/>
              <a:t>Hence</a:t>
            </a:r>
            <a:r>
              <a:rPr lang="it-IT" dirty="0" smtClean="0"/>
              <a:t> </a:t>
            </a:r>
            <a:r>
              <a:rPr lang="it-IT" dirty="0" err="1" smtClean="0"/>
              <a:t>before</a:t>
            </a:r>
            <a:r>
              <a:rPr lang="it-IT" dirty="0" smtClean="0"/>
              <a:t> </a:t>
            </a:r>
            <a:r>
              <a:rPr lang="it-IT" dirty="0" err="1" smtClean="0"/>
              <a:t>quoting</a:t>
            </a:r>
            <a:r>
              <a:rPr lang="it-IT" dirty="0" smtClean="0"/>
              <a:t> high N</a:t>
            </a:r>
            <a:r>
              <a:rPr lang="el-GR" dirty="0" smtClean="0"/>
              <a:t>σ</a:t>
            </a:r>
            <a:r>
              <a:rPr lang="it-IT" dirty="0" smtClean="0"/>
              <a:t> </a:t>
            </a:r>
            <a:r>
              <a:rPr lang="it-IT" dirty="0" err="1" smtClean="0"/>
              <a:t>blindly</a:t>
            </a:r>
            <a:r>
              <a:rPr lang="it-IT" smtClean="0"/>
              <a:t>, one shoud </a:t>
            </a:r>
            <a:r>
              <a:rPr lang="it-IT" b="1" smtClean="0"/>
              <a:t>think </a:t>
            </a:r>
            <a:r>
              <a:rPr lang="it-IT" b="1" dirty="0" err="1" smtClean="0"/>
              <a:t>at</a:t>
            </a:r>
            <a:r>
              <a:rPr lang="it-IT" b="1" dirty="0" smtClean="0"/>
              <a:t> </a:t>
            </a:r>
            <a:r>
              <a:rPr lang="it-IT" b="1" dirty="0" err="1" smtClean="0"/>
              <a:t>what</a:t>
            </a:r>
            <a:r>
              <a:rPr lang="it-IT" b="1" dirty="0" smtClean="0"/>
              <a:t> </a:t>
            </a:r>
            <a:r>
              <a:rPr lang="it-IT" b="1" dirty="0" err="1" smtClean="0"/>
              <a:t>they</a:t>
            </a:r>
            <a:r>
              <a:rPr lang="it-IT" b="1" dirty="0" smtClean="0"/>
              <a:t> </a:t>
            </a:r>
            <a:r>
              <a:rPr lang="it-IT" b="1" dirty="0" err="1" smtClean="0"/>
              <a:t>really</a:t>
            </a:r>
            <a:r>
              <a:rPr lang="it-IT" b="1" dirty="0" smtClean="0"/>
              <a:t> </a:t>
            </a:r>
            <a:r>
              <a:rPr lang="it-IT" b="1" dirty="0" err="1" smtClean="0"/>
              <a:t>mean</a:t>
            </a:r>
            <a:endParaRPr lang="it-IT" b="1" dirty="0" smtClean="0"/>
          </a:p>
          <a:p>
            <a:pPr>
              <a:buNone/>
            </a:pPr>
            <a:r>
              <a:rPr lang="it-IT" dirty="0" smtClean="0"/>
              <a:t>	</a:t>
            </a:r>
          </a:p>
          <a:p>
            <a:pPr>
              <a:buNone/>
            </a:pPr>
            <a:r>
              <a:rPr lang="it-IT" dirty="0" smtClean="0"/>
              <a:t>	In the case of the </a:t>
            </a:r>
            <a:r>
              <a:rPr lang="it-IT" dirty="0" err="1" smtClean="0"/>
              <a:t>astrophysicist</a:t>
            </a:r>
            <a:r>
              <a:rPr lang="it-IT" dirty="0" smtClean="0"/>
              <a:t>, </a:t>
            </a:r>
            <a:r>
              <a:rPr lang="it-IT" dirty="0" err="1" smtClean="0"/>
              <a:t>it</a:t>
            </a:r>
            <a:r>
              <a:rPr lang="it-IT" dirty="0" smtClean="0"/>
              <a:t> </a:t>
            </a:r>
            <a:r>
              <a:rPr lang="it-IT" dirty="0" err="1" smtClean="0"/>
              <a:t>is</a:t>
            </a:r>
            <a:r>
              <a:rPr lang="it-IT" dirty="0" smtClean="0"/>
              <a:t> </a:t>
            </a:r>
            <a:r>
              <a:rPr lang="it-IT" dirty="0" err="1" smtClean="0"/>
              <a:t>not</a:t>
            </a:r>
            <a:r>
              <a:rPr lang="it-IT" dirty="0" smtClean="0"/>
              <a:t> </a:t>
            </a:r>
            <a:r>
              <a:rPr lang="it-IT" dirty="0" err="1" smtClean="0"/>
              <a:t>even</a:t>
            </a:r>
            <a:r>
              <a:rPr lang="it-IT" dirty="0" smtClean="0"/>
              <a:t> easy </a:t>
            </a:r>
          </a:p>
          <a:p>
            <a:pPr>
              <a:buNone/>
            </a:pPr>
            <a:r>
              <a:rPr lang="it-IT" dirty="0" smtClean="0"/>
              <a:t>	to </a:t>
            </a:r>
            <a:r>
              <a:rPr lang="it-IT" dirty="0" err="1" smtClean="0"/>
              <a:t>directly</a:t>
            </a:r>
            <a:r>
              <a:rPr lang="it-IT" dirty="0" smtClean="0"/>
              <a:t> </a:t>
            </a:r>
            <a:r>
              <a:rPr lang="it-IT" dirty="0" err="1" smtClean="0"/>
              <a:t>make</a:t>
            </a:r>
            <a:r>
              <a:rPr lang="it-IT" dirty="0" smtClean="0"/>
              <a:t> the </a:t>
            </a:r>
            <a:r>
              <a:rPr lang="it-IT" dirty="0" err="1" smtClean="0"/>
              <a:t>conversion</a:t>
            </a:r>
            <a:r>
              <a:rPr lang="it-IT" dirty="0" smtClean="0"/>
              <a:t>, </a:t>
            </a:r>
            <a:r>
              <a:rPr lang="it-IT" dirty="0" err="1" smtClean="0"/>
              <a:t>as</a:t>
            </a:r>
            <a:r>
              <a:rPr lang="it-IT" dirty="0" smtClean="0"/>
              <a:t> </a:t>
            </a:r>
            <a:r>
              <a:rPr lang="it-IT" dirty="0" err="1" smtClean="0"/>
              <a:t>ErfInverse</a:t>
            </a:r>
            <a:r>
              <a:rPr lang="it-IT" dirty="0" smtClean="0"/>
              <a:t>() breaks </a:t>
            </a:r>
          </a:p>
          <a:p>
            <a:pPr>
              <a:buNone/>
            </a:pPr>
            <a:r>
              <a:rPr lang="it-IT" dirty="0" smtClean="0"/>
              <a:t>	down </a:t>
            </a:r>
            <a:r>
              <a:rPr lang="it-IT" dirty="0" err="1" smtClean="0"/>
              <a:t>above</a:t>
            </a:r>
            <a:r>
              <a:rPr lang="it-IT" dirty="0" smtClean="0"/>
              <a:t> 7.5 or so. </a:t>
            </a:r>
            <a:r>
              <a:rPr lang="it-IT" dirty="0"/>
              <a:t>I</a:t>
            </a:r>
            <a:r>
              <a:rPr lang="it-IT" dirty="0" smtClean="0"/>
              <a:t> </a:t>
            </a:r>
            <a:r>
              <a:rPr lang="it-IT" dirty="0" err="1" smtClean="0"/>
              <a:t>resorted</a:t>
            </a:r>
            <a:r>
              <a:rPr lang="it-IT" dirty="0" smtClean="0"/>
              <a:t> to a </a:t>
            </a:r>
            <a:r>
              <a:rPr lang="it-IT" dirty="0" err="1" smtClean="0"/>
              <a:t>good</a:t>
            </a:r>
            <a:r>
              <a:rPr lang="it-IT" dirty="0" smtClean="0"/>
              <a:t> </a:t>
            </a:r>
            <a:r>
              <a:rPr lang="it-IT" dirty="0" err="1" smtClean="0"/>
              <a:t>approximation</a:t>
            </a:r>
            <a:r>
              <a:rPr lang="it-IT" dirty="0" smtClean="0"/>
              <a:t> </a:t>
            </a:r>
          </a:p>
          <a:p>
            <a:pPr>
              <a:buNone/>
            </a:pPr>
            <a:r>
              <a:rPr lang="it-IT" dirty="0" smtClean="0"/>
              <a:t>	by  </a:t>
            </a:r>
            <a:r>
              <a:rPr lang="it-IT" dirty="0" err="1" smtClean="0"/>
              <a:t>Karagiannidis</a:t>
            </a:r>
            <a:r>
              <a:rPr lang="it-IT" dirty="0" smtClean="0"/>
              <a:t> and </a:t>
            </a:r>
            <a:r>
              <a:rPr lang="it-IT" dirty="0" err="1" smtClean="0"/>
              <a:t>Lioumpas</a:t>
            </a:r>
            <a:r>
              <a:rPr lang="it-IT" dirty="0" smtClean="0"/>
              <a:t> </a:t>
            </a:r>
            <a:r>
              <a:rPr lang="it-IT" b="1" dirty="0" smtClean="0">
                <a:solidFill>
                  <a:srgbClr val="1BB52A"/>
                </a:solidFill>
              </a:rPr>
              <a:t>[25]</a:t>
            </a:r>
            <a:r>
              <a:rPr lang="it-IT" dirty="0" smtClean="0"/>
              <a:t>,</a:t>
            </a:r>
          </a:p>
          <a:p>
            <a:pPr lvl="1"/>
            <a:endParaRPr lang="it-IT" dirty="0" smtClean="0"/>
          </a:p>
          <a:p>
            <a:pPr lvl="1"/>
            <a:endParaRPr lang="it-IT" dirty="0" smtClean="0"/>
          </a:p>
          <a:p>
            <a:pPr lvl="1"/>
            <a:endParaRPr lang="it-IT" dirty="0" smtClean="0"/>
          </a:p>
          <a:p>
            <a:pPr lvl="1"/>
            <a:endParaRPr lang="it-IT" dirty="0" smtClean="0"/>
          </a:p>
          <a:p>
            <a:pPr>
              <a:buNone/>
            </a:pPr>
            <a:r>
              <a:rPr lang="it-IT" dirty="0" smtClean="0"/>
              <a:t>	</a:t>
            </a:r>
            <a:r>
              <a:rPr lang="it-IT" b="1" dirty="0" smtClean="0"/>
              <a:t>For N=40 </a:t>
            </a:r>
            <a:r>
              <a:rPr lang="it-IT" b="1" dirty="0" err="1" smtClean="0"/>
              <a:t>my</a:t>
            </a:r>
            <a:r>
              <a:rPr lang="it-IT" b="1" dirty="0" smtClean="0"/>
              <a:t> computer </a:t>
            </a:r>
            <a:r>
              <a:rPr lang="it-IT" b="1" dirty="0" err="1" smtClean="0"/>
              <a:t>still</a:t>
            </a:r>
            <a:r>
              <a:rPr lang="it-IT" b="1" dirty="0" smtClean="0"/>
              <a:t> </a:t>
            </a:r>
            <a:r>
              <a:rPr lang="it-IT" b="1" dirty="0" err="1" smtClean="0"/>
              <a:t>refuses</a:t>
            </a:r>
            <a:r>
              <a:rPr lang="it-IT" b="1" dirty="0" smtClean="0"/>
              <a:t> to </a:t>
            </a:r>
            <a:r>
              <a:rPr lang="it-IT" b="1" dirty="0" err="1" smtClean="0"/>
              <a:t>give</a:t>
            </a:r>
            <a:r>
              <a:rPr lang="it-IT" b="1" dirty="0" smtClean="0"/>
              <a:t> </a:t>
            </a:r>
            <a:r>
              <a:rPr lang="it-IT" b="1" dirty="0" err="1" smtClean="0"/>
              <a:t>anything</a:t>
            </a:r>
            <a:r>
              <a:rPr lang="it-IT" b="1" dirty="0" smtClean="0"/>
              <a:t> </a:t>
            </a:r>
          </a:p>
          <a:p>
            <a:pPr>
              <a:buNone/>
            </a:pPr>
            <a:r>
              <a:rPr lang="it-IT" b="1" dirty="0" smtClean="0"/>
              <a:t>	</a:t>
            </a:r>
            <a:r>
              <a:rPr lang="it-IT" b="1" dirty="0" err="1" smtClean="0"/>
              <a:t>above</a:t>
            </a:r>
            <a:r>
              <a:rPr lang="it-IT" b="1" dirty="0" smtClean="0"/>
              <a:t> 0, </a:t>
            </a:r>
            <a:r>
              <a:rPr lang="it-IT" b="1" dirty="0" err="1" smtClean="0"/>
              <a:t>but</a:t>
            </a:r>
            <a:r>
              <a:rPr lang="it-IT" b="1" dirty="0" smtClean="0"/>
              <a:t> for N=38 </a:t>
            </a:r>
            <a:r>
              <a:rPr lang="it-IT" b="1" dirty="0" err="1" smtClean="0"/>
              <a:t>it</a:t>
            </a:r>
            <a:r>
              <a:rPr lang="it-IT" b="1" dirty="0" smtClean="0"/>
              <a:t> </a:t>
            </a:r>
            <a:r>
              <a:rPr lang="it-IT" b="1" dirty="0" err="1" smtClean="0"/>
              <a:t>gives</a:t>
            </a:r>
            <a:r>
              <a:rPr lang="it-IT" b="1" dirty="0" smtClean="0"/>
              <a:t> p=2.5*10</a:t>
            </a:r>
            <a:r>
              <a:rPr lang="it-IT" b="1" baseline="30000" dirty="0" smtClean="0"/>
              <a:t>-316</a:t>
            </a:r>
          </a:p>
          <a:p>
            <a:pPr lvl="1"/>
            <a:r>
              <a:rPr lang="it-IT" dirty="0" smtClean="0"/>
              <a:t>so he </a:t>
            </a:r>
            <a:r>
              <a:rPr lang="it-IT" dirty="0" err="1" smtClean="0"/>
              <a:t>was</a:t>
            </a:r>
            <a:r>
              <a:rPr lang="it-IT" dirty="0" smtClean="0"/>
              <a:t> </a:t>
            </a:r>
            <a:r>
              <a:rPr lang="it-IT" dirty="0" err="1" smtClean="0"/>
              <a:t>basically</a:t>
            </a:r>
            <a:r>
              <a:rPr lang="it-IT" dirty="0" smtClean="0"/>
              <a:t> </a:t>
            </a:r>
            <a:r>
              <a:rPr lang="it-IT" dirty="0" err="1" smtClean="0"/>
              <a:t>saying</a:t>
            </a:r>
            <a:r>
              <a:rPr lang="it-IT" dirty="0" smtClean="0"/>
              <a:t> </a:t>
            </a:r>
            <a:r>
              <a:rPr lang="it-IT" dirty="0" err="1" smtClean="0"/>
              <a:t>that</a:t>
            </a:r>
            <a:r>
              <a:rPr lang="it-IT" dirty="0" smtClean="0"/>
              <a:t> the data </a:t>
            </a:r>
            <a:r>
              <a:rPr lang="it-IT" dirty="0" err="1" smtClean="0"/>
              <a:t>had</a:t>
            </a:r>
            <a:r>
              <a:rPr lang="it-IT" dirty="0" smtClean="0"/>
              <a:t> a </a:t>
            </a:r>
            <a:r>
              <a:rPr lang="it-IT" dirty="0" err="1" smtClean="0"/>
              <a:t>probability</a:t>
            </a:r>
            <a:r>
              <a:rPr lang="it-IT" dirty="0" smtClean="0"/>
              <a:t> </a:t>
            </a:r>
          </a:p>
          <a:p>
            <a:pPr lvl="1">
              <a:buNone/>
            </a:pPr>
            <a:r>
              <a:rPr lang="it-IT" dirty="0" smtClean="0"/>
              <a:t>	of </a:t>
            </a:r>
            <a:r>
              <a:rPr lang="it-IT" b="1" dirty="0" err="1" smtClean="0">
                <a:solidFill>
                  <a:srgbClr val="FF0000"/>
                </a:solidFill>
              </a:rPr>
              <a:t>less</a:t>
            </a:r>
            <a:r>
              <a:rPr lang="it-IT" b="1" dirty="0" smtClean="0">
                <a:solidFill>
                  <a:srgbClr val="FF0000"/>
                </a:solidFill>
              </a:rPr>
              <a:t> </a:t>
            </a:r>
            <a:r>
              <a:rPr lang="it-IT" b="1" dirty="0" err="1" smtClean="0">
                <a:solidFill>
                  <a:srgbClr val="FF0000"/>
                </a:solidFill>
              </a:rPr>
              <a:t>than</a:t>
            </a:r>
            <a:r>
              <a:rPr lang="it-IT" b="1" dirty="0" smtClean="0">
                <a:solidFill>
                  <a:srgbClr val="FF0000"/>
                </a:solidFill>
              </a:rPr>
              <a:t> a part in 10^316</a:t>
            </a:r>
            <a:r>
              <a:rPr lang="it-IT" dirty="0" smtClean="0"/>
              <a:t> of </a:t>
            </a:r>
            <a:r>
              <a:rPr lang="it-IT" dirty="0" err="1" smtClean="0"/>
              <a:t>being</a:t>
            </a:r>
            <a:r>
              <a:rPr lang="it-IT" dirty="0" smtClean="0"/>
              <a:t> </a:t>
            </a:r>
            <a:r>
              <a:rPr lang="it-IT" dirty="0" err="1" smtClean="0"/>
              <a:t>observed</a:t>
            </a:r>
            <a:r>
              <a:rPr lang="it-IT" dirty="0" smtClean="0"/>
              <a:t> </a:t>
            </a:r>
            <a:r>
              <a:rPr lang="it-IT" dirty="0" err="1" smtClean="0"/>
              <a:t>if</a:t>
            </a:r>
            <a:r>
              <a:rPr lang="it-IT" dirty="0" smtClean="0"/>
              <a:t> the </a:t>
            </a:r>
          </a:p>
          <a:p>
            <a:pPr lvl="1">
              <a:buNone/>
            </a:pPr>
            <a:r>
              <a:rPr lang="it-IT" dirty="0" smtClean="0"/>
              <a:t>	</a:t>
            </a:r>
            <a:r>
              <a:rPr lang="it-IT" dirty="0" err="1" smtClean="0"/>
              <a:t>null</a:t>
            </a:r>
            <a:r>
              <a:rPr lang="it-IT" dirty="0" smtClean="0"/>
              <a:t> </a:t>
            </a:r>
            <a:r>
              <a:rPr lang="it-IT" err="1" smtClean="0"/>
              <a:t>hypothesis</a:t>
            </a:r>
            <a:r>
              <a:rPr lang="it-IT" smtClean="0"/>
              <a:t> held.</a:t>
            </a:r>
          </a:p>
          <a:p>
            <a:pPr lvl="1">
              <a:buNone/>
            </a:pPr>
            <a:endParaRPr lang="it-IT">
              <a:solidFill>
                <a:srgbClr val="FF0000"/>
              </a:solidFill>
            </a:endParaRPr>
          </a:p>
          <a:p>
            <a:pPr lvl="1">
              <a:buNone/>
            </a:pPr>
            <a:r>
              <a:rPr lang="it-IT" sz="3400" smtClean="0">
                <a:solidFill>
                  <a:srgbClr val="FF0000"/>
                </a:solidFill>
              </a:rPr>
              <a:t>That </a:t>
            </a:r>
            <a:r>
              <a:rPr lang="it-IT" sz="3400" dirty="0" err="1" smtClean="0">
                <a:solidFill>
                  <a:srgbClr val="FF0000"/>
                </a:solidFill>
              </a:rPr>
              <a:t>is</a:t>
            </a:r>
            <a:r>
              <a:rPr lang="it-IT" sz="3400" dirty="0" smtClean="0">
                <a:solidFill>
                  <a:srgbClr val="FF0000"/>
                </a:solidFill>
              </a:rPr>
              <a:t> </a:t>
            </a:r>
            <a:r>
              <a:rPr lang="it-IT" sz="3400" b="1" dirty="0" err="1" smtClean="0">
                <a:solidFill>
                  <a:srgbClr val="FF0000"/>
                </a:solidFill>
              </a:rPr>
              <a:t>beyond</a:t>
            </a:r>
            <a:r>
              <a:rPr lang="it-IT" sz="3400" b="1" dirty="0" smtClean="0">
                <a:solidFill>
                  <a:srgbClr val="FF0000"/>
                </a:solidFill>
              </a:rPr>
              <a:t> </a:t>
            </a:r>
            <a:r>
              <a:rPr lang="it-IT" sz="3400" b="1" dirty="0" err="1" smtClean="0">
                <a:solidFill>
                  <a:srgbClr val="FF0000"/>
                </a:solidFill>
              </a:rPr>
              <a:t>ridiculous</a:t>
            </a:r>
            <a:r>
              <a:rPr lang="it-IT" sz="3400" b="1" dirty="0" smtClean="0">
                <a:solidFill>
                  <a:srgbClr val="FF0000"/>
                </a:solidFill>
              </a:rPr>
              <a:t> </a:t>
            </a:r>
            <a:r>
              <a:rPr lang="it-IT" sz="3400" dirty="0" smtClean="0">
                <a:solidFill>
                  <a:srgbClr val="FF0000"/>
                </a:solidFill>
              </a:rPr>
              <a:t>! </a:t>
            </a:r>
            <a:r>
              <a:rPr lang="it-IT" sz="3400" dirty="0" err="1" smtClean="0">
                <a:solidFill>
                  <a:srgbClr val="FF0000"/>
                </a:solidFill>
              </a:rPr>
              <a:t>We</a:t>
            </a:r>
            <a:r>
              <a:rPr lang="it-IT" sz="3400" dirty="0" smtClean="0">
                <a:solidFill>
                  <a:srgbClr val="FF0000"/>
                </a:solidFill>
              </a:rPr>
              <a:t> </a:t>
            </a:r>
            <a:r>
              <a:rPr lang="it-IT" sz="3400" dirty="0" err="1" smtClean="0">
                <a:solidFill>
                  <a:srgbClr val="FF0000"/>
                </a:solidFill>
              </a:rPr>
              <a:t>will</a:t>
            </a:r>
            <a:r>
              <a:rPr lang="it-IT" sz="3400" dirty="0" smtClean="0">
                <a:solidFill>
                  <a:srgbClr val="FF0000"/>
                </a:solidFill>
              </a:rPr>
              <a:t> </a:t>
            </a:r>
            <a:r>
              <a:rPr lang="it-IT" sz="3400" dirty="0" err="1" smtClean="0">
                <a:solidFill>
                  <a:srgbClr val="FF0000"/>
                </a:solidFill>
              </a:rPr>
              <a:t>never</a:t>
            </a:r>
            <a:r>
              <a:rPr lang="it-IT" sz="3400" dirty="0" smtClean="0">
                <a:solidFill>
                  <a:srgbClr val="FF0000"/>
                </a:solidFill>
              </a:rPr>
              <a:t> be </a:t>
            </a:r>
            <a:r>
              <a:rPr lang="it-IT" sz="3400" err="1" smtClean="0">
                <a:solidFill>
                  <a:srgbClr val="FF0000"/>
                </a:solidFill>
              </a:rPr>
              <a:t>able</a:t>
            </a:r>
            <a:r>
              <a:rPr lang="it-IT" sz="3400" smtClean="0">
                <a:solidFill>
                  <a:srgbClr val="FF0000"/>
                </a:solidFill>
              </a:rPr>
              <a:t> </a:t>
            </a:r>
          </a:p>
          <a:p>
            <a:pPr lvl="1">
              <a:buNone/>
            </a:pPr>
            <a:r>
              <a:rPr lang="it-IT" sz="3400" smtClean="0">
                <a:solidFill>
                  <a:srgbClr val="FF0000"/>
                </a:solidFill>
              </a:rPr>
              <a:t>to </a:t>
            </a:r>
            <a:r>
              <a:rPr lang="it-IT" sz="3400" dirty="0" err="1" smtClean="0">
                <a:solidFill>
                  <a:srgbClr val="FF0000"/>
                </a:solidFill>
              </a:rPr>
              <a:t>know</a:t>
            </a:r>
            <a:r>
              <a:rPr lang="it-IT" sz="3400" dirty="0" smtClean="0">
                <a:solidFill>
                  <a:srgbClr val="FF0000"/>
                </a:solidFill>
              </a:rPr>
              <a:t> </a:t>
            </a:r>
            <a:r>
              <a:rPr lang="it-IT" sz="3400" smtClean="0">
                <a:solidFill>
                  <a:srgbClr val="FF0000"/>
                </a:solidFill>
              </a:rPr>
              <a:t>the tails </a:t>
            </a:r>
            <a:r>
              <a:rPr lang="it-IT" sz="3400" dirty="0" smtClean="0">
                <a:solidFill>
                  <a:srgbClr val="FF0000"/>
                </a:solidFill>
              </a:rPr>
              <a:t>of </a:t>
            </a:r>
            <a:r>
              <a:rPr lang="it-IT" sz="3400" dirty="0" err="1" smtClean="0">
                <a:solidFill>
                  <a:srgbClr val="FF0000"/>
                </a:solidFill>
              </a:rPr>
              <a:t>our</a:t>
            </a:r>
            <a:r>
              <a:rPr lang="it-IT" sz="3400" dirty="0" smtClean="0">
                <a:solidFill>
                  <a:srgbClr val="FF0000"/>
                </a:solidFill>
              </a:rPr>
              <a:t> </a:t>
            </a:r>
            <a:r>
              <a:rPr lang="it-IT" sz="3400" dirty="0" err="1" smtClean="0">
                <a:solidFill>
                  <a:srgbClr val="FF0000"/>
                </a:solidFill>
              </a:rPr>
              <a:t>systematic</a:t>
            </a:r>
            <a:r>
              <a:rPr lang="it-IT" sz="3400" dirty="0" smtClean="0">
                <a:solidFill>
                  <a:srgbClr val="FF0000"/>
                </a:solidFill>
              </a:rPr>
              <a:t> </a:t>
            </a:r>
            <a:r>
              <a:rPr lang="it-IT" sz="3400" err="1" smtClean="0">
                <a:solidFill>
                  <a:srgbClr val="FF0000"/>
                </a:solidFill>
              </a:rPr>
              <a:t>uncertainties</a:t>
            </a:r>
            <a:r>
              <a:rPr lang="it-IT" sz="3400" smtClean="0">
                <a:solidFill>
                  <a:srgbClr val="FF0000"/>
                </a:solidFill>
              </a:rPr>
              <a:t> </a:t>
            </a:r>
          </a:p>
          <a:p>
            <a:pPr lvl="1">
              <a:buNone/>
            </a:pPr>
            <a:r>
              <a:rPr lang="it-IT" sz="3400" smtClean="0">
                <a:solidFill>
                  <a:srgbClr val="FF0000"/>
                </a:solidFill>
              </a:rPr>
              <a:t>to </a:t>
            </a:r>
            <a:r>
              <a:rPr lang="it-IT" sz="3400" dirty="0" err="1" smtClean="0">
                <a:solidFill>
                  <a:srgbClr val="FF0000"/>
                </a:solidFill>
              </a:rPr>
              <a:t>something</a:t>
            </a:r>
            <a:r>
              <a:rPr lang="it-IT" sz="3400" dirty="0" smtClean="0">
                <a:solidFill>
                  <a:srgbClr val="FF0000"/>
                </a:solidFill>
              </a:rPr>
              <a:t> </a:t>
            </a:r>
            <a:r>
              <a:rPr lang="it-IT" sz="3400" dirty="0" err="1" smtClean="0">
                <a:solidFill>
                  <a:srgbClr val="FF0000"/>
                </a:solidFill>
              </a:rPr>
              <a:t>similar</a:t>
            </a:r>
            <a:r>
              <a:rPr lang="it-IT" sz="3400" dirty="0" smtClean="0">
                <a:solidFill>
                  <a:srgbClr val="FF0000"/>
                </a:solidFill>
              </a:rPr>
              <a:t>.</a:t>
            </a:r>
            <a:endParaRPr lang="en-US" sz="3400" dirty="0">
              <a:solidFill>
                <a:srgbClr val="FF0000"/>
              </a:solidFill>
            </a:endParaRPr>
          </a:p>
        </p:txBody>
      </p:sp>
      <p:pic>
        <p:nvPicPr>
          <p:cNvPr id="91138" name="Picture 2"/>
          <p:cNvPicPr>
            <a:picLocks noChangeAspect="1" noChangeArrowheads="1"/>
          </p:cNvPicPr>
          <p:nvPr/>
        </p:nvPicPr>
        <p:blipFill>
          <a:blip r:embed="rId3" cstate="print"/>
          <a:srcRect/>
          <a:stretch>
            <a:fillRect/>
          </a:stretch>
        </p:blipFill>
        <p:spPr bwMode="auto">
          <a:xfrm>
            <a:off x="5292080" y="3435006"/>
            <a:ext cx="3851920" cy="3422994"/>
          </a:xfrm>
          <a:prstGeom prst="rect">
            <a:avLst/>
          </a:prstGeom>
          <a:noFill/>
          <a:ln w="9525">
            <a:noFill/>
            <a:miter lim="800000"/>
            <a:headEnd/>
            <a:tailEnd/>
          </a:ln>
        </p:spPr>
      </p:pic>
      <p:graphicFrame>
        <p:nvGraphicFramePr>
          <p:cNvPr id="5" name="Oggetto 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31180" name="Equazione" r:id="rId4" imgW="114120" imgH="215640" progId="Equation.3">
                  <p:embed/>
                </p:oleObj>
              </mc:Choice>
              <mc:Fallback>
                <p:oleObj name="Equazione"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1140" name="Picture 4"/>
          <p:cNvPicPr>
            <a:picLocks noChangeAspect="1" noChangeArrowheads="1"/>
          </p:cNvPicPr>
          <p:nvPr/>
        </p:nvPicPr>
        <p:blipFill>
          <a:blip r:embed="rId6" cstate="print"/>
          <a:srcRect/>
          <a:stretch>
            <a:fillRect/>
          </a:stretch>
        </p:blipFill>
        <p:spPr bwMode="auto">
          <a:xfrm>
            <a:off x="1115616" y="4005064"/>
            <a:ext cx="2705100" cy="657225"/>
          </a:xfrm>
          <a:prstGeom prst="rect">
            <a:avLst/>
          </a:prstGeom>
          <a:noFill/>
          <a:ln w="9525">
            <a:noFill/>
            <a:miter lim="800000"/>
            <a:headEnd/>
            <a:tailEnd/>
          </a:ln>
        </p:spPr>
      </p:pic>
    </p:spTree>
    <p:extLst>
      <p:ext uri="{BB962C8B-B14F-4D97-AF65-F5344CB8AC3E}">
        <p14:creationId xmlns:p14="http://schemas.microsoft.com/office/powerpoint/2010/main" val="17852073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88640"/>
            <a:ext cx="5697282" cy="1143000"/>
          </a:xfrm>
        </p:spPr>
        <p:txBody>
          <a:bodyPr/>
          <a:lstStyle/>
          <a:p>
            <a:r>
              <a:rPr lang="it-IT" dirty="0" err="1" smtClean="0"/>
              <a:t>Bubble</a:t>
            </a:r>
            <a:r>
              <a:rPr lang="it-IT" dirty="0" smtClean="0"/>
              <a:t> </a:t>
            </a:r>
            <a:r>
              <a:rPr lang="it-IT" dirty="0" err="1" smtClean="0"/>
              <a:t>chamber</a:t>
            </a:r>
            <a:r>
              <a:rPr lang="it-IT" dirty="0" smtClean="0"/>
              <a:t> </a:t>
            </a:r>
            <a:r>
              <a:rPr lang="it-IT" dirty="0" err="1" smtClean="0"/>
              <a:t>physics</a:t>
            </a:r>
            <a:endParaRPr lang="it-IT" dirty="0"/>
          </a:p>
        </p:txBody>
      </p:sp>
      <p:sp>
        <p:nvSpPr>
          <p:cNvPr id="3" name="Segnaposto contenuto 2"/>
          <p:cNvSpPr>
            <a:spLocks noGrp="1"/>
          </p:cNvSpPr>
          <p:nvPr>
            <p:ph idx="1"/>
          </p:nvPr>
        </p:nvSpPr>
        <p:spPr>
          <a:xfrm>
            <a:off x="42342" y="1268760"/>
            <a:ext cx="6638428" cy="1221416"/>
          </a:xfrm>
        </p:spPr>
        <p:txBody>
          <a:bodyPr>
            <a:normAutofit fontScale="70000" lnSpcReduction="20000"/>
          </a:bodyPr>
          <a:lstStyle/>
          <a:p>
            <a:pPr marL="0" indent="0">
              <a:buNone/>
            </a:pPr>
            <a:r>
              <a:rPr lang="it-IT" dirty="0" smtClean="0"/>
              <a:t>A </a:t>
            </a:r>
            <a:r>
              <a:rPr lang="it-IT" dirty="0" err="1" smtClean="0"/>
              <a:t>bubble</a:t>
            </a:r>
            <a:r>
              <a:rPr lang="it-IT" dirty="0" smtClean="0"/>
              <a:t> </a:t>
            </a:r>
            <a:r>
              <a:rPr lang="it-IT" dirty="0" err="1" smtClean="0"/>
              <a:t>chamber</a:t>
            </a:r>
            <a:r>
              <a:rPr lang="it-IT" dirty="0" smtClean="0"/>
              <a:t> </a:t>
            </a:r>
            <a:r>
              <a:rPr lang="it-IT" dirty="0" err="1" smtClean="0"/>
              <a:t>is</a:t>
            </a:r>
            <a:r>
              <a:rPr lang="it-IT" dirty="0" smtClean="0"/>
              <a:t> a vessel </a:t>
            </a:r>
            <a:r>
              <a:rPr lang="it-IT" dirty="0" err="1" smtClean="0"/>
              <a:t>filled</a:t>
            </a:r>
            <a:r>
              <a:rPr lang="it-IT" dirty="0" smtClean="0"/>
              <a:t> with a gas in a </a:t>
            </a:r>
            <a:r>
              <a:rPr lang="it-IT" dirty="0" err="1" smtClean="0"/>
              <a:t>phase</a:t>
            </a:r>
            <a:r>
              <a:rPr lang="it-IT" dirty="0" smtClean="0"/>
              <a:t> of </a:t>
            </a:r>
            <a:r>
              <a:rPr lang="it-IT" dirty="0" err="1" smtClean="0"/>
              <a:t>superheating</a:t>
            </a:r>
            <a:r>
              <a:rPr lang="it-IT" dirty="0" smtClean="0"/>
              <a:t>. The </a:t>
            </a:r>
            <a:r>
              <a:rPr lang="it-IT" dirty="0" err="1" smtClean="0"/>
              <a:t>passage</a:t>
            </a:r>
            <a:r>
              <a:rPr lang="it-IT" dirty="0" smtClean="0"/>
              <a:t> of </a:t>
            </a:r>
            <a:r>
              <a:rPr lang="it-IT" dirty="0" err="1" smtClean="0"/>
              <a:t>charged</a:t>
            </a:r>
            <a:r>
              <a:rPr lang="it-IT" dirty="0" smtClean="0"/>
              <a:t> </a:t>
            </a:r>
            <a:r>
              <a:rPr lang="it-IT" dirty="0" err="1" smtClean="0"/>
              <a:t>particles</a:t>
            </a:r>
            <a:r>
              <a:rPr lang="it-IT" dirty="0" smtClean="0"/>
              <a:t> </a:t>
            </a:r>
            <a:r>
              <a:rPr lang="it-IT" dirty="0" err="1" smtClean="0"/>
              <a:t>ionizes</a:t>
            </a:r>
            <a:r>
              <a:rPr lang="it-IT" dirty="0" smtClean="0"/>
              <a:t> the gas and </a:t>
            </a:r>
            <a:r>
              <a:rPr lang="it-IT" dirty="0" err="1" smtClean="0"/>
              <a:t>bubbles</a:t>
            </a:r>
            <a:r>
              <a:rPr lang="it-IT" dirty="0" smtClean="0"/>
              <a:t> are </a:t>
            </a:r>
            <a:r>
              <a:rPr lang="it-IT" dirty="0" err="1" smtClean="0"/>
              <a:t>formed</a:t>
            </a:r>
            <a:r>
              <a:rPr lang="it-IT" dirty="0" smtClean="0"/>
              <a:t> </a:t>
            </a:r>
            <a:r>
              <a:rPr lang="it-IT" dirty="0" err="1" smtClean="0"/>
              <a:t>along</a:t>
            </a:r>
            <a:r>
              <a:rPr lang="it-IT" dirty="0" smtClean="0"/>
              <a:t> the </a:t>
            </a:r>
            <a:r>
              <a:rPr lang="it-IT" dirty="0" err="1" smtClean="0"/>
              <a:t>path</a:t>
            </a:r>
            <a:endParaRPr lang="it-IT" dirty="0"/>
          </a:p>
        </p:txBody>
      </p:sp>
      <p:pic>
        <p:nvPicPr>
          <p:cNvPr id="1280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2190" y="3717032"/>
            <a:ext cx="3884306" cy="305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4" name="Picture 4" descr="https://universe-review.ca/I15-02-bubblechamb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48880"/>
            <a:ext cx="2381250" cy="2714626"/>
          </a:xfrm>
          <a:prstGeom prst="rect">
            <a:avLst/>
          </a:prstGeom>
          <a:noFill/>
          <a:extLst>
            <a:ext uri="{909E8E84-426E-40DD-AFC4-6F175D3DCCD1}">
              <a14:hiddenFill xmlns:a14="http://schemas.microsoft.com/office/drawing/2010/main">
                <a:solidFill>
                  <a:srgbClr val="FFFFFF"/>
                </a:solidFill>
              </a14:hiddenFill>
            </a:ext>
          </a:extLst>
        </p:spPr>
      </p:pic>
      <p:pic>
        <p:nvPicPr>
          <p:cNvPr id="128006" name="Picture 6" descr="https://upload.wikimedia.org/wikipedia/commons/9/96/Big_European_Bubble_Chamb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0770" y="144016"/>
            <a:ext cx="2355726" cy="314096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80971" y="5216151"/>
            <a:ext cx="4838227" cy="1631216"/>
          </a:xfrm>
          <a:prstGeom prst="rect">
            <a:avLst/>
          </a:prstGeom>
          <a:noFill/>
        </p:spPr>
        <p:txBody>
          <a:bodyPr wrap="square" rtlCol="0">
            <a:spAutoFit/>
          </a:bodyPr>
          <a:lstStyle/>
          <a:p>
            <a:r>
              <a:rPr lang="it-IT" sz="2000" dirty="0" smtClean="0"/>
              <a:t>By </a:t>
            </a:r>
            <a:r>
              <a:rPr lang="it-IT" sz="2000" dirty="0" err="1" smtClean="0"/>
              <a:t>measuring</a:t>
            </a:r>
            <a:r>
              <a:rPr lang="it-IT" sz="2000" dirty="0" smtClean="0"/>
              <a:t> the </a:t>
            </a:r>
            <a:r>
              <a:rPr lang="it-IT" sz="2000" dirty="0" err="1" smtClean="0"/>
              <a:t>tracks</a:t>
            </a:r>
            <a:r>
              <a:rPr lang="it-IT" sz="2000" dirty="0" smtClean="0"/>
              <a:t> in a </a:t>
            </a:r>
            <a:r>
              <a:rPr lang="it-IT" sz="2000" dirty="0" err="1" smtClean="0"/>
              <a:t>magnetic</a:t>
            </a:r>
            <a:endParaRPr lang="it-IT" sz="2000" dirty="0" smtClean="0"/>
          </a:p>
          <a:p>
            <a:r>
              <a:rPr lang="it-IT" sz="2000" dirty="0"/>
              <a:t>f</a:t>
            </a:r>
            <a:r>
              <a:rPr lang="it-IT" sz="2000" smtClean="0"/>
              <a:t>ield</a:t>
            </a:r>
            <a:r>
              <a:rPr lang="it-IT" sz="2000" dirty="0" smtClean="0"/>
              <a:t>, </a:t>
            </a:r>
            <a:r>
              <a:rPr lang="it-IT" sz="2000" dirty="0" err="1" smtClean="0"/>
              <a:t>one</a:t>
            </a:r>
            <a:r>
              <a:rPr lang="it-IT" sz="2000" dirty="0" smtClean="0"/>
              <a:t> </a:t>
            </a:r>
            <a:r>
              <a:rPr lang="it-IT" sz="2000" dirty="0" err="1" smtClean="0"/>
              <a:t>determines</a:t>
            </a:r>
            <a:r>
              <a:rPr lang="it-IT" sz="2000" dirty="0" smtClean="0"/>
              <a:t> </a:t>
            </a:r>
            <a:r>
              <a:rPr lang="it-IT" sz="2000" dirty="0" err="1" smtClean="0"/>
              <a:t>their</a:t>
            </a:r>
            <a:r>
              <a:rPr lang="it-IT" sz="2000" dirty="0" smtClean="0"/>
              <a:t> </a:t>
            </a:r>
            <a:r>
              <a:rPr lang="it-IT" sz="2000" dirty="0" err="1" smtClean="0"/>
              <a:t>momentum</a:t>
            </a:r>
            <a:r>
              <a:rPr lang="it-IT" sz="2000" dirty="0" smtClean="0"/>
              <a:t>.</a:t>
            </a:r>
          </a:p>
          <a:p>
            <a:r>
              <a:rPr lang="it-IT" sz="2000" dirty="0" smtClean="0"/>
              <a:t>The mass of a </a:t>
            </a:r>
            <a:r>
              <a:rPr lang="it-IT" sz="2000" dirty="0" err="1" smtClean="0"/>
              <a:t>particle</a:t>
            </a:r>
            <a:r>
              <a:rPr lang="it-IT" sz="2000" dirty="0" smtClean="0"/>
              <a:t> </a:t>
            </a:r>
            <a:r>
              <a:rPr lang="it-IT" sz="2000" dirty="0" err="1" smtClean="0"/>
              <a:t>decaying</a:t>
            </a:r>
            <a:r>
              <a:rPr lang="it-IT" sz="2000" dirty="0" smtClean="0"/>
              <a:t> </a:t>
            </a:r>
            <a:r>
              <a:rPr lang="it-IT" sz="2000" dirty="0" err="1" smtClean="0"/>
              <a:t>into</a:t>
            </a:r>
            <a:r>
              <a:rPr lang="it-IT" sz="2000" dirty="0" smtClean="0"/>
              <a:t> </a:t>
            </a:r>
            <a:r>
              <a:rPr lang="it-IT" sz="2000" dirty="0" err="1" smtClean="0"/>
              <a:t>others</a:t>
            </a:r>
            <a:r>
              <a:rPr lang="it-IT" sz="2000" dirty="0" smtClean="0"/>
              <a:t> </a:t>
            </a:r>
          </a:p>
          <a:p>
            <a:r>
              <a:rPr lang="it-IT" sz="2000" dirty="0"/>
              <a:t>c</a:t>
            </a:r>
            <a:r>
              <a:rPr lang="it-IT" sz="2000" dirty="0" smtClean="0"/>
              <a:t>an be </a:t>
            </a:r>
            <a:r>
              <a:rPr lang="it-IT" sz="2000" dirty="0" err="1" smtClean="0"/>
              <a:t>determined</a:t>
            </a:r>
            <a:r>
              <a:rPr lang="it-IT" sz="2000" dirty="0" smtClean="0"/>
              <a:t> from the </a:t>
            </a:r>
            <a:r>
              <a:rPr lang="it-IT" sz="2000" dirty="0" err="1" smtClean="0"/>
              <a:t>daughters</a:t>
            </a:r>
            <a:r>
              <a:rPr lang="it-IT" sz="2000" dirty="0" smtClean="0"/>
              <a:t>’ </a:t>
            </a:r>
            <a:r>
              <a:rPr lang="it-IT" sz="2000" dirty="0" err="1" smtClean="0"/>
              <a:t>momenta</a:t>
            </a:r>
            <a:endParaRPr lang="it-IT" sz="2000" dirty="0" smtClean="0"/>
          </a:p>
        </p:txBody>
      </p:sp>
      <p:pic>
        <p:nvPicPr>
          <p:cNvPr id="5" name="Picture 2" descr="http://alice.physicsmasterclasses.org/mc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685" y="2780928"/>
            <a:ext cx="2162175" cy="1619251"/>
          </a:xfrm>
          <a:prstGeom prst="rect">
            <a:avLst/>
          </a:prstGeom>
          <a:noFill/>
          <a:extLst>
            <a:ext uri="{909E8E84-426E-40DD-AFC4-6F175D3DCCD1}">
              <a14:hiddenFill xmlns:a14="http://schemas.microsoft.com/office/drawing/2010/main">
                <a:solidFill>
                  <a:srgbClr val="FFFFFF"/>
                </a:solidFill>
              </a14:hiddenFill>
            </a:ext>
          </a:extLst>
        </p:spPr>
      </p:pic>
      <p:sp>
        <p:nvSpPr>
          <p:cNvPr id="6" name="Freccia a sinistra 5"/>
          <p:cNvSpPr/>
          <p:nvPr/>
        </p:nvSpPr>
        <p:spPr>
          <a:xfrm>
            <a:off x="4427984" y="4149080"/>
            <a:ext cx="2448272" cy="885774"/>
          </a:xfrm>
          <a:prstGeom prst="leftArrow">
            <a:avLst/>
          </a:prstGeom>
          <a:solidFill>
            <a:srgbClr val="FF0000"/>
          </a:solidFill>
          <a:ln>
            <a:noFill/>
          </a:ln>
          <a:scene3d>
            <a:camera prst="orthographicFront">
              <a:rot lat="0" lon="0" rev="19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90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 fill="hold"/>
                                        <p:tgtEl>
                                          <p:spTgt spid="6"/>
                                        </p:tgtEl>
                                        <p:attrNameLst>
                                          <p:attrName>ppt_x</p:attrName>
                                        </p:attrNameLst>
                                      </p:cBhvr>
                                      <p:tavLst>
                                        <p:tav tm="0">
                                          <p:val>
                                            <p:strVal val="#ppt_x"/>
                                          </p:val>
                                        </p:tav>
                                        <p:tav tm="100000">
                                          <p:val>
                                            <p:strVal val="#ppt_x"/>
                                          </p:val>
                                        </p:tav>
                                      </p:tavLst>
                                    </p:anim>
                                    <p:anim calcmode="lin" valueType="num">
                                      <p:cBhvr additive="base">
                                        <p:cTn id="8" dur="1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 fill="hold"/>
                                        <p:tgtEl>
                                          <p:spTgt spid="5"/>
                                        </p:tgtEl>
                                        <p:attrNameLst>
                                          <p:attrName>ppt_x</p:attrName>
                                        </p:attrNameLst>
                                      </p:cBhvr>
                                      <p:tavLst>
                                        <p:tav tm="0">
                                          <p:val>
                                            <p:strVal val="#ppt_x"/>
                                          </p:val>
                                        </p:tav>
                                        <p:tav tm="100000">
                                          <p:val>
                                            <p:strVal val="#ppt_x"/>
                                          </p:val>
                                        </p:tav>
                                      </p:tavLst>
                                    </p:anim>
                                    <p:anim calcmode="lin" valueType="num">
                                      <p:cBhvr additive="base">
                                        <p:cTn id="12" dur="1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Higgs</a:t>
            </a:r>
            <a:r>
              <a:rPr lang="it-IT" dirty="0" smtClean="0"/>
              <a:t> </a:t>
            </a:r>
            <a:r>
              <a:rPr lang="it-IT" dirty="0" err="1" smtClean="0"/>
              <a:t>Discovery</a:t>
            </a:r>
            <a:r>
              <a:rPr lang="it-IT" dirty="0" smtClean="0"/>
              <a:t>: a case </a:t>
            </a:r>
            <a:r>
              <a:rPr lang="it-IT" dirty="0" err="1" smtClean="0"/>
              <a:t>study</a:t>
            </a:r>
            <a:endParaRPr lang="it-IT" dirty="0"/>
          </a:p>
        </p:txBody>
      </p:sp>
      <p:pic>
        <p:nvPicPr>
          <p:cNvPr id="4" name="Picture 1" descr="4mu+g-7TeV-3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1914163"/>
            <a:ext cx="5494002" cy="3963109"/>
          </a:xfrm>
          <a:prstGeom prst="rect">
            <a:avLst/>
          </a:prstGeom>
        </p:spPr>
      </p:pic>
    </p:spTree>
    <p:extLst>
      <p:ext uri="{BB962C8B-B14F-4D97-AF65-F5344CB8AC3E}">
        <p14:creationId xmlns:p14="http://schemas.microsoft.com/office/powerpoint/2010/main" val="19158235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normAutofit fontScale="90000"/>
          </a:bodyPr>
          <a:lstStyle/>
          <a:p>
            <a:r>
              <a:rPr lang="it-IT" smtClean="0"/>
              <a:t>Nuts and Bolts of Higgs Combination</a:t>
            </a:r>
            <a:endParaRPr lang="en-US"/>
          </a:p>
        </p:txBody>
      </p:sp>
      <p:sp>
        <p:nvSpPr>
          <p:cNvPr id="3" name="Segnaposto contenuto 2"/>
          <p:cNvSpPr>
            <a:spLocks noGrp="1"/>
          </p:cNvSpPr>
          <p:nvPr>
            <p:ph idx="1"/>
          </p:nvPr>
        </p:nvSpPr>
        <p:spPr>
          <a:xfrm>
            <a:off x="251520" y="1063277"/>
            <a:ext cx="8697144" cy="5390059"/>
          </a:xfrm>
        </p:spPr>
        <p:txBody>
          <a:bodyPr>
            <a:normAutofit fontScale="47500" lnSpcReduction="20000"/>
          </a:bodyPr>
          <a:lstStyle/>
          <a:p>
            <a:pPr>
              <a:buNone/>
            </a:pPr>
            <a:r>
              <a:rPr lang="it-IT" dirty="0" smtClean="0"/>
              <a:t>	The </a:t>
            </a:r>
            <a:r>
              <a:rPr lang="it-IT" dirty="0" err="1" smtClean="0"/>
              <a:t>recipe</a:t>
            </a:r>
            <a:r>
              <a:rPr lang="it-IT" dirty="0" smtClean="0"/>
              <a:t> must be </a:t>
            </a:r>
            <a:r>
              <a:rPr lang="it-IT" dirty="0" err="1" smtClean="0"/>
              <a:t>explained</a:t>
            </a:r>
            <a:r>
              <a:rPr lang="it-IT" dirty="0" smtClean="0"/>
              <a:t> in </a:t>
            </a:r>
            <a:r>
              <a:rPr lang="it-IT" dirty="0" err="1" smtClean="0"/>
              <a:t>steps</a:t>
            </a:r>
            <a:r>
              <a:rPr lang="it-IT" dirty="0" smtClean="0"/>
              <a:t>. The first </a:t>
            </a:r>
            <a:r>
              <a:rPr lang="it-IT" dirty="0" err="1" smtClean="0"/>
              <a:t>one</a:t>
            </a:r>
            <a:r>
              <a:rPr lang="it-IT" dirty="0" smtClean="0"/>
              <a:t> </a:t>
            </a:r>
            <a:r>
              <a:rPr lang="it-IT" dirty="0" err="1" smtClean="0"/>
              <a:t>is</a:t>
            </a:r>
            <a:r>
              <a:rPr lang="it-IT" dirty="0" smtClean="0"/>
              <a:t> of </a:t>
            </a:r>
            <a:r>
              <a:rPr lang="it-IT" dirty="0" err="1" smtClean="0"/>
              <a:t>course</a:t>
            </a:r>
            <a:r>
              <a:rPr lang="it-IT" dirty="0" smtClean="0"/>
              <a:t> the </a:t>
            </a:r>
            <a:r>
              <a:rPr lang="it-IT" dirty="0" err="1" smtClean="0"/>
              <a:t>one</a:t>
            </a:r>
            <a:r>
              <a:rPr lang="it-IT" dirty="0" smtClean="0"/>
              <a:t> of </a:t>
            </a:r>
            <a:r>
              <a:rPr lang="it-IT" dirty="0" err="1" smtClean="0">
                <a:solidFill>
                  <a:srgbClr val="FF0000"/>
                </a:solidFill>
              </a:rPr>
              <a:t>writing</a:t>
            </a:r>
            <a:r>
              <a:rPr lang="it-IT" dirty="0" smtClean="0">
                <a:solidFill>
                  <a:srgbClr val="FF0000"/>
                </a:solidFill>
              </a:rPr>
              <a:t> down </a:t>
            </a:r>
            <a:r>
              <a:rPr lang="it-IT" dirty="0" err="1" smtClean="0">
                <a:solidFill>
                  <a:srgbClr val="FF0000"/>
                </a:solidFill>
              </a:rPr>
              <a:t>extensively</a:t>
            </a:r>
            <a:r>
              <a:rPr lang="it-IT" dirty="0" smtClean="0">
                <a:solidFill>
                  <a:srgbClr val="FF0000"/>
                </a:solidFill>
              </a:rPr>
              <a:t> the </a:t>
            </a:r>
            <a:r>
              <a:rPr lang="it-IT" dirty="0" err="1" smtClean="0">
                <a:solidFill>
                  <a:srgbClr val="FF0000"/>
                </a:solidFill>
              </a:rPr>
              <a:t>likelihood</a:t>
            </a:r>
            <a:r>
              <a:rPr lang="it-IT" dirty="0" smtClean="0">
                <a:solidFill>
                  <a:srgbClr val="FF0000"/>
                </a:solidFill>
              </a:rPr>
              <a:t> </a:t>
            </a:r>
            <a:r>
              <a:rPr lang="it-IT" dirty="0" err="1" smtClean="0">
                <a:solidFill>
                  <a:srgbClr val="FF0000"/>
                </a:solidFill>
              </a:rPr>
              <a:t>function</a:t>
            </a:r>
            <a:r>
              <a:rPr lang="it-IT" dirty="0" smtClean="0">
                <a:solidFill>
                  <a:srgbClr val="FF0000"/>
                </a:solidFill>
              </a:rPr>
              <a:t>!</a:t>
            </a:r>
          </a:p>
          <a:p>
            <a:pPr marL="514350" indent="-514350">
              <a:buAutoNum type="arabicParenR"/>
            </a:pPr>
            <a:endParaRPr lang="it-IT" dirty="0" smtClean="0"/>
          </a:p>
          <a:p>
            <a:pPr marL="514350" indent="-514350">
              <a:buAutoNum type="arabicParenR"/>
            </a:pPr>
            <a:r>
              <a:rPr lang="it-IT" dirty="0" err="1" smtClean="0"/>
              <a:t>One</a:t>
            </a:r>
            <a:r>
              <a:rPr lang="it-IT" dirty="0" smtClean="0"/>
              <a:t> </a:t>
            </a:r>
            <a:r>
              <a:rPr lang="it-IT" dirty="0" err="1" smtClean="0"/>
              <a:t>writes</a:t>
            </a:r>
            <a:r>
              <a:rPr lang="it-IT" dirty="0" smtClean="0"/>
              <a:t> a global </a:t>
            </a:r>
            <a:r>
              <a:rPr lang="it-IT" dirty="0" err="1" smtClean="0"/>
              <a:t>likelihood</a:t>
            </a:r>
            <a:r>
              <a:rPr lang="it-IT" dirty="0" smtClean="0"/>
              <a:t> </a:t>
            </a:r>
            <a:r>
              <a:rPr lang="it-IT" dirty="0" err="1" smtClean="0"/>
              <a:t>function</a:t>
            </a:r>
            <a:r>
              <a:rPr lang="it-IT" dirty="0" smtClean="0"/>
              <a:t>, </a:t>
            </a:r>
            <a:r>
              <a:rPr lang="it-IT" dirty="0" err="1" smtClean="0"/>
              <a:t>whose</a:t>
            </a:r>
            <a:r>
              <a:rPr lang="it-IT" dirty="0" smtClean="0"/>
              <a:t> </a:t>
            </a:r>
            <a:r>
              <a:rPr lang="it-IT" dirty="0" err="1" smtClean="0"/>
              <a:t>parameter</a:t>
            </a:r>
            <a:r>
              <a:rPr lang="it-IT" dirty="0" smtClean="0"/>
              <a:t> of </a:t>
            </a:r>
            <a:r>
              <a:rPr lang="it-IT" dirty="0" err="1" smtClean="0"/>
              <a:t>interest</a:t>
            </a:r>
            <a:r>
              <a:rPr lang="it-IT" dirty="0" smtClean="0"/>
              <a:t> </a:t>
            </a:r>
            <a:r>
              <a:rPr lang="it-IT" dirty="0" err="1" smtClean="0"/>
              <a:t>is</a:t>
            </a:r>
            <a:r>
              <a:rPr lang="it-IT" dirty="0" smtClean="0"/>
              <a:t> the </a:t>
            </a:r>
            <a:r>
              <a:rPr lang="it-IT" dirty="0" err="1" smtClean="0"/>
              <a:t>strength</a:t>
            </a:r>
            <a:r>
              <a:rPr lang="it-IT" dirty="0" smtClean="0"/>
              <a:t> </a:t>
            </a:r>
            <a:r>
              <a:rPr lang="it-IT" dirty="0" err="1" smtClean="0"/>
              <a:t>modifier</a:t>
            </a:r>
            <a:r>
              <a:rPr lang="it-IT" dirty="0" smtClean="0"/>
              <a:t> </a:t>
            </a:r>
            <a:r>
              <a:rPr lang="el-GR" dirty="0" smtClean="0"/>
              <a:t>μ</a:t>
            </a:r>
            <a:r>
              <a:rPr lang="it-IT" dirty="0" smtClean="0"/>
              <a:t>. </a:t>
            </a:r>
            <a:r>
              <a:rPr lang="it-IT" dirty="0" err="1" smtClean="0"/>
              <a:t>If</a:t>
            </a:r>
            <a:r>
              <a:rPr lang="it-IT" dirty="0" smtClean="0"/>
              <a:t> s and b </a:t>
            </a:r>
            <a:r>
              <a:rPr lang="it-IT" dirty="0" err="1" smtClean="0"/>
              <a:t>denote</a:t>
            </a:r>
            <a:r>
              <a:rPr lang="it-IT" dirty="0" smtClean="0"/>
              <a:t> </a:t>
            </a:r>
            <a:r>
              <a:rPr lang="it-IT" dirty="0" err="1" smtClean="0"/>
              <a:t>signal</a:t>
            </a:r>
            <a:r>
              <a:rPr lang="it-IT" dirty="0" smtClean="0"/>
              <a:t> and background, and </a:t>
            </a:r>
            <a:r>
              <a:rPr lang="el-GR" dirty="0" smtClean="0"/>
              <a:t>θ</a:t>
            </a:r>
            <a:r>
              <a:rPr lang="it-IT" dirty="0" smtClean="0"/>
              <a:t> </a:t>
            </a:r>
            <a:r>
              <a:rPr lang="it-IT" dirty="0" err="1" smtClean="0"/>
              <a:t>is</a:t>
            </a:r>
            <a:r>
              <a:rPr lang="it-IT" dirty="0" smtClean="0"/>
              <a:t> a </a:t>
            </a:r>
            <a:r>
              <a:rPr lang="it-IT" dirty="0" err="1" smtClean="0"/>
              <a:t>vector</a:t>
            </a:r>
            <a:r>
              <a:rPr lang="it-IT" dirty="0" smtClean="0"/>
              <a:t> of </a:t>
            </a:r>
            <a:r>
              <a:rPr lang="it-IT" dirty="0" err="1" smtClean="0"/>
              <a:t>systematic</a:t>
            </a:r>
            <a:r>
              <a:rPr lang="it-IT" dirty="0" smtClean="0"/>
              <a:t> </a:t>
            </a:r>
            <a:r>
              <a:rPr lang="it-IT" dirty="0" err="1" smtClean="0"/>
              <a:t>uncertainties</a:t>
            </a:r>
            <a:r>
              <a:rPr lang="it-IT" dirty="0" smtClean="0"/>
              <a:t>, </a:t>
            </a:r>
            <a:r>
              <a:rPr lang="it-IT" dirty="0" err="1" smtClean="0"/>
              <a:t>one</a:t>
            </a:r>
            <a:r>
              <a:rPr lang="it-IT" dirty="0" smtClean="0"/>
              <a:t> can </a:t>
            </a:r>
            <a:r>
              <a:rPr lang="it-IT" dirty="0" err="1" smtClean="0"/>
              <a:t>generically</a:t>
            </a:r>
            <a:r>
              <a:rPr lang="it-IT" dirty="0" smtClean="0"/>
              <a:t> </a:t>
            </a:r>
            <a:r>
              <a:rPr lang="it-IT" dirty="0" err="1" smtClean="0"/>
              <a:t>write</a:t>
            </a:r>
            <a:r>
              <a:rPr lang="it-IT" dirty="0" smtClean="0"/>
              <a:t> for a single </a:t>
            </a:r>
            <a:r>
              <a:rPr lang="it-IT" dirty="0" err="1" smtClean="0"/>
              <a:t>channel</a:t>
            </a:r>
            <a:r>
              <a:rPr lang="it-IT" dirty="0" smtClean="0"/>
              <a:t>:</a:t>
            </a:r>
          </a:p>
          <a:p>
            <a:pPr marL="514350" indent="-514350">
              <a:buAutoNum type="arabicParenR"/>
            </a:pPr>
            <a:endParaRPr lang="it-IT" dirty="0" smtClean="0"/>
          </a:p>
          <a:p>
            <a:pPr marL="514350" indent="-514350">
              <a:buAutoNum type="arabicParenR"/>
            </a:pPr>
            <a:endParaRPr lang="it-IT" dirty="0" smtClean="0"/>
          </a:p>
          <a:p>
            <a:pPr marL="514350" indent="-514350">
              <a:buNone/>
            </a:pPr>
            <a:endParaRPr lang="it-IT" dirty="0" smtClean="0"/>
          </a:p>
          <a:p>
            <a:pPr marL="514350" indent="-514350">
              <a:buNone/>
            </a:pPr>
            <a:r>
              <a:rPr lang="it-IT" dirty="0" smtClean="0"/>
              <a:t>	Note </a:t>
            </a:r>
            <a:r>
              <a:rPr lang="it-IT" dirty="0" err="1" smtClean="0"/>
              <a:t>that</a:t>
            </a:r>
            <a:r>
              <a:rPr lang="it-IT" dirty="0" smtClean="0"/>
              <a:t> </a:t>
            </a:r>
            <a:r>
              <a:rPr lang="el-GR" dirty="0" smtClean="0"/>
              <a:t>θ</a:t>
            </a:r>
            <a:r>
              <a:rPr lang="en-US" dirty="0" smtClean="0"/>
              <a:t> has a </a:t>
            </a:r>
            <a:r>
              <a:rPr lang="it-IT" dirty="0" smtClean="0"/>
              <a:t>“</a:t>
            </a:r>
            <a:r>
              <a:rPr lang="it-IT" dirty="0" err="1" smtClean="0"/>
              <a:t>prior</a:t>
            </a:r>
            <a:r>
              <a:rPr lang="it-IT" dirty="0" smtClean="0"/>
              <a:t>” </a:t>
            </a:r>
            <a:r>
              <a:rPr lang="it-IT" dirty="0" err="1" smtClean="0"/>
              <a:t>coming</a:t>
            </a:r>
            <a:r>
              <a:rPr lang="it-IT" dirty="0" smtClean="0"/>
              <a:t> from a </a:t>
            </a:r>
            <a:r>
              <a:rPr lang="it-IT" dirty="0" err="1" smtClean="0"/>
              <a:t>hypothetical</a:t>
            </a:r>
            <a:r>
              <a:rPr lang="it-IT" dirty="0" smtClean="0"/>
              <a:t> </a:t>
            </a:r>
            <a:r>
              <a:rPr lang="it-IT" dirty="0" err="1" smtClean="0"/>
              <a:t>auxiliary</a:t>
            </a:r>
            <a:r>
              <a:rPr lang="it-IT" dirty="0" smtClean="0"/>
              <a:t> </a:t>
            </a:r>
            <a:r>
              <a:rPr lang="it-IT" dirty="0" err="1" smtClean="0"/>
              <a:t>measurement</a:t>
            </a:r>
            <a:r>
              <a:rPr lang="it-IT" dirty="0" smtClean="0"/>
              <a:t>. </a:t>
            </a:r>
          </a:p>
          <a:p>
            <a:pPr marL="514350" indent="-514350">
              <a:buNone/>
            </a:pPr>
            <a:r>
              <a:rPr lang="it-IT" dirty="0" smtClean="0"/>
              <a:t>	In the LHC </a:t>
            </a:r>
            <a:r>
              <a:rPr lang="it-IT" dirty="0" err="1" smtClean="0"/>
              <a:t>combination</a:t>
            </a:r>
            <a:r>
              <a:rPr lang="it-IT" dirty="0" smtClean="0"/>
              <a:t> of </a:t>
            </a:r>
            <a:r>
              <a:rPr lang="it-IT" dirty="0" err="1" smtClean="0"/>
              <a:t>Higgs</a:t>
            </a:r>
            <a:r>
              <a:rPr lang="it-IT" dirty="0" smtClean="0"/>
              <a:t> </a:t>
            </a:r>
            <a:r>
              <a:rPr lang="it-IT" dirty="0" err="1" smtClean="0"/>
              <a:t>searches</a:t>
            </a:r>
            <a:r>
              <a:rPr lang="it-IT" dirty="0" smtClean="0"/>
              <a:t>, </a:t>
            </a:r>
            <a:r>
              <a:rPr lang="it-IT" dirty="0" err="1" smtClean="0"/>
              <a:t>nuisances</a:t>
            </a:r>
            <a:r>
              <a:rPr lang="it-IT" dirty="0" smtClean="0"/>
              <a:t> are </a:t>
            </a:r>
            <a:r>
              <a:rPr lang="it-IT" dirty="0" err="1" smtClean="0"/>
              <a:t>treated</a:t>
            </a:r>
            <a:r>
              <a:rPr lang="it-IT" dirty="0" smtClean="0"/>
              <a:t> in a </a:t>
            </a:r>
            <a:r>
              <a:rPr lang="it-IT" dirty="0" err="1" smtClean="0"/>
              <a:t>frequentist</a:t>
            </a:r>
            <a:r>
              <a:rPr lang="it-IT" dirty="0" smtClean="0"/>
              <a:t> way</a:t>
            </a:r>
          </a:p>
          <a:p>
            <a:pPr marL="514350" indent="-514350">
              <a:buNone/>
            </a:pPr>
            <a:r>
              <a:rPr lang="it-IT" dirty="0" smtClean="0"/>
              <a:t>	by </a:t>
            </a:r>
            <a:r>
              <a:rPr lang="it-IT" dirty="0" err="1" smtClean="0"/>
              <a:t>taking</a:t>
            </a:r>
            <a:r>
              <a:rPr lang="it-IT" dirty="0" smtClean="0"/>
              <a:t> for </a:t>
            </a:r>
            <a:r>
              <a:rPr lang="it-IT" dirty="0" err="1" smtClean="0"/>
              <a:t>them</a:t>
            </a:r>
            <a:r>
              <a:rPr lang="it-IT" dirty="0" smtClean="0"/>
              <a:t> the </a:t>
            </a:r>
            <a:r>
              <a:rPr lang="it-IT" dirty="0" err="1" smtClean="0"/>
              <a:t>likelihood</a:t>
            </a:r>
            <a:r>
              <a:rPr lang="it-IT" dirty="0" smtClean="0"/>
              <a:t> </a:t>
            </a:r>
            <a:r>
              <a:rPr lang="it-IT" dirty="0" err="1" smtClean="0"/>
              <a:t>which</a:t>
            </a:r>
            <a:r>
              <a:rPr lang="it-IT" dirty="0" smtClean="0"/>
              <a:t> </a:t>
            </a:r>
            <a:r>
              <a:rPr lang="it-IT" dirty="0" err="1" smtClean="0"/>
              <a:t>would</a:t>
            </a:r>
            <a:r>
              <a:rPr lang="it-IT" dirty="0" smtClean="0"/>
              <a:t> </a:t>
            </a:r>
            <a:r>
              <a:rPr lang="it-IT" dirty="0" err="1" smtClean="0"/>
              <a:t>have</a:t>
            </a:r>
            <a:r>
              <a:rPr lang="it-IT" dirty="0" smtClean="0"/>
              <a:t> </a:t>
            </a:r>
            <a:r>
              <a:rPr lang="it-IT" dirty="0" err="1" smtClean="0"/>
              <a:t>produced</a:t>
            </a:r>
            <a:r>
              <a:rPr lang="it-IT" dirty="0" smtClean="0"/>
              <a:t> </a:t>
            </a:r>
            <a:r>
              <a:rPr lang="it-IT" dirty="0" err="1" smtClean="0"/>
              <a:t>as</a:t>
            </a:r>
            <a:r>
              <a:rPr lang="it-IT" dirty="0" smtClean="0"/>
              <a:t> </a:t>
            </a:r>
            <a:r>
              <a:rPr lang="it-IT" dirty="0" err="1" smtClean="0"/>
              <a:t>posterior</a:t>
            </a:r>
            <a:r>
              <a:rPr lang="it-IT" dirty="0" smtClean="0"/>
              <a:t>, </a:t>
            </a:r>
            <a:r>
              <a:rPr lang="it-IT" dirty="0" err="1" smtClean="0"/>
              <a:t>given</a:t>
            </a:r>
            <a:r>
              <a:rPr lang="it-IT" dirty="0" smtClean="0"/>
              <a:t> a </a:t>
            </a:r>
            <a:r>
              <a:rPr lang="it-IT" dirty="0" err="1" smtClean="0"/>
              <a:t>flat</a:t>
            </a:r>
            <a:r>
              <a:rPr lang="it-IT" dirty="0" smtClean="0"/>
              <a:t> </a:t>
            </a:r>
            <a:r>
              <a:rPr lang="it-IT" dirty="0" err="1" smtClean="0"/>
              <a:t>prior</a:t>
            </a:r>
            <a:r>
              <a:rPr lang="it-IT" dirty="0" smtClean="0"/>
              <a:t>,</a:t>
            </a:r>
          </a:p>
          <a:p>
            <a:pPr marL="514350" indent="-514350">
              <a:buNone/>
            </a:pPr>
            <a:r>
              <a:rPr lang="it-IT" dirty="0" smtClean="0"/>
              <a:t>	the PDF </a:t>
            </a:r>
            <a:r>
              <a:rPr lang="it-IT" dirty="0" err="1" smtClean="0"/>
              <a:t>one</a:t>
            </a:r>
            <a:r>
              <a:rPr lang="it-IT" dirty="0" smtClean="0"/>
              <a:t> </a:t>
            </a:r>
            <a:r>
              <a:rPr lang="it-IT" dirty="0" err="1" smtClean="0"/>
              <a:t>believes</a:t>
            </a:r>
            <a:r>
              <a:rPr lang="it-IT" dirty="0" smtClean="0"/>
              <a:t> the </a:t>
            </a:r>
            <a:r>
              <a:rPr lang="it-IT" dirty="0" err="1" smtClean="0"/>
              <a:t>nuisance</a:t>
            </a:r>
            <a:r>
              <a:rPr lang="it-IT" dirty="0" smtClean="0"/>
              <a:t> </a:t>
            </a:r>
            <a:r>
              <a:rPr lang="it-IT" dirty="0" err="1" smtClean="0"/>
              <a:t>is</a:t>
            </a:r>
            <a:r>
              <a:rPr lang="it-IT" dirty="0" smtClean="0"/>
              <a:t>  </a:t>
            </a:r>
            <a:r>
              <a:rPr lang="it-IT" dirty="0" err="1" smtClean="0"/>
              <a:t>distributed</a:t>
            </a:r>
            <a:r>
              <a:rPr lang="it-IT" dirty="0" smtClean="0"/>
              <a:t> from. </a:t>
            </a:r>
          </a:p>
          <a:p>
            <a:pPr marL="514350" indent="-514350">
              <a:buNone/>
            </a:pPr>
            <a:r>
              <a:rPr lang="it-IT" dirty="0" smtClean="0"/>
              <a:t>	</a:t>
            </a:r>
          </a:p>
          <a:p>
            <a:pPr marL="514350" indent="-514350">
              <a:buNone/>
            </a:pPr>
            <a:r>
              <a:rPr lang="it-IT" dirty="0" smtClean="0"/>
              <a:t>	In L </a:t>
            </a:r>
            <a:r>
              <a:rPr lang="it-IT" dirty="0" err="1" smtClean="0"/>
              <a:t>one</a:t>
            </a:r>
            <a:r>
              <a:rPr lang="it-IT" dirty="0" smtClean="0"/>
              <a:t> </a:t>
            </a:r>
            <a:r>
              <a:rPr lang="it-IT" dirty="0" err="1" smtClean="0"/>
              <a:t>may</a:t>
            </a:r>
            <a:r>
              <a:rPr lang="it-IT" dirty="0" smtClean="0"/>
              <a:t> combine </a:t>
            </a:r>
            <a:r>
              <a:rPr lang="it-IT" dirty="0" err="1" smtClean="0"/>
              <a:t>many</a:t>
            </a:r>
            <a:r>
              <a:rPr lang="it-IT" dirty="0" smtClean="0"/>
              <a:t> </a:t>
            </a:r>
            <a:r>
              <a:rPr lang="it-IT" dirty="0" err="1" smtClean="0"/>
              <a:t>different</a:t>
            </a:r>
            <a:r>
              <a:rPr lang="it-IT" dirty="0" smtClean="0"/>
              <a:t> </a:t>
            </a:r>
            <a:r>
              <a:rPr lang="it-IT" dirty="0" err="1" smtClean="0"/>
              <a:t>search</a:t>
            </a:r>
            <a:r>
              <a:rPr lang="it-IT" dirty="0" smtClean="0"/>
              <a:t> </a:t>
            </a:r>
            <a:r>
              <a:rPr lang="it-IT" dirty="0" err="1" smtClean="0"/>
              <a:t>channels</a:t>
            </a:r>
            <a:r>
              <a:rPr lang="it-IT" dirty="0" smtClean="0"/>
              <a:t> </a:t>
            </a:r>
            <a:r>
              <a:rPr lang="it-IT" dirty="0" err="1" smtClean="0"/>
              <a:t>where</a:t>
            </a:r>
            <a:r>
              <a:rPr lang="it-IT" dirty="0" smtClean="0"/>
              <a:t> a </a:t>
            </a:r>
            <a:r>
              <a:rPr lang="it-IT" dirty="0" err="1" smtClean="0"/>
              <a:t>counting</a:t>
            </a:r>
            <a:r>
              <a:rPr lang="it-IT" dirty="0" smtClean="0"/>
              <a:t> </a:t>
            </a:r>
            <a:r>
              <a:rPr lang="it-IT" dirty="0" err="1" smtClean="0"/>
              <a:t>experiment</a:t>
            </a:r>
            <a:r>
              <a:rPr lang="it-IT" dirty="0" smtClean="0"/>
              <a:t> </a:t>
            </a:r>
            <a:r>
              <a:rPr lang="it-IT" dirty="0" err="1" smtClean="0"/>
              <a:t>is</a:t>
            </a:r>
            <a:r>
              <a:rPr lang="it-IT" dirty="0" smtClean="0"/>
              <a:t> </a:t>
            </a:r>
            <a:r>
              <a:rPr lang="it-IT" dirty="0" err="1" smtClean="0"/>
              <a:t>performed</a:t>
            </a:r>
            <a:r>
              <a:rPr lang="it-IT" dirty="0" smtClean="0"/>
              <a:t> </a:t>
            </a:r>
            <a:r>
              <a:rPr lang="it-IT" dirty="0" err="1" smtClean="0"/>
              <a:t>as</a:t>
            </a:r>
            <a:r>
              <a:rPr lang="it-IT" dirty="0" smtClean="0"/>
              <a:t> the </a:t>
            </a:r>
            <a:r>
              <a:rPr lang="it-IT" dirty="0" err="1" smtClean="0"/>
              <a:t>product</a:t>
            </a:r>
            <a:r>
              <a:rPr lang="it-IT" dirty="0" smtClean="0"/>
              <a:t> of </a:t>
            </a:r>
            <a:r>
              <a:rPr lang="it-IT" dirty="0" err="1" smtClean="0"/>
              <a:t>their</a:t>
            </a:r>
            <a:r>
              <a:rPr lang="it-IT" dirty="0" smtClean="0"/>
              <a:t> </a:t>
            </a:r>
            <a:r>
              <a:rPr lang="it-IT" dirty="0" err="1" smtClean="0"/>
              <a:t>Poisson</a:t>
            </a:r>
            <a:r>
              <a:rPr lang="it-IT" dirty="0" smtClean="0"/>
              <a:t> </a:t>
            </a:r>
            <a:r>
              <a:rPr lang="it-IT" dirty="0" err="1" smtClean="0"/>
              <a:t>factors</a:t>
            </a:r>
            <a:r>
              <a:rPr lang="it-IT" dirty="0" smtClean="0"/>
              <a:t>:</a:t>
            </a:r>
            <a:endParaRPr lang="en-US" dirty="0" smtClean="0"/>
          </a:p>
          <a:p>
            <a:pPr marL="514350" indent="-514350">
              <a:buNone/>
            </a:pPr>
            <a:endParaRPr lang="it-IT" dirty="0" smtClean="0"/>
          </a:p>
          <a:p>
            <a:pPr marL="514350" indent="-514350">
              <a:buNone/>
            </a:pPr>
            <a:endParaRPr lang="it-IT" dirty="0" smtClean="0"/>
          </a:p>
          <a:p>
            <a:pPr marL="514350" indent="-514350">
              <a:buNone/>
            </a:pPr>
            <a:endParaRPr lang="it-IT" dirty="0" smtClean="0"/>
          </a:p>
          <a:p>
            <a:pPr marL="514350" indent="-514350">
              <a:buNone/>
            </a:pPr>
            <a:r>
              <a:rPr lang="it-IT" dirty="0" smtClean="0"/>
              <a:t>	or from a </a:t>
            </a:r>
            <a:r>
              <a:rPr lang="it-IT" dirty="0" err="1" smtClean="0"/>
              <a:t>unbinned</a:t>
            </a:r>
            <a:r>
              <a:rPr lang="it-IT" dirty="0" smtClean="0"/>
              <a:t> </a:t>
            </a:r>
            <a:r>
              <a:rPr lang="it-IT" dirty="0" err="1" smtClean="0"/>
              <a:t>likelihood</a:t>
            </a:r>
            <a:r>
              <a:rPr lang="it-IT" dirty="0" smtClean="0"/>
              <a:t> over k </a:t>
            </a:r>
            <a:r>
              <a:rPr lang="it-IT" dirty="0" err="1" smtClean="0"/>
              <a:t>events</a:t>
            </a:r>
            <a:r>
              <a:rPr lang="it-IT" dirty="0" smtClean="0"/>
              <a:t>, </a:t>
            </a:r>
            <a:r>
              <a:rPr lang="it-IT" dirty="0" err="1" smtClean="0"/>
              <a:t>factors</a:t>
            </a:r>
            <a:r>
              <a:rPr lang="it-IT" dirty="0" smtClean="0"/>
              <a:t> </a:t>
            </a:r>
            <a:r>
              <a:rPr lang="it-IT" dirty="0" err="1" smtClean="0"/>
              <a:t>such</a:t>
            </a:r>
            <a:r>
              <a:rPr lang="it-IT" dirty="0" smtClean="0"/>
              <a:t> </a:t>
            </a:r>
            <a:r>
              <a:rPr lang="it-IT" dirty="0" err="1" smtClean="0"/>
              <a:t>as</a:t>
            </a:r>
            <a:r>
              <a:rPr lang="it-IT" dirty="0" smtClean="0"/>
              <a:t>:</a:t>
            </a:r>
          </a:p>
          <a:p>
            <a:pPr marL="514350" indent="-514350">
              <a:buNone/>
            </a:pPr>
            <a:endParaRPr lang="it-IT" dirty="0" smtClean="0"/>
          </a:p>
        </p:txBody>
      </p:sp>
      <p:pic>
        <p:nvPicPr>
          <p:cNvPr id="277505" name="Picture 1"/>
          <p:cNvPicPr>
            <a:picLocks noChangeAspect="1" noChangeArrowheads="1"/>
          </p:cNvPicPr>
          <p:nvPr/>
        </p:nvPicPr>
        <p:blipFill>
          <a:blip r:embed="rId2" cstate="print"/>
          <a:srcRect/>
          <a:stretch>
            <a:fillRect/>
          </a:stretch>
        </p:blipFill>
        <p:spPr bwMode="auto">
          <a:xfrm>
            <a:off x="2483768" y="2132856"/>
            <a:ext cx="5875827" cy="507107"/>
          </a:xfrm>
          <a:prstGeom prst="rect">
            <a:avLst/>
          </a:prstGeom>
          <a:noFill/>
          <a:ln w="9525">
            <a:noFill/>
            <a:miter lim="800000"/>
            <a:headEnd/>
            <a:tailEnd/>
          </a:ln>
        </p:spPr>
      </p:pic>
      <p:pic>
        <p:nvPicPr>
          <p:cNvPr id="277507" name="Picture 3"/>
          <p:cNvPicPr>
            <a:picLocks noChangeAspect="1" noChangeArrowheads="1"/>
          </p:cNvPicPr>
          <p:nvPr/>
        </p:nvPicPr>
        <p:blipFill>
          <a:blip r:embed="rId3" cstate="print"/>
          <a:srcRect/>
          <a:stretch>
            <a:fillRect/>
          </a:stretch>
        </p:blipFill>
        <p:spPr bwMode="auto">
          <a:xfrm>
            <a:off x="4499992" y="4365104"/>
            <a:ext cx="2684250" cy="936104"/>
          </a:xfrm>
          <a:prstGeom prst="rect">
            <a:avLst/>
          </a:prstGeom>
          <a:noFill/>
          <a:ln w="9525">
            <a:noFill/>
            <a:miter lim="800000"/>
            <a:headEnd/>
            <a:tailEnd/>
          </a:ln>
        </p:spPr>
      </p:pic>
      <p:pic>
        <p:nvPicPr>
          <p:cNvPr id="277508" name="Picture 4"/>
          <p:cNvPicPr>
            <a:picLocks noChangeAspect="1" noChangeArrowheads="1"/>
          </p:cNvPicPr>
          <p:nvPr/>
        </p:nvPicPr>
        <p:blipFill>
          <a:blip r:embed="rId4" cstate="print"/>
          <a:srcRect/>
          <a:stretch>
            <a:fillRect/>
          </a:stretch>
        </p:blipFill>
        <p:spPr bwMode="auto">
          <a:xfrm>
            <a:off x="2627784" y="5661248"/>
            <a:ext cx="4392488" cy="752998"/>
          </a:xfrm>
          <a:prstGeom prst="rect">
            <a:avLst/>
          </a:prstGeom>
          <a:noFill/>
          <a:ln w="9525">
            <a:noFill/>
            <a:miter lim="800000"/>
            <a:headEnd/>
            <a:tailEnd/>
          </a:ln>
        </p:spPr>
      </p:pic>
    </p:spTree>
    <p:extLst>
      <p:ext uri="{BB962C8B-B14F-4D97-AF65-F5344CB8AC3E}">
        <p14:creationId xmlns:p14="http://schemas.microsoft.com/office/powerpoint/2010/main" val="29264583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476672"/>
            <a:ext cx="8568952" cy="6381328"/>
          </a:xfrm>
        </p:spPr>
        <p:txBody>
          <a:bodyPr>
            <a:normAutofit fontScale="62500" lnSpcReduction="20000"/>
          </a:bodyPr>
          <a:lstStyle/>
          <a:p>
            <a:pPr>
              <a:buNone/>
            </a:pPr>
            <a:r>
              <a:rPr lang="it-IT" dirty="0" smtClean="0"/>
              <a:t>2) </a:t>
            </a:r>
            <a:r>
              <a:rPr lang="it-IT" dirty="0" err="1" smtClean="0"/>
              <a:t>One</a:t>
            </a:r>
            <a:r>
              <a:rPr lang="it-IT" dirty="0" smtClean="0"/>
              <a:t> </a:t>
            </a:r>
            <a:r>
              <a:rPr lang="it-IT" dirty="0" err="1" smtClean="0"/>
              <a:t>then</a:t>
            </a:r>
            <a:r>
              <a:rPr lang="it-IT" dirty="0" smtClean="0"/>
              <a:t> </a:t>
            </a:r>
            <a:r>
              <a:rPr lang="it-IT" dirty="0" err="1" smtClean="0"/>
              <a:t>constructs</a:t>
            </a:r>
            <a:r>
              <a:rPr lang="it-IT" dirty="0" smtClean="0"/>
              <a:t> a </a:t>
            </a:r>
            <a:r>
              <a:rPr lang="it-IT" dirty="0" err="1" smtClean="0"/>
              <a:t>profile</a:t>
            </a:r>
            <a:r>
              <a:rPr lang="it-IT" dirty="0" smtClean="0"/>
              <a:t> </a:t>
            </a:r>
            <a:r>
              <a:rPr lang="it-IT" dirty="0" err="1" smtClean="0"/>
              <a:t>likelihood</a:t>
            </a:r>
            <a:r>
              <a:rPr lang="it-IT" dirty="0" smtClean="0"/>
              <a:t> </a:t>
            </a:r>
          </a:p>
          <a:p>
            <a:pPr>
              <a:buNone/>
            </a:pPr>
            <a:r>
              <a:rPr lang="it-IT" dirty="0" smtClean="0"/>
              <a:t>test </a:t>
            </a:r>
            <a:r>
              <a:rPr lang="it-IT" dirty="0" err="1" smtClean="0"/>
              <a:t>statistic</a:t>
            </a:r>
            <a:r>
              <a:rPr lang="it-IT" dirty="0" smtClean="0"/>
              <a:t> q</a:t>
            </a:r>
            <a:r>
              <a:rPr lang="el-GR" baseline="-25000" dirty="0" smtClean="0"/>
              <a:t>μ</a:t>
            </a:r>
            <a:r>
              <a:rPr lang="el-GR" dirty="0" smtClean="0"/>
              <a:t> </a:t>
            </a:r>
            <a:r>
              <a:rPr lang="en-US" dirty="0" smtClean="0"/>
              <a:t>as</a:t>
            </a:r>
          </a:p>
          <a:p>
            <a:pPr>
              <a:buNone/>
            </a:pPr>
            <a:endParaRPr lang="en-US" dirty="0" smtClean="0"/>
          </a:p>
          <a:p>
            <a:pPr>
              <a:buNone/>
            </a:pPr>
            <a:r>
              <a:rPr lang="en-US" dirty="0" smtClean="0"/>
              <a:t>	Note that the denominator has L computed with the values of </a:t>
            </a:r>
            <a:r>
              <a:rPr lang="el-GR" dirty="0" smtClean="0"/>
              <a:t>μ</a:t>
            </a:r>
            <a:r>
              <a:rPr lang="it-IT" baseline="30000" dirty="0" smtClean="0"/>
              <a:t>^</a:t>
            </a:r>
            <a:r>
              <a:rPr lang="el-GR" dirty="0" smtClean="0"/>
              <a:t> </a:t>
            </a:r>
            <a:r>
              <a:rPr lang="en-US" dirty="0" smtClean="0"/>
              <a:t>and </a:t>
            </a:r>
            <a:r>
              <a:rPr lang="el-GR" dirty="0" smtClean="0"/>
              <a:t>θ</a:t>
            </a:r>
            <a:r>
              <a:rPr lang="it-IT" baseline="30000" dirty="0" smtClean="0"/>
              <a:t>^</a:t>
            </a:r>
            <a:r>
              <a:rPr lang="it-IT" dirty="0" smtClean="0"/>
              <a:t> </a:t>
            </a:r>
            <a:r>
              <a:rPr lang="it-IT" dirty="0" err="1" smtClean="0"/>
              <a:t>that</a:t>
            </a:r>
            <a:r>
              <a:rPr lang="it-IT" dirty="0" smtClean="0"/>
              <a:t> </a:t>
            </a:r>
            <a:r>
              <a:rPr lang="it-IT" dirty="0" err="1" smtClean="0"/>
              <a:t>globally</a:t>
            </a:r>
            <a:r>
              <a:rPr lang="it-IT" dirty="0" smtClean="0"/>
              <a:t> </a:t>
            </a:r>
            <a:r>
              <a:rPr lang="it-IT" dirty="0" err="1" smtClean="0"/>
              <a:t>maximize</a:t>
            </a:r>
            <a:r>
              <a:rPr lang="it-IT" dirty="0" smtClean="0"/>
              <a:t> </a:t>
            </a:r>
            <a:r>
              <a:rPr lang="it-IT" dirty="0" err="1" smtClean="0"/>
              <a:t>it</a:t>
            </a:r>
            <a:r>
              <a:rPr lang="it-IT" dirty="0" smtClean="0"/>
              <a:t>, </a:t>
            </a:r>
            <a:r>
              <a:rPr lang="it-IT" dirty="0" err="1" smtClean="0"/>
              <a:t>while</a:t>
            </a:r>
            <a:r>
              <a:rPr lang="it-IT" dirty="0" smtClean="0"/>
              <a:t> the numerator </a:t>
            </a:r>
            <a:r>
              <a:rPr lang="it-IT" dirty="0" err="1" smtClean="0"/>
              <a:t>has</a:t>
            </a:r>
            <a:r>
              <a:rPr lang="it-IT" dirty="0" smtClean="0"/>
              <a:t> </a:t>
            </a:r>
            <a:r>
              <a:rPr lang="el-GR" dirty="0" smtClean="0"/>
              <a:t>θ</a:t>
            </a:r>
            <a:r>
              <a:rPr lang="it-IT" dirty="0" smtClean="0"/>
              <a:t>=</a:t>
            </a:r>
            <a:r>
              <a:rPr lang="el-GR" dirty="0" smtClean="0"/>
              <a:t>θ</a:t>
            </a:r>
            <a:r>
              <a:rPr lang="it-IT" baseline="30000" dirty="0" smtClean="0"/>
              <a:t>^</a:t>
            </a:r>
            <a:r>
              <a:rPr lang="el-GR" baseline="-25000" dirty="0" smtClean="0"/>
              <a:t>μ</a:t>
            </a:r>
            <a:r>
              <a:rPr lang="it-IT" dirty="0" smtClean="0"/>
              <a:t> </a:t>
            </a:r>
            <a:r>
              <a:rPr lang="it-IT" dirty="0" err="1" smtClean="0"/>
              <a:t>computed</a:t>
            </a:r>
            <a:r>
              <a:rPr lang="it-IT" dirty="0" smtClean="0"/>
              <a:t> </a:t>
            </a:r>
            <a:r>
              <a:rPr lang="it-IT" dirty="0" err="1" smtClean="0"/>
              <a:t>as</a:t>
            </a:r>
            <a:r>
              <a:rPr lang="it-IT" dirty="0" smtClean="0"/>
              <a:t> the </a:t>
            </a:r>
            <a:r>
              <a:rPr lang="it-IT" dirty="0" err="1" smtClean="0"/>
              <a:t>conditional</a:t>
            </a:r>
            <a:r>
              <a:rPr lang="it-IT" dirty="0" smtClean="0"/>
              <a:t> maximum </a:t>
            </a:r>
            <a:r>
              <a:rPr lang="it-IT" dirty="0" err="1" smtClean="0"/>
              <a:t>likelihood</a:t>
            </a:r>
            <a:r>
              <a:rPr lang="it-IT" dirty="0" smtClean="0"/>
              <a:t> estimate, </a:t>
            </a:r>
            <a:r>
              <a:rPr lang="it-IT" dirty="0" err="1" smtClean="0"/>
              <a:t>given</a:t>
            </a:r>
            <a:r>
              <a:rPr lang="it-IT" dirty="0" smtClean="0"/>
              <a:t> </a:t>
            </a:r>
            <a:r>
              <a:rPr lang="el-GR" dirty="0" smtClean="0"/>
              <a:t>μ</a:t>
            </a:r>
            <a:r>
              <a:rPr lang="it-IT" dirty="0" smtClean="0"/>
              <a:t>.  	</a:t>
            </a:r>
          </a:p>
          <a:p>
            <a:pPr>
              <a:buNone/>
            </a:pPr>
            <a:r>
              <a:rPr lang="it-IT" dirty="0" smtClean="0"/>
              <a:t>	</a:t>
            </a:r>
            <a:r>
              <a:rPr lang="it-IT" dirty="0" smtClean="0">
                <a:solidFill>
                  <a:srgbClr val="FF0000"/>
                </a:solidFill>
              </a:rPr>
              <a:t>A </a:t>
            </a:r>
            <a:r>
              <a:rPr lang="it-IT" dirty="0" err="1" smtClean="0">
                <a:solidFill>
                  <a:srgbClr val="FF0000"/>
                </a:solidFill>
              </a:rPr>
              <a:t>constraint</a:t>
            </a:r>
            <a:r>
              <a:rPr lang="it-IT" dirty="0" smtClean="0">
                <a:solidFill>
                  <a:srgbClr val="FF0000"/>
                </a:solidFill>
              </a:rPr>
              <a:t> </a:t>
            </a:r>
            <a:r>
              <a:rPr lang="it-IT" dirty="0" err="1" smtClean="0">
                <a:solidFill>
                  <a:srgbClr val="FF0000"/>
                </a:solidFill>
              </a:rPr>
              <a:t>is</a:t>
            </a:r>
            <a:r>
              <a:rPr lang="it-IT" dirty="0" smtClean="0">
                <a:solidFill>
                  <a:srgbClr val="FF0000"/>
                </a:solidFill>
              </a:rPr>
              <a:t> </a:t>
            </a:r>
            <a:r>
              <a:rPr lang="it-IT" dirty="0" err="1" smtClean="0">
                <a:solidFill>
                  <a:srgbClr val="FF0000"/>
                </a:solidFill>
              </a:rPr>
              <a:t>posed</a:t>
            </a:r>
            <a:r>
              <a:rPr lang="it-IT" dirty="0" smtClean="0">
                <a:solidFill>
                  <a:srgbClr val="FF0000"/>
                </a:solidFill>
              </a:rPr>
              <a:t> on the MLE </a:t>
            </a:r>
            <a:r>
              <a:rPr lang="el-GR" dirty="0" smtClean="0">
                <a:solidFill>
                  <a:srgbClr val="FF0000"/>
                </a:solidFill>
              </a:rPr>
              <a:t>μ</a:t>
            </a:r>
            <a:r>
              <a:rPr lang="it-IT" baseline="30000" dirty="0" smtClean="0">
                <a:solidFill>
                  <a:srgbClr val="FF0000"/>
                </a:solidFill>
              </a:rPr>
              <a:t>^</a:t>
            </a:r>
            <a:r>
              <a:rPr lang="el-GR" dirty="0" smtClean="0">
                <a:solidFill>
                  <a:srgbClr val="FF0000"/>
                </a:solidFill>
              </a:rPr>
              <a:t> </a:t>
            </a:r>
            <a:r>
              <a:rPr lang="en-US" dirty="0" smtClean="0">
                <a:solidFill>
                  <a:srgbClr val="FF0000"/>
                </a:solidFill>
              </a:rPr>
              <a:t>to be confined in 0</a:t>
            </a:r>
            <a:r>
              <a:rPr lang="it-IT" dirty="0" smtClean="0">
                <a:solidFill>
                  <a:srgbClr val="FF0000"/>
                </a:solidFill>
              </a:rPr>
              <a:t>&lt;=</a:t>
            </a:r>
            <a:r>
              <a:rPr lang="el-GR" dirty="0" smtClean="0">
                <a:solidFill>
                  <a:srgbClr val="FF0000"/>
                </a:solidFill>
              </a:rPr>
              <a:t>μ</a:t>
            </a:r>
            <a:r>
              <a:rPr lang="it-IT" baseline="30000" dirty="0" smtClean="0">
                <a:solidFill>
                  <a:srgbClr val="FF0000"/>
                </a:solidFill>
              </a:rPr>
              <a:t>^</a:t>
            </a:r>
            <a:r>
              <a:rPr lang="it-IT" dirty="0" smtClean="0">
                <a:solidFill>
                  <a:srgbClr val="FF0000"/>
                </a:solidFill>
              </a:rPr>
              <a:t>&lt;=</a:t>
            </a:r>
            <a:r>
              <a:rPr lang="el-GR" dirty="0" smtClean="0">
                <a:solidFill>
                  <a:srgbClr val="FF0000"/>
                </a:solidFill>
              </a:rPr>
              <a:t>μ</a:t>
            </a:r>
            <a:r>
              <a:rPr lang="it-IT" dirty="0" smtClean="0"/>
              <a:t>: </a:t>
            </a:r>
            <a:r>
              <a:rPr lang="it-IT" dirty="0" err="1" smtClean="0"/>
              <a:t>this</a:t>
            </a:r>
            <a:r>
              <a:rPr lang="it-IT" dirty="0" smtClean="0"/>
              <a:t> </a:t>
            </a:r>
            <a:r>
              <a:rPr lang="it-IT" dirty="0" err="1" smtClean="0"/>
              <a:t>avoids</a:t>
            </a:r>
            <a:r>
              <a:rPr lang="it-IT" dirty="0" smtClean="0"/>
              <a:t> negative </a:t>
            </a:r>
            <a:r>
              <a:rPr lang="it-IT" dirty="0" err="1" smtClean="0"/>
              <a:t>solutions</a:t>
            </a:r>
            <a:r>
              <a:rPr lang="it-IT" dirty="0" smtClean="0"/>
              <a:t> for the cross </a:t>
            </a:r>
            <a:r>
              <a:rPr lang="it-IT" dirty="0" err="1" smtClean="0"/>
              <a:t>section</a:t>
            </a:r>
            <a:r>
              <a:rPr lang="it-IT" dirty="0" smtClean="0"/>
              <a:t>, and </a:t>
            </a:r>
            <a:r>
              <a:rPr lang="it-IT" dirty="0" err="1" smtClean="0"/>
              <a:t>ensures</a:t>
            </a:r>
            <a:r>
              <a:rPr lang="it-IT" dirty="0" smtClean="0"/>
              <a:t> </a:t>
            </a:r>
            <a:r>
              <a:rPr lang="it-IT" dirty="0" err="1" smtClean="0"/>
              <a:t>that</a:t>
            </a:r>
            <a:r>
              <a:rPr lang="it-IT" dirty="0" smtClean="0"/>
              <a:t> best-</a:t>
            </a:r>
            <a:r>
              <a:rPr lang="it-IT" dirty="0" err="1" smtClean="0"/>
              <a:t>fit</a:t>
            </a:r>
            <a:r>
              <a:rPr lang="it-IT" dirty="0" smtClean="0"/>
              <a:t> </a:t>
            </a:r>
            <a:r>
              <a:rPr lang="it-IT" dirty="0" err="1" smtClean="0"/>
              <a:t>values</a:t>
            </a:r>
            <a:r>
              <a:rPr lang="it-IT" dirty="0" smtClean="0"/>
              <a:t> </a:t>
            </a:r>
            <a:r>
              <a:rPr lang="it-IT" i="1" dirty="0" err="1" smtClean="0"/>
              <a:t>above</a:t>
            </a:r>
            <a:r>
              <a:rPr lang="el-GR" dirty="0" smtClean="0"/>
              <a:t> </a:t>
            </a:r>
            <a:r>
              <a:rPr lang="en-US" dirty="0" smtClean="0"/>
              <a:t>the signal hypothesis </a:t>
            </a:r>
            <a:r>
              <a:rPr lang="el-GR" dirty="0" smtClean="0"/>
              <a:t>μ </a:t>
            </a:r>
            <a:r>
              <a:rPr lang="en-US" dirty="0" smtClean="0"/>
              <a:t>are not counted as evidence against it.</a:t>
            </a:r>
          </a:p>
          <a:p>
            <a:pPr>
              <a:buNone/>
            </a:pPr>
            <a:endParaRPr lang="en-US" dirty="0" smtClean="0"/>
          </a:p>
          <a:p>
            <a:pPr>
              <a:buNone/>
            </a:pPr>
            <a:r>
              <a:rPr lang="it-IT" dirty="0" smtClean="0"/>
              <a:t>3) ML </a:t>
            </a:r>
            <a:r>
              <a:rPr lang="it-IT" dirty="0" err="1" smtClean="0"/>
              <a:t>values</a:t>
            </a:r>
            <a:r>
              <a:rPr lang="it-IT" dirty="0" smtClean="0"/>
              <a:t> </a:t>
            </a:r>
            <a:r>
              <a:rPr lang="el-GR" dirty="0" smtClean="0"/>
              <a:t>θ</a:t>
            </a:r>
            <a:r>
              <a:rPr lang="el-GR" baseline="-25000" dirty="0" smtClean="0"/>
              <a:t>μ</a:t>
            </a:r>
            <a:r>
              <a:rPr lang="it-IT" baseline="30000" dirty="0" smtClean="0"/>
              <a:t>^</a:t>
            </a:r>
            <a:r>
              <a:rPr lang="it-IT" dirty="0" smtClean="0"/>
              <a:t> </a:t>
            </a:r>
            <a:r>
              <a:rPr lang="en-US" dirty="0" smtClean="0"/>
              <a:t>for H</a:t>
            </a:r>
            <a:r>
              <a:rPr lang="en-US" baseline="-25000" dirty="0" smtClean="0"/>
              <a:t>1</a:t>
            </a:r>
            <a:r>
              <a:rPr lang="en-US" dirty="0" smtClean="0"/>
              <a:t> and </a:t>
            </a:r>
            <a:r>
              <a:rPr lang="el-GR" dirty="0" smtClean="0"/>
              <a:t>θ</a:t>
            </a:r>
            <a:r>
              <a:rPr lang="it-IT" baseline="-25000" dirty="0" smtClean="0"/>
              <a:t>0</a:t>
            </a:r>
            <a:r>
              <a:rPr lang="it-IT" baseline="30000" dirty="0" smtClean="0"/>
              <a:t>^</a:t>
            </a:r>
            <a:r>
              <a:rPr lang="it-IT" dirty="0" smtClean="0"/>
              <a:t> for H</a:t>
            </a:r>
            <a:r>
              <a:rPr lang="it-IT" baseline="-25000" dirty="0" smtClean="0"/>
              <a:t>0</a:t>
            </a:r>
            <a:r>
              <a:rPr lang="it-IT" dirty="0" smtClean="0"/>
              <a:t> </a:t>
            </a:r>
          </a:p>
          <a:p>
            <a:pPr>
              <a:buNone/>
            </a:pPr>
            <a:r>
              <a:rPr lang="it-IT" dirty="0" smtClean="0"/>
              <a:t>	</a:t>
            </a:r>
            <a:r>
              <a:rPr lang="en-US" dirty="0" smtClean="0"/>
              <a:t>are then computed, given the data</a:t>
            </a:r>
          </a:p>
          <a:p>
            <a:pPr>
              <a:buNone/>
            </a:pPr>
            <a:r>
              <a:rPr lang="it-IT" dirty="0" smtClean="0"/>
              <a:t>	and </a:t>
            </a:r>
            <a:r>
              <a:rPr lang="el-GR" dirty="0" smtClean="0"/>
              <a:t>μ</a:t>
            </a:r>
            <a:r>
              <a:rPr lang="it-IT" dirty="0" smtClean="0"/>
              <a:t>=0 (</a:t>
            </a:r>
            <a:r>
              <a:rPr lang="it-IT" dirty="0" err="1" smtClean="0"/>
              <a:t>bgr-only</a:t>
            </a:r>
            <a:r>
              <a:rPr lang="it-IT" dirty="0" smtClean="0"/>
              <a:t>) and </a:t>
            </a:r>
            <a:r>
              <a:rPr lang="el-GR" dirty="0" smtClean="0"/>
              <a:t>μ&gt;0 </a:t>
            </a:r>
            <a:endParaRPr lang="en-US" dirty="0" smtClean="0"/>
          </a:p>
          <a:p>
            <a:pPr>
              <a:buNone/>
            </a:pPr>
            <a:r>
              <a:rPr lang="it-IT" dirty="0" smtClean="0"/>
              <a:t>4) Pseudo-data </a:t>
            </a:r>
            <a:r>
              <a:rPr lang="it-IT" dirty="0" err="1" smtClean="0"/>
              <a:t>is</a:t>
            </a:r>
            <a:r>
              <a:rPr lang="it-IT" dirty="0" smtClean="0"/>
              <a:t> </a:t>
            </a:r>
            <a:r>
              <a:rPr lang="it-IT" dirty="0" err="1" smtClean="0"/>
              <a:t>then</a:t>
            </a:r>
            <a:r>
              <a:rPr lang="it-IT" dirty="0" smtClean="0"/>
              <a:t> </a:t>
            </a:r>
            <a:r>
              <a:rPr lang="it-IT" dirty="0" err="1" smtClean="0"/>
              <a:t>generated</a:t>
            </a:r>
            <a:r>
              <a:rPr lang="it-IT" dirty="0" smtClean="0"/>
              <a:t> for the </a:t>
            </a:r>
          </a:p>
          <a:p>
            <a:pPr>
              <a:buNone/>
            </a:pPr>
            <a:r>
              <a:rPr lang="it-IT" dirty="0" smtClean="0"/>
              <a:t>	</a:t>
            </a:r>
            <a:r>
              <a:rPr lang="it-IT" dirty="0" err="1" smtClean="0"/>
              <a:t>two</a:t>
            </a:r>
            <a:r>
              <a:rPr lang="it-IT" dirty="0" smtClean="0"/>
              <a:t> </a:t>
            </a:r>
            <a:r>
              <a:rPr lang="it-IT" dirty="0" err="1" smtClean="0"/>
              <a:t>hypotheses</a:t>
            </a:r>
            <a:r>
              <a:rPr lang="it-IT" dirty="0" smtClean="0"/>
              <a:t>, </a:t>
            </a:r>
            <a:r>
              <a:rPr lang="it-IT" dirty="0" err="1" smtClean="0">
                <a:solidFill>
                  <a:srgbClr val="FF0000"/>
                </a:solidFill>
              </a:rPr>
              <a:t>using</a:t>
            </a:r>
            <a:r>
              <a:rPr lang="it-IT" dirty="0" smtClean="0">
                <a:solidFill>
                  <a:srgbClr val="FF0000"/>
                </a:solidFill>
              </a:rPr>
              <a:t> the </a:t>
            </a:r>
            <a:r>
              <a:rPr lang="it-IT" dirty="0" err="1" smtClean="0">
                <a:solidFill>
                  <a:srgbClr val="FF0000"/>
                </a:solidFill>
              </a:rPr>
              <a:t>above</a:t>
            </a:r>
            <a:r>
              <a:rPr lang="it-IT" dirty="0" smtClean="0">
                <a:solidFill>
                  <a:srgbClr val="FF0000"/>
                </a:solidFill>
              </a:rPr>
              <a:t> ML </a:t>
            </a:r>
          </a:p>
          <a:p>
            <a:pPr>
              <a:buNone/>
            </a:pPr>
            <a:r>
              <a:rPr lang="it-IT" dirty="0" smtClean="0">
                <a:solidFill>
                  <a:srgbClr val="FF0000"/>
                </a:solidFill>
              </a:rPr>
              <a:t>	</a:t>
            </a:r>
            <a:r>
              <a:rPr lang="it-IT" dirty="0" err="1" smtClean="0">
                <a:solidFill>
                  <a:srgbClr val="FF0000"/>
                </a:solidFill>
              </a:rPr>
              <a:t>estimates</a:t>
            </a:r>
            <a:r>
              <a:rPr lang="it-IT" dirty="0" smtClean="0">
                <a:solidFill>
                  <a:srgbClr val="FF0000"/>
                </a:solidFill>
              </a:rPr>
              <a:t> of the </a:t>
            </a:r>
            <a:r>
              <a:rPr lang="it-IT" dirty="0" err="1" smtClean="0">
                <a:solidFill>
                  <a:srgbClr val="FF0000"/>
                </a:solidFill>
              </a:rPr>
              <a:t>nuisance</a:t>
            </a:r>
            <a:r>
              <a:rPr lang="it-IT" dirty="0" smtClean="0">
                <a:solidFill>
                  <a:srgbClr val="FF0000"/>
                </a:solidFill>
              </a:rPr>
              <a:t> </a:t>
            </a:r>
            <a:r>
              <a:rPr lang="it-IT" dirty="0" err="1" smtClean="0">
                <a:solidFill>
                  <a:srgbClr val="FF0000"/>
                </a:solidFill>
              </a:rPr>
              <a:t>parameters</a:t>
            </a:r>
            <a:r>
              <a:rPr lang="it-IT" dirty="0" smtClean="0"/>
              <a:t>. </a:t>
            </a:r>
          </a:p>
          <a:p>
            <a:pPr>
              <a:buNone/>
            </a:pPr>
            <a:r>
              <a:rPr lang="it-IT" dirty="0" smtClean="0"/>
              <a:t>	With the data, </a:t>
            </a:r>
            <a:r>
              <a:rPr lang="it-IT" dirty="0" err="1" smtClean="0"/>
              <a:t>one</a:t>
            </a:r>
            <a:r>
              <a:rPr lang="it-IT" dirty="0" smtClean="0"/>
              <a:t> </a:t>
            </a:r>
            <a:r>
              <a:rPr lang="it-IT" dirty="0" err="1" smtClean="0"/>
              <a:t>constructs</a:t>
            </a:r>
            <a:r>
              <a:rPr lang="it-IT" dirty="0" smtClean="0"/>
              <a:t> the pdf </a:t>
            </a:r>
          </a:p>
          <a:p>
            <a:pPr>
              <a:buNone/>
            </a:pPr>
            <a:r>
              <a:rPr lang="it-IT" dirty="0" smtClean="0"/>
              <a:t>	of the test </a:t>
            </a:r>
            <a:r>
              <a:rPr lang="it-IT" dirty="0" err="1" smtClean="0"/>
              <a:t>statistic</a:t>
            </a:r>
            <a:r>
              <a:rPr lang="it-IT" dirty="0" smtClean="0"/>
              <a:t> </a:t>
            </a:r>
            <a:r>
              <a:rPr lang="it-IT" dirty="0" err="1" smtClean="0"/>
              <a:t>given</a:t>
            </a:r>
            <a:r>
              <a:rPr lang="it-IT" dirty="0" smtClean="0"/>
              <a:t> a </a:t>
            </a:r>
            <a:r>
              <a:rPr lang="it-IT" dirty="0" err="1" smtClean="0"/>
              <a:t>signal</a:t>
            </a:r>
            <a:r>
              <a:rPr lang="it-IT" dirty="0" smtClean="0"/>
              <a:t> of </a:t>
            </a:r>
          </a:p>
          <a:p>
            <a:pPr>
              <a:buNone/>
            </a:pPr>
            <a:r>
              <a:rPr lang="it-IT" dirty="0" smtClean="0"/>
              <a:t>	</a:t>
            </a:r>
            <a:r>
              <a:rPr lang="it-IT" dirty="0" err="1" smtClean="0"/>
              <a:t>strength</a:t>
            </a:r>
            <a:r>
              <a:rPr lang="it-IT" dirty="0" smtClean="0"/>
              <a:t> </a:t>
            </a:r>
            <a:r>
              <a:rPr lang="el-GR" dirty="0" smtClean="0"/>
              <a:t>μ</a:t>
            </a:r>
            <a:r>
              <a:rPr lang="it-IT" dirty="0" smtClean="0"/>
              <a:t>  (H</a:t>
            </a:r>
            <a:r>
              <a:rPr lang="it-IT" baseline="-25000" dirty="0" smtClean="0"/>
              <a:t>1</a:t>
            </a:r>
            <a:r>
              <a:rPr lang="it-IT" dirty="0" smtClean="0"/>
              <a:t>) and </a:t>
            </a:r>
            <a:r>
              <a:rPr lang="el-GR" dirty="0" smtClean="0"/>
              <a:t>μ</a:t>
            </a:r>
            <a:r>
              <a:rPr lang="it-IT" dirty="0" smtClean="0"/>
              <a:t>=0 (H</a:t>
            </a:r>
            <a:r>
              <a:rPr lang="it-IT" baseline="-25000" dirty="0" smtClean="0"/>
              <a:t>0</a:t>
            </a:r>
            <a:r>
              <a:rPr lang="it-IT" dirty="0" smtClean="0"/>
              <a:t>). </a:t>
            </a:r>
            <a:r>
              <a:rPr lang="it-IT" u="sng" dirty="0" err="1" smtClean="0"/>
              <a:t>This</a:t>
            </a:r>
            <a:r>
              <a:rPr lang="it-IT" u="sng" dirty="0" smtClean="0"/>
              <a:t> way</a:t>
            </a:r>
          </a:p>
          <a:p>
            <a:pPr>
              <a:buNone/>
            </a:pPr>
            <a:r>
              <a:rPr lang="it-IT" u="sng" dirty="0" smtClean="0"/>
              <a:t>	</a:t>
            </a:r>
            <a:r>
              <a:rPr lang="it-IT" u="sng" dirty="0" err="1" smtClean="0"/>
              <a:t>has</a:t>
            </a:r>
            <a:r>
              <a:rPr lang="it-IT" u="sng" dirty="0" smtClean="0"/>
              <a:t> </a:t>
            </a:r>
            <a:r>
              <a:rPr lang="it-IT" u="sng" dirty="0" err="1" smtClean="0"/>
              <a:t>good</a:t>
            </a:r>
            <a:r>
              <a:rPr lang="it-IT" u="sng" dirty="0" smtClean="0"/>
              <a:t> </a:t>
            </a:r>
            <a:r>
              <a:rPr lang="it-IT" u="sng" dirty="0" err="1" smtClean="0"/>
              <a:t>coverage</a:t>
            </a:r>
            <a:r>
              <a:rPr lang="it-IT" u="sng" dirty="0" smtClean="0"/>
              <a:t> </a:t>
            </a:r>
            <a:r>
              <a:rPr lang="it-IT" u="sng" dirty="0" err="1" smtClean="0"/>
              <a:t>properties</a:t>
            </a:r>
            <a:r>
              <a:rPr lang="it-IT" u="sng" dirty="0" smtClean="0"/>
              <a:t>.</a:t>
            </a:r>
            <a:endParaRPr lang="en-US" u="sng" dirty="0" smtClean="0"/>
          </a:p>
          <a:p>
            <a:pPr>
              <a:buNone/>
            </a:pPr>
            <a:endParaRPr lang="en-US" dirty="0"/>
          </a:p>
        </p:txBody>
      </p:sp>
      <p:pic>
        <p:nvPicPr>
          <p:cNvPr id="290819" name="Picture 3"/>
          <p:cNvPicPr>
            <a:picLocks noChangeAspect="1" noChangeArrowheads="1"/>
          </p:cNvPicPr>
          <p:nvPr/>
        </p:nvPicPr>
        <p:blipFill>
          <a:blip r:embed="rId2" cstate="print"/>
          <a:srcRect/>
          <a:stretch>
            <a:fillRect/>
          </a:stretch>
        </p:blipFill>
        <p:spPr bwMode="auto">
          <a:xfrm>
            <a:off x="5148064" y="332656"/>
            <a:ext cx="2897465" cy="936104"/>
          </a:xfrm>
          <a:prstGeom prst="rect">
            <a:avLst/>
          </a:prstGeom>
          <a:noFill/>
          <a:ln w="9525">
            <a:noFill/>
            <a:miter lim="800000"/>
            <a:headEnd/>
            <a:tailEnd/>
          </a:ln>
        </p:spPr>
      </p:pic>
      <p:pic>
        <p:nvPicPr>
          <p:cNvPr id="290820" name="Picture 4"/>
          <p:cNvPicPr>
            <a:picLocks noChangeAspect="1" noChangeArrowheads="1"/>
          </p:cNvPicPr>
          <p:nvPr/>
        </p:nvPicPr>
        <p:blipFill>
          <a:blip r:embed="rId3" cstate="print"/>
          <a:srcRect/>
          <a:stretch>
            <a:fillRect/>
          </a:stretch>
        </p:blipFill>
        <p:spPr bwMode="auto">
          <a:xfrm>
            <a:off x="4716016" y="3978991"/>
            <a:ext cx="4427984" cy="2879010"/>
          </a:xfrm>
          <a:prstGeom prst="rect">
            <a:avLst/>
          </a:prstGeom>
          <a:noFill/>
          <a:ln w="9525">
            <a:noFill/>
            <a:miter lim="800000"/>
            <a:headEnd/>
            <a:tailEnd/>
          </a:ln>
        </p:spPr>
      </p:pic>
    </p:spTree>
    <p:extLst>
      <p:ext uri="{BB962C8B-B14F-4D97-AF65-F5344CB8AC3E}">
        <p14:creationId xmlns:p14="http://schemas.microsoft.com/office/powerpoint/2010/main" val="20446021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332656"/>
            <a:ext cx="8784976" cy="6525344"/>
          </a:xfrm>
        </p:spPr>
        <p:txBody>
          <a:bodyPr>
            <a:normAutofit fontScale="55000" lnSpcReduction="20000"/>
          </a:bodyPr>
          <a:lstStyle/>
          <a:p>
            <a:pPr>
              <a:buNone/>
            </a:pPr>
            <a:r>
              <a:rPr lang="it-IT" dirty="0" smtClean="0"/>
              <a:t>5) With the pseudo-data </a:t>
            </a:r>
            <a:r>
              <a:rPr lang="it-IT" dirty="0" err="1" smtClean="0"/>
              <a:t>one</a:t>
            </a:r>
            <a:r>
              <a:rPr lang="it-IT" dirty="0" smtClean="0"/>
              <a:t> can </a:t>
            </a:r>
            <a:r>
              <a:rPr lang="it-IT" dirty="0" err="1" smtClean="0"/>
              <a:t>then</a:t>
            </a:r>
            <a:r>
              <a:rPr lang="it-IT" dirty="0" smtClean="0"/>
              <a:t> compute the </a:t>
            </a:r>
            <a:r>
              <a:rPr lang="it-IT" dirty="0" err="1" smtClean="0"/>
              <a:t>integrals</a:t>
            </a:r>
            <a:r>
              <a:rPr lang="it-IT" dirty="0" smtClean="0"/>
              <a:t> </a:t>
            </a:r>
            <a:r>
              <a:rPr lang="it-IT" dirty="0" err="1" smtClean="0"/>
              <a:t>defining</a:t>
            </a:r>
            <a:r>
              <a:rPr lang="it-IT" dirty="0" smtClean="0"/>
              <a:t> p-</a:t>
            </a:r>
            <a:r>
              <a:rPr lang="it-IT" dirty="0" err="1" smtClean="0"/>
              <a:t>values</a:t>
            </a:r>
            <a:r>
              <a:rPr lang="it-IT" dirty="0" smtClean="0"/>
              <a:t> for the </a:t>
            </a:r>
            <a:r>
              <a:rPr lang="it-IT" dirty="0" err="1" smtClean="0"/>
              <a:t>two</a:t>
            </a:r>
            <a:r>
              <a:rPr lang="it-IT" dirty="0" smtClean="0"/>
              <a:t> </a:t>
            </a:r>
            <a:r>
              <a:rPr lang="it-IT" dirty="0" err="1" smtClean="0"/>
              <a:t>hypotheses</a:t>
            </a:r>
            <a:r>
              <a:rPr lang="it-IT" dirty="0" smtClean="0"/>
              <a:t>. For the </a:t>
            </a:r>
            <a:r>
              <a:rPr lang="it-IT" dirty="0" err="1" smtClean="0"/>
              <a:t>signal</a:t>
            </a:r>
            <a:r>
              <a:rPr lang="it-IT" dirty="0" smtClean="0"/>
              <a:t> plus background </a:t>
            </a:r>
            <a:r>
              <a:rPr lang="it-IT" dirty="0" err="1" smtClean="0"/>
              <a:t>hypothesis</a:t>
            </a:r>
            <a:r>
              <a:rPr lang="it-IT" dirty="0" smtClean="0"/>
              <a:t> H</a:t>
            </a:r>
            <a:r>
              <a:rPr lang="it-IT" baseline="-25000" dirty="0" smtClean="0"/>
              <a:t>1</a:t>
            </a:r>
            <a:r>
              <a:rPr lang="it-IT" dirty="0" smtClean="0"/>
              <a:t> </a:t>
            </a:r>
            <a:r>
              <a:rPr lang="it-IT" dirty="0" err="1" smtClean="0"/>
              <a:t>one</a:t>
            </a:r>
            <a:r>
              <a:rPr lang="it-IT" dirty="0" smtClean="0"/>
              <a:t> </a:t>
            </a:r>
            <a:r>
              <a:rPr lang="it-IT" dirty="0" err="1" smtClean="0"/>
              <a:t>has</a:t>
            </a:r>
            <a:endParaRPr lang="it-IT" dirty="0" smtClean="0"/>
          </a:p>
          <a:p>
            <a:endParaRPr lang="it-IT" dirty="0" smtClean="0"/>
          </a:p>
          <a:p>
            <a:endParaRPr lang="it-IT" dirty="0" smtClean="0"/>
          </a:p>
          <a:p>
            <a:endParaRPr lang="it-IT" dirty="0" smtClean="0"/>
          </a:p>
          <a:p>
            <a:endParaRPr lang="it-IT" dirty="0" smtClean="0"/>
          </a:p>
          <a:p>
            <a:pPr>
              <a:buNone/>
            </a:pPr>
            <a:r>
              <a:rPr lang="it-IT" dirty="0" smtClean="0"/>
              <a:t>	and for the </a:t>
            </a:r>
            <a:r>
              <a:rPr lang="it-IT" dirty="0" err="1" smtClean="0"/>
              <a:t>null</a:t>
            </a:r>
            <a:r>
              <a:rPr lang="it-IT" dirty="0" smtClean="0"/>
              <a:t>, background-</a:t>
            </a:r>
            <a:r>
              <a:rPr lang="it-IT" dirty="0" err="1" smtClean="0"/>
              <a:t>only</a:t>
            </a:r>
            <a:r>
              <a:rPr lang="it-IT" dirty="0" smtClean="0"/>
              <a:t> H</a:t>
            </a:r>
            <a:r>
              <a:rPr lang="it-IT" baseline="-25000" dirty="0" smtClean="0"/>
              <a:t>0</a:t>
            </a:r>
            <a:r>
              <a:rPr lang="it-IT" dirty="0" smtClean="0"/>
              <a:t> </a:t>
            </a:r>
            <a:r>
              <a:rPr lang="it-IT" dirty="0" err="1" smtClean="0"/>
              <a:t>one</a:t>
            </a:r>
            <a:r>
              <a:rPr lang="it-IT" dirty="0" smtClean="0"/>
              <a:t> </a:t>
            </a:r>
            <a:r>
              <a:rPr lang="it-IT" dirty="0" err="1" smtClean="0"/>
              <a:t>has</a:t>
            </a:r>
            <a:endParaRPr lang="it-IT" dirty="0" smtClean="0"/>
          </a:p>
          <a:p>
            <a:pPr>
              <a:buNone/>
            </a:pPr>
            <a:endParaRPr lang="it-IT" dirty="0" smtClean="0"/>
          </a:p>
          <a:p>
            <a:pPr>
              <a:buNone/>
            </a:pPr>
            <a:endParaRPr lang="it-IT" dirty="0" smtClean="0"/>
          </a:p>
          <a:p>
            <a:pPr>
              <a:buNone/>
            </a:pPr>
            <a:r>
              <a:rPr lang="it-IT" dirty="0" smtClean="0"/>
              <a:t>	</a:t>
            </a:r>
          </a:p>
          <a:p>
            <a:pPr>
              <a:buNone/>
            </a:pPr>
            <a:endParaRPr lang="it-IT" dirty="0" smtClean="0"/>
          </a:p>
          <a:p>
            <a:pPr>
              <a:buNone/>
            </a:pPr>
            <a:r>
              <a:rPr lang="it-IT" dirty="0" smtClean="0"/>
              <a:t>6) </a:t>
            </a:r>
            <a:r>
              <a:rPr lang="it-IT" dirty="0" err="1" smtClean="0"/>
              <a:t>Finally</a:t>
            </a:r>
            <a:r>
              <a:rPr lang="it-IT" dirty="0" smtClean="0"/>
              <a:t> </a:t>
            </a:r>
            <a:r>
              <a:rPr lang="it-IT" dirty="0" err="1" smtClean="0"/>
              <a:t>one</a:t>
            </a:r>
            <a:r>
              <a:rPr lang="it-IT" dirty="0" smtClean="0"/>
              <a:t> can compute the </a:t>
            </a:r>
            <a:r>
              <a:rPr lang="it-IT" dirty="0" err="1" smtClean="0"/>
              <a:t>value</a:t>
            </a:r>
            <a:r>
              <a:rPr lang="it-IT" dirty="0" smtClean="0"/>
              <a:t> </a:t>
            </a:r>
            <a:r>
              <a:rPr lang="it-IT" dirty="0" err="1" smtClean="0"/>
              <a:t>called</a:t>
            </a:r>
            <a:r>
              <a:rPr lang="it-IT" dirty="0" smtClean="0"/>
              <a:t> </a:t>
            </a:r>
            <a:r>
              <a:rPr lang="it-IT" dirty="0" err="1" smtClean="0"/>
              <a:t>CL</a:t>
            </a:r>
            <a:r>
              <a:rPr lang="it-IT" baseline="-25000" dirty="0" err="1" smtClean="0"/>
              <a:t>s</a:t>
            </a:r>
            <a:r>
              <a:rPr lang="it-IT" dirty="0" smtClean="0"/>
              <a:t> </a:t>
            </a:r>
            <a:r>
              <a:rPr lang="it-IT" dirty="0" err="1" smtClean="0"/>
              <a:t>as</a:t>
            </a:r>
            <a:r>
              <a:rPr lang="it-IT" dirty="0" smtClean="0"/>
              <a:t> </a:t>
            </a:r>
          </a:p>
          <a:p>
            <a:pPr>
              <a:buNone/>
            </a:pPr>
            <a:endParaRPr lang="it-IT" dirty="0" smtClean="0"/>
          </a:p>
          <a:p>
            <a:pPr>
              <a:buNone/>
            </a:pPr>
            <a:r>
              <a:rPr lang="it-IT" dirty="0" smtClean="0"/>
              <a:t>		</a:t>
            </a:r>
            <a:r>
              <a:rPr lang="el-GR" dirty="0" smtClean="0"/>
              <a:t>	</a:t>
            </a:r>
            <a:r>
              <a:rPr lang="it-IT" dirty="0" err="1" smtClean="0"/>
              <a:t>CL</a:t>
            </a:r>
            <a:r>
              <a:rPr lang="it-IT" baseline="-25000" dirty="0" err="1" smtClean="0"/>
              <a:t>s</a:t>
            </a:r>
            <a:r>
              <a:rPr lang="it-IT" dirty="0" smtClean="0"/>
              <a:t> = p</a:t>
            </a:r>
            <a:r>
              <a:rPr lang="el-GR" baseline="-25000" dirty="0" smtClean="0"/>
              <a:t>μ</a:t>
            </a:r>
            <a:r>
              <a:rPr lang="it-IT" dirty="0" smtClean="0"/>
              <a:t>/(1-p</a:t>
            </a:r>
            <a:r>
              <a:rPr lang="it-IT" baseline="-25000" dirty="0" smtClean="0"/>
              <a:t>b</a:t>
            </a:r>
            <a:r>
              <a:rPr lang="it-IT" dirty="0" smtClean="0"/>
              <a:t>)</a:t>
            </a:r>
          </a:p>
          <a:p>
            <a:pPr>
              <a:buNone/>
            </a:pPr>
            <a:endParaRPr lang="it-IT" dirty="0" smtClean="0"/>
          </a:p>
          <a:p>
            <a:pPr>
              <a:buNone/>
            </a:pPr>
            <a:r>
              <a:rPr lang="it-IT" dirty="0" smtClean="0"/>
              <a:t>	</a:t>
            </a:r>
            <a:r>
              <a:rPr lang="it-IT" dirty="0" err="1" smtClean="0">
                <a:solidFill>
                  <a:srgbClr val="FF0000"/>
                </a:solidFill>
              </a:rPr>
              <a:t>CL</a:t>
            </a:r>
            <a:r>
              <a:rPr lang="it-IT" baseline="-25000" dirty="0" err="1" smtClean="0">
                <a:solidFill>
                  <a:srgbClr val="FF0000"/>
                </a:solidFill>
              </a:rPr>
              <a:t>s</a:t>
            </a:r>
            <a:r>
              <a:rPr lang="it-IT" dirty="0" smtClean="0">
                <a:solidFill>
                  <a:srgbClr val="FF0000"/>
                </a:solidFill>
              </a:rPr>
              <a:t> </a:t>
            </a:r>
            <a:r>
              <a:rPr lang="it-IT" dirty="0" err="1" smtClean="0">
                <a:solidFill>
                  <a:srgbClr val="FF0000"/>
                </a:solidFill>
              </a:rPr>
              <a:t>is</a:t>
            </a:r>
            <a:r>
              <a:rPr lang="it-IT" dirty="0" smtClean="0">
                <a:solidFill>
                  <a:srgbClr val="FF0000"/>
                </a:solidFill>
              </a:rPr>
              <a:t> </a:t>
            </a:r>
            <a:r>
              <a:rPr lang="it-IT" dirty="0" err="1" smtClean="0">
                <a:solidFill>
                  <a:srgbClr val="FF0000"/>
                </a:solidFill>
              </a:rPr>
              <a:t>thus</a:t>
            </a:r>
            <a:r>
              <a:rPr lang="it-IT" dirty="0" smtClean="0">
                <a:solidFill>
                  <a:srgbClr val="FF0000"/>
                </a:solidFill>
              </a:rPr>
              <a:t> a “</a:t>
            </a:r>
            <a:r>
              <a:rPr lang="it-IT" dirty="0" err="1" smtClean="0">
                <a:solidFill>
                  <a:srgbClr val="FF0000"/>
                </a:solidFill>
              </a:rPr>
              <a:t>modified</a:t>
            </a:r>
            <a:r>
              <a:rPr lang="it-IT" dirty="0" smtClean="0">
                <a:solidFill>
                  <a:srgbClr val="FF0000"/>
                </a:solidFill>
              </a:rPr>
              <a:t>” p-</a:t>
            </a:r>
            <a:r>
              <a:rPr lang="it-IT" dirty="0" err="1" smtClean="0">
                <a:solidFill>
                  <a:srgbClr val="FF0000"/>
                </a:solidFill>
              </a:rPr>
              <a:t>value</a:t>
            </a:r>
            <a:r>
              <a:rPr lang="it-IT" dirty="0" smtClean="0"/>
              <a:t>, in the </a:t>
            </a:r>
            <a:r>
              <a:rPr lang="it-IT" dirty="0" err="1" smtClean="0"/>
              <a:t>sense</a:t>
            </a:r>
            <a:r>
              <a:rPr lang="it-IT" dirty="0" smtClean="0"/>
              <a:t> </a:t>
            </a:r>
            <a:r>
              <a:rPr lang="it-IT" dirty="0" err="1" smtClean="0"/>
              <a:t>that</a:t>
            </a:r>
            <a:r>
              <a:rPr lang="it-IT" dirty="0" smtClean="0"/>
              <a:t> </a:t>
            </a:r>
            <a:r>
              <a:rPr lang="it-IT" dirty="0" err="1" smtClean="0"/>
              <a:t>it</a:t>
            </a:r>
            <a:r>
              <a:rPr lang="it-IT" dirty="0" smtClean="0"/>
              <a:t> </a:t>
            </a:r>
            <a:r>
              <a:rPr lang="it-IT" dirty="0" err="1" smtClean="0"/>
              <a:t>describes</a:t>
            </a:r>
            <a:r>
              <a:rPr lang="it-IT" dirty="0" smtClean="0"/>
              <a:t> </a:t>
            </a:r>
            <a:r>
              <a:rPr lang="it-IT" dirty="0" err="1" smtClean="0"/>
              <a:t>how</a:t>
            </a:r>
            <a:r>
              <a:rPr lang="it-IT" dirty="0" smtClean="0"/>
              <a:t> </a:t>
            </a:r>
            <a:r>
              <a:rPr lang="it-IT" dirty="0" err="1" smtClean="0"/>
              <a:t>likely</a:t>
            </a:r>
            <a:r>
              <a:rPr lang="it-IT" dirty="0" smtClean="0"/>
              <a:t> </a:t>
            </a:r>
            <a:r>
              <a:rPr lang="it-IT" dirty="0" err="1" smtClean="0"/>
              <a:t>it</a:t>
            </a:r>
            <a:r>
              <a:rPr lang="it-IT" dirty="0" smtClean="0"/>
              <a:t> </a:t>
            </a:r>
            <a:r>
              <a:rPr lang="it-IT" dirty="0" err="1" smtClean="0"/>
              <a:t>is</a:t>
            </a:r>
            <a:r>
              <a:rPr lang="it-IT" dirty="0" smtClean="0"/>
              <a:t> </a:t>
            </a:r>
            <a:r>
              <a:rPr lang="it-IT" dirty="0" err="1" smtClean="0"/>
              <a:t>that</a:t>
            </a:r>
            <a:r>
              <a:rPr lang="it-IT" dirty="0" smtClean="0"/>
              <a:t> the </a:t>
            </a:r>
            <a:r>
              <a:rPr lang="it-IT" dirty="0" err="1" smtClean="0"/>
              <a:t>value</a:t>
            </a:r>
            <a:r>
              <a:rPr lang="it-IT" dirty="0" smtClean="0"/>
              <a:t> of test </a:t>
            </a:r>
            <a:r>
              <a:rPr lang="it-IT" dirty="0" err="1" smtClean="0"/>
              <a:t>statistic</a:t>
            </a:r>
            <a:r>
              <a:rPr lang="it-IT" dirty="0" smtClean="0"/>
              <a:t> </a:t>
            </a:r>
            <a:r>
              <a:rPr lang="it-IT" dirty="0" err="1" smtClean="0"/>
              <a:t>is</a:t>
            </a:r>
            <a:r>
              <a:rPr lang="it-IT" dirty="0" smtClean="0"/>
              <a:t> </a:t>
            </a:r>
            <a:r>
              <a:rPr lang="it-IT" dirty="0" err="1" smtClean="0"/>
              <a:t>observed</a:t>
            </a:r>
            <a:r>
              <a:rPr lang="it-IT" dirty="0" smtClean="0"/>
              <a:t> under the alternative </a:t>
            </a:r>
            <a:r>
              <a:rPr lang="it-IT" dirty="0" err="1" smtClean="0"/>
              <a:t>hypothesis</a:t>
            </a:r>
            <a:r>
              <a:rPr lang="it-IT" dirty="0" smtClean="0"/>
              <a:t> </a:t>
            </a:r>
            <a:r>
              <a:rPr lang="it-IT" dirty="0" smtClean="0">
                <a:solidFill>
                  <a:srgbClr val="FF0000"/>
                </a:solidFill>
              </a:rPr>
              <a:t>by </a:t>
            </a:r>
            <a:r>
              <a:rPr lang="it-IT" dirty="0" err="1" smtClean="0">
                <a:solidFill>
                  <a:srgbClr val="FF0000"/>
                </a:solidFill>
              </a:rPr>
              <a:t>also</a:t>
            </a:r>
            <a:r>
              <a:rPr lang="it-IT" dirty="0" smtClean="0">
                <a:solidFill>
                  <a:srgbClr val="FF0000"/>
                </a:solidFill>
              </a:rPr>
              <a:t> </a:t>
            </a:r>
            <a:r>
              <a:rPr lang="it-IT" dirty="0" err="1" smtClean="0">
                <a:solidFill>
                  <a:srgbClr val="FF0000"/>
                </a:solidFill>
              </a:rPr>
              <a:t>accounting</a:t>
            </a:r>
            <a:r>
              <a:rPr lang="it-IT" dirty="0" smtClean="0">
                <a:solidFill>
                  <a:srgbClr val="FF0000"/>
                </a:solidFill>
              </a:rPr>
              <a:t> for </a:t>
            </a:r>
            <a:r>
              <a:rPr lang="it-IT" dirty="0" err="1" smtClean="0">
                <a:solidFill>
                  <a:srgbClr val="FF0000"/>
                </a:solidFill>
              </a:rPr>
              <a:t>how</a:t>
            </a:r>
            <a:r>
              <a:rPr lang="it-IT" dirty="0" smtClean="0">
                <a:solidFill>
                  <a:srgbClr val="FF0000"/>
                </a:solidFill>
              </a:rPr>
              <a:t> </a:t>
            </a:r>
            <a:r>
              <a:rPr lang="it-IT" dirty="0" err="1" smtClean="0">
                <a:solidFill>
                  <a:srgbClr val="FF0000"/>
                </a:solidFill>
              </a:rPr>
              <a:t>likely</a:t>
            </a:r>
            <a:r>
              <a:rPr lang="it-IT" dirty="0" smtClean="0">
                <a:solidFill>
                  <a:srgbClr val="FF0000"/>
                </a:solidFill>
              </a:rPr>
              <a:t> the </a:t>
            </a:r>
            <a:r>
              <a:rPr lang="it-IT" dirty="0" err="1" smtClean="0">
                <a:solidFill>
                  <a:srgbClr val="FF0000"/>
                </a:solidFill>
              </a:rPr>
              <a:t>null</a:t>
            </a:r>
            <a:r>
              <a:rPr lang="it-IT" dirty="0" smtClean="0">
                <a:solidFill>
                  <a:srgbClr val="FF0000"/>
                </a:solidFill>
              </a:rPr>
              <a:t> </a:t>
            </a:r>
            <a:r>
              <a:rPr lang="it-IT" dirty="0" err="1" smtClean="0">
                <a:solidFill>
                  <a:srgbClr val="FF0000"/>
                </a:solidFill>
              </a:rPr>
              <a:t>is</a:t>
            </a:r>
            <a:r>
              <a:rPr lang="it-IT" dirty="0" smtClean="0"/>
              <a:t>: </a:t>
            </a:r>
            <a:r>
              <a:rPr lang="it-IT" dirty="0" smtClean="0">
                <a:solidFill>
                  <a:srgbClr val="0070C0"/>
                </a:solidFill>
              </a:rPr>
              <a:t>the </a:t>
            </a:r>
            <a:r>
              <a:rPr lang="it-IT" dirty="0" err="1" smtClean="0">
                <a:solidFill>
                  <a:srgbClr val="0070C0"/>
                </a:solidFill>
              </a:rPr>
              <a:t>drawing</a:t>
            </a:r>
            <a:r>
              <a:rPr lang="it-IT" dirty="0" smtClean="0">
                <a:solidFill>
                  <a:srgbClr val="0070C0"/>
                </a:solidFill>
              </a:rPr>
              <a:t> </a:t>
            </a:r>
            <a:r>
              <a:rPr lang="it-IT" dirty="0" err="1" smtClean="0">
                <a:solidFill>
                  <a:srgbClr val="0070C0"/>
                </a:solidFill>
              </a:rPr>
              <a:t>incorrect</a:t>
            </a:r>
            <a:r>
              <a:rPr lang="it-IT" dirty="0" smtClean="0">
                <a:solidFill>
                  <a:srgbClr val="0070C0"/>
                </a:solidFill>
              </a:rPr>
              <a:t> </a:t>
            </a:r>
            <a:r>
              <a:rPr lang="it-IT" dirty="0" err="1" smtClean="0">
                <a:solidFill>
                  <a:srgbClr val="0070C0"/>
                </a:solidFill>
              </a:rPr>
              <a:t>inferences</a:t>
            </a:r>
            <a:r>
              <a:rPr lang="it-IT" dirty="0" smtClean="0">
                <a:solidFill>
                  <a:srgbClr val="0070C0"/>
                </a:solidFill>
              </a:rPr>
              <a:t> </a:t>
            </a:r>
            <a:r>
              <a:rPr lang="it-IT" dirty="0" err="1" smtClean="0">
                <a:solidFill>
                  <a:srgbClr val="0070C0"/>
                </a:solidFill>
              </a:rPr>
              <a:t>based</a:t>
            </a:r>
            <a:r>
              <a:rPr lang="it-IT" dirty="0" smtClean="0">
                <a:solidFill>
                  <a:srgbClr val="0070C0"/>
                </a:solidFill>
              </a:rPr>
              <a:t> on </a:t>
            </a:r>
            <a:r>
              <a:rPr lang="it-IT" dirty="0" err="1" smtClean="0">
                <a:solidFill>
                  <a:srgbClr val="0070C0"/>
                </a:solidFill>
              </a:rPr>
              <a:t>extreme</a:t>
            </a:r>
            <a:r>
              <a:rPr lang="it-IT" dirty="0" smtClean="0">
                <a:solidFill>
                  <a:srgbClr val="0070C0"/>
                </a:solidFill>
              </a:rPr>
              <a:t> </a:t>
            </a:r>
            <a:r>
              <a:rPr lang="it-IT" dirty="0" err="1" smtClean="0">
                <a:solidFill>
                  <a:srgbClr val="0070C0"/>
                </a:solidFill>
              </a:rPr>
              <a:t>values</a:t>
            </a:r>
            <a:r>
              <a:rPr lang="it-IT" dirty="0" smtClean="0">
                <a:solidFill>
                  <a:srgbClr val="0070C0"/>
                </a:solidFill>
              </a:rPr>
              <a:t> of p</a:t>
            </a:r>
            <a:r>
              <a:rPr lang="el-GR" baseline="-25000" dirty="0" smtClean="0">
                <a:solidFill>
                  <a:srgbClr val="0070C0"/>
                </a:solidFill>
              </a:rPr>
              <a:t>μ</a:t>
            </a:r>
            <a:r>
              <a:rPr lang="it-IT" dirty="0" smtClean="0">
                <a:solidFill>
                  <a:srgbClr val="0070C0"/>
                </a:solidFill>
              </a:rPr>
              <a:t> </a:t>
            </a:r>
            <a:r>
              <a:rPr lang="it-IT" dirty="0" err="1" smtClean="0">
                <a:solidFill>
                  <a:srgbClr val="0070C0"/>
                </a:solidFill>
              </a:rPr>
              <a:t>is</a:t>
            </a:r>
            <a:r>
              <a:rPr lang="it-IT" dirty="0" smtClean="0">
                <a:solidFill>
                  <a:srgbClr val="0070C0"/>
                </a:solidFill>
              </a:rPr>
              <a:t> “</a:t>
            </a:r>
            <a:r>
              <a:rPr lang="it-IT" dirty="0" err="1" smtClean="0">
                <a:solidFill>
                  <a:srgbClr val="0070C0"/>
                </a:solidFill>
              </a:rPr>
              <a:t>damped</a:t>
            </a:r>
            <a:r>
              <a:rPr lang="it-IT" dirty="0" smtClean="0">
                <a:solidFill>
                  <a:srgbClr val="0070C0"/>
                </a:solidFill>
              </a:rPr>
              <a:t>”, and </a:t>
            </a:r>
            <a:r>
              <a:rPr lang="it-IT" dirty="0" err="1" smtClean="0">
                <a:solidFill>
                  <a:srgbClr val="0070C0"/>
                </a:solidFill>
              </a:rPr>
              <a:t>cases</a:t>
            </a:r>
            <a:r>
              <a:rPr lang="it-IT" dirty="0" smtClean="0">
                <a:solidFill>
                  <a:srgbClr val="0070C0"/>
                </a:solidFill>
              </a:rPr>
              <a:t> </a:t>
            </a:r>
            <a:r>
              <a:rPr lang="it-IT" dirty="0" err="1" smtClean="0">
                <a:solidFill>
                  <a:srgbClr val="0070C0"/>
                </a:solidFill>
              </a:rPr>
              <a:t>when</a:t>
            </a:r>
            <a:r>
              <a:rPr lang="it-IT" dirty="0" smtClean="0">
                <a:solidFill>
                  <a:srgbClr val="0070C0"/>
                </a:solidFill>
              </a:rPr>
              <a:t> </a:t>
            </a:r>
            <a:r>
              <a:rPr lang="it-IT" dirty="0" err="1" smtClean="0">
                <a:solidFill>
                  <a:srgbClr val="0070C0"/>
                </a:solidFill>
              </a:rPr>
              <a:t>one</a:t>
            </a:r>
            <a:r>
              <a:rPr lang="it-IT" dirty="0" smtClean="0">
                <a:solidFill>
                  <a:srgbClr val="0070C0"/>
                </a:solidFill>
              </a:rPr>
              <a:t> </a:t>
            </a:r>
            <a:r>
              <a:rPr lang="it-IT" dirty="0" err="1" smtClean="0">
                <a:solidFill>
                  <a:srgbClr val="0070C0"/>
                </a:solidFill>
              </a:rPr>
              <a:t>has</a:t>
            </a:r>
            <a:r>
              <a:rPr lang="it-IT" dirty="0" smtClean="0">
                <a:solidFill>
                  <a:srgbClr val="0070C0"/>
                </a:solidFill>
              </a:rPr>
              <a:t> no </a:t>
            </a:r>
            <a:r>
              <a:rPr lang="it-IT" dirty="0" err="1" smtClean="0">
                <a:solidFill>
                  <a:srgbClr val="0070C0"/>
                </a:solidFill>
              </a:rPr>
              <a:t>real</a:t>
            </a:r>
            <a:r>
              <a:rPr lang="it-IT" dirty="0" smtClean="0">
                <a:solidFill>
                  <a:srgbClr val="0070C0"/>
                </a:solidFill>
              </a:rPr>
              <a:t> </a:t>
            </a:r>
            <a:r>
              <a:rPr lang="it-IT" dirty="0" err="1" smtClean="0">
                <a:solidFill>
                  <a:srgbClr val="0070C0"/>
                </a:solidFill>
              </a:rPr>
              <a:t>discriminating</a:t>
            </a:r>
            <a:r>
              <a:rPr lang="it-IT" dirty="0" smtClean="0">
                <a:solidFill>
                  <a:srgbClr val="0070C0"/>
                </a:solidFill>
              </a:rPr>
              <a:t> </a:t>
            </a:r>
            <a:r>
              <a:rPr lang="it-IT" dirty="0" err="1" smtClean="0">
                <a:solidFill>
                  <a:srgbClr val="0070C0"/>
                </a:solidFill>
              </a:rPr>
              <a:t>power</a:t>
            </a:r>
            <a:r>
              <a:rPr lang="it-IT" dirty="0" smtClean="0">
                <a:solidFill>
                  <a:srgbClr val="0070C0"/>
                </a:solidFill>
              </a:rPr>
              <a:t>, </a:t>
            </a:r>
            <a:r>
              <a:rPr lang="it-IT" dirty="0" err="1" smtClean="0">
                <a:solidFill>
                  <a:srgbClr val="0070C0"/>
                </a:solidFill>
              </a:rPr>
              <a:t>approaching</a:t>
            </a:r>
            <a:r>
              <a:rPr lang="it-IT" dirty="0" smtClean="0">
                <a:solidFill>
                  <a:srgbClr val="0070C0"/>
                </a:solidFill>
              </a:rPr>
              <a:t> the </a:t>
            </a:r>
            <a:r>
              <a:rPr lang="it-IT" dirty="0" err="1" smtClean="0">
                <a:solidFill>
                  <a:srgbClr val="0070C0"/>
                </a:solidFill>
              </a:rPr>
              <a:t>limit</a:t>
            </a:r>
            <a:r>
              <a:rPr lang="it-IT" dirty="0" smtClean="0">
                <a:solidFill>
                  <a:srgbClr val="0070C0"/>
                </a:solidFill>
              </a:rPr>
              <a:t> f(q|</a:t>
            </a:r>
            <a:r>
              <a:rPr lang="el-GR" dirty="0" smtClean="0">
                <a:solidFill>
                  <a:srgbClr val="0070C0"/>
                </a:solidFill>
              </a:rPr>
              <a:t>μ</a:t>
            </a:r>
            <a:r>
              <a:rPr lang="it-IT" dirty="0" smtClean="0">
                <a:solidFill>
                  <a:srgbClr val="0070C0"/>
                </a:solidFill>
              </a:rPr>
              <a:t>)=f(q|0)</a:t>
            </a:r>
            <a:r>
              <a:rPr lang="el-GR" dirty="0" smtClean="0">
                <a:solidFill>
                  <a:srgbClr val="0070C0"/>
                </a:solidFill>
              </a:rPr>
              <a:t>, </a:t>
            </a:r>
            <a:r>
              <a:rPr lang="it-IT" dirty="0" smtClean="0">
                <a:solidFill>
                  <a:srgbClr val="0070C0"/>
                </a:solidFill>
              </a:rPr>
              <a:t>are </a:t>
            </a:r>
            <a:r>
              <a:rPr lang="it-IT" dirty="0" err="1" smtClean="0">
                <a:solidFill>
                  <a:srgbClr val="0070C0"/>
                </a:solidFill>
              </a:rPr>
              <a:t>prevented</a:t>
            </a:r>
            <a:r>
              <a:rPr lang="it-IT" dirty="0" smtClean="0">
                <a:solidFill>
                  <a:srgbClr val="0070C0"/>
                </a:solidFill>
              </a:rPr>
              <a:t> from </a:t>
            </a:r>
            <a:r>
              <a:rPr lang="it-IT" dirty="0" err="1" smtClean="0">
                <a:solidFill>
                  <a:srgbClr val="0070C0"/>
                </a:solidFill>
              </a:rPr>
              <a:t>allowing</a:t>
            </a:r>
            <a:r>
              <a:rPr lang="it-IT" dirty="0" smtClean="0">
                <a:solidFill>
                  <a:srgbClr val="0070C0"/>
                </a:solidFill>
              </a:rPr>
              <a:t> to </a:t>
            </a:r>
            <a:r>
              <a:rPr lang="it-IT" dirty="0" err="1" smtClean="0">
                <a:solidFill>
                  <a:srgbClr val="0070C0"/>
                </a:solidFill>
              </a:rPr>
              <a:t>exclude</a:t>
            </a:r>
            <a:r>
              <a:rPr lang="it-IT" dirty="0" smtClean="0">
                <a:solidFill>
                  <a:srgbClr val="0070C0"/>
                </a:solidFill>
              </a:rPr>
              <a:t> the </a:t>
            </a:r>
            <a:r>
              <a:rPr lang="en-US" dirty="0" smtClean="0">
                <a:solidFill>
                  <a:srgbClr val="0070C0"/>
                </a:solidFill>
              </a:rPr>
              <a:t>alternate</a:t>
            </a:r>
            <a:r>
              <a:rPr lang="it-IT" dirty="0" smtClean="0">
                <a:solidFill>
                  <a:srgbClr val="0070C0"/>
                </a:solidFill>
              </a:rPr>
              <a:t> </a:t>
            </a:r>
            <a:r>
              <a:rPr lang="it-IT" dirty="0" err="1" smtClean="0">
                <a:solidFill>
                  <a:srgbClr val="0070C0"/>
                </a:solidFill>
              </a:rPr>
              <a:t>hypothesis</a:t>
            </a:r>
            <a:r>
              <a:rPr lang="it-IT" dirty="0" smtClean="0">
                <a:solidFill>
                  <a:srgbClr val="0070C0"/>
                </a:solidFill>
              </a:rPr>
              <a:t>. </a:t>
            </a:r>
            <a:endParaRPr lang="el-GR" dirty="0" smtClean="0">
              <a:solidFill>
                <a:srgbClr val="0070C0"/>
              </a:solidFill>
            </a:endParaRPr>
          </a:p>
          <a:p>
            <a:pPr>
              <a:buNone/>
            </a:pPr>
            <a:endParaRPr lang="el-GR" dirty="0" smtClean="0">
              <a:solidFill>
                <a:srgbClr val="0070C0"/>
              </a:solidFill>
            </a:endParaRPr>
          </a:p>
          <a:p>
            <a:pPr>
              <a:buNone/>
            </a:pPr>
            <a:r>
              <a:rPr lang="el-GR" dirty="0" smtClean="0"/>
              <a:t>7)</a:t>
            </a:r>
            <a:r>
              <a:rPr lang="en-US" dirty="0" smtClean="0"/>
              <a:t> We can then </a:t>
            </a:r>
            <a:r>
              <a:rPr lang="en-US" b="1" dirty="0" smtClean="0"/>
              <a:t>exclude H</a:t>
            </a:r>
            <a:r>
              <a:rPr lang="en-US" b="1" baseline="-25000" dirty="0" smtClean="0"/>
              <a:t>1</a:t>
            </a:r>
            <a:r>
              <a:rPr lang="en-US" b="1" dirty="0" smtClean="0"/>
              <a:t> when CL</a:t>
            </a:r>
            <a:r>
              <a:rPr lang="en-US" b="1" baseline="-25000" dirty="0" smtClean="0"/>
              <a:t>s</a:t>
            </a:r>
            <a:r>
              <a:rPr lang="el-GR" b="1" dirty="0" smtClean="0"/>
              <a:t> </a:t>
            </a:r>
            <a:r>
              <a:rPr lang="it-IT" b="1" dirty="0" smtClean="0"/>
              <a:t>&lt;</a:t>
            </a:r>
            <a:r>
              <a:rPr lang="el-GR" b="1" dirty="0" smtClean="0"/>
              <a:t> α</a:t>
            </a:r>
            <a:r>
              <a:rPr lang="it-IT" dirty="0" smtClean="0"/>
              <a:t>, the (</a:t>
            </a:r>
            <a:r>
              <a:rPr lang="it-IT" dirty="0" err="1" smtClean="0"/>
              <a:t>defined</a:t>
            </a:r>
            <a:r>
              <a:rPr lang="it-IT" dirty="0" smtClean="0"/>
              <a:t> in </a:t>
            </a:r>
            <a:r>
              <a:rPr lang="it-IT" dirty="0" err="1" smtClean="0"/>
              <a:t>advance</a:t>
            </a:r>
            <a:r>
              <a:rPr lang="it-IT" dirty="0" smtClean="0"/>
              <a:t> !) </a:t>
            </a:r>
            <a:r>
              <a:rPr lang="it-IT" i="1" dirty="0" err="1" smtClean="0"/>
              <a:t>size</a:t>
            </a:r>
            <a:r>
              <a:rPr lang="it-IT" dirty="0" smtClean="0"/>
              <a:t> of the test. In the case of </a:t>
            </a:r>
            <a:r>
              <a:rPr lang="it-IT" dirty="0" err="1" smtClean="0"/>
              <a:t>Higgs</a:t>
            </a:r>
            <a:r>
              <a:rPr lang="it-IT" dirty="0" smtClean="0"/>
              <a:t> </a:t>
            </a:r>
            <a:r>
              <a:rPr lang="it-IT" dirty="0" err="1" smtClean="0"/>
              <a:t>searches</a:t>
            </a:r>
            <a:r>
              <a:rPr lang="it-IT" dirty="0" smtClean="0"/>
              <a:t>, </a:t>
            </a:r>
            <a:r>
              <a:rPr lang="it-IT" dirty="0" err="1" smtClean="0">
                <a:solidFill>
                  <a:srgbClr val="FF0000"/>
                </a:solidFill>
              </a:rPr>
              <a:t>all</a:t>
            </a:r>
            <a:r>
              <a:rPr lang="it-IT" dirty="0" smtClean="0">
                <a:solidFill>
                  <a:srgbClr val="FF0000"/>
                </a:solidFill>
              </a:rPr>
              <a:t> mass </a:t>
            </a:r>
            <a:r>
              <a:rPr lang="it-IT" dirty="0" err="1" smtClean="0">
                <a:solidFill>
                  <a:srgbClr val="FF0000"/>
                </a:solidFill>
              </a:rPr>
              <a:t>hypotheses</a:t>
            </a:r>
            <a:r>
              <a:rPr lang="it-IT" dirty="0" smtClean="0">
                <a:solidFill>
                  <a:srgbClr val="FF0000"/>
                </a:solidFill>
              </a:rPr>
              <a:t> H</a:t>
            </a:r>
            <a:r>
              <a:rPr lang="it-IT" baseline="-25000" dirty="0" smtClean="0">
                <a:solidFill>
                  <a:srgbClr val="FF0000"/>
                </a:solidFill>
              </a:rPr>
              <a:t>1</a:t>
            </a:r>
            <a:r>
              <a:rPr lang="it-IT" dirty="0" smtClean="0">
                <a:solidFill>
                  <a:srgbClr val="FF0000"/>
                </a:solidFill>
              </a:rPr>
              <a:t>(M) for </a:t>
            </a:r>
            <a:r>
              <a:rPr lang="it-IT" dirty="0" err="1" smtClean="0">
                <a:solidFill>
                  <a:srgbClr val="FF0000"/>
                </a:solidFill>
              </a:rPr>
              <a:t>which</a:t>
            </a:r>
            <a:r>
              <a:rPr lang="it-IT" dirty="0" smtClean="0">
                <a:solidFill>
                  <a:srgbClr val="FF0000"/>
                </a:solidFill>
              </a:rPr>
              <a:t> </a:t>
            </a:r>
            <a:r>
              <a:rPr lang="it-IT" dirty="0" err="1" smtClean="0">
                <a:solidFill>
                  <a:srgbClr val="FF0000"/>
                </a:solidFill>
              </a:rPr>
              <a:t>CL</a:t>
            </a:r>
            <a:r>
              <a:rPr lang="it-IT" baseline="-25000" dirty="0" err="1" smtClean="0">
                <a:solidFill>
                  <a:srgbClr val="FF0000"/>
                </a:solidFill>
              </a:rPr>
              <a:t>s</a:t>
            </a:r>
            <a:r>
              <a:rPr lang="it-IT" dirty="0" smtClean="0">
                <a:solidFill>
                  <a:srgbClr val="FF0000"/>
                </a:solidFill>
              </a:rPr>
              <a:t>&lt;0.05 are </a:t>
            </a:r>
            <a:r>
              <a:rPr lang="it-IT" dirty="0" err="1" smtClean="0">
                <a:solidFill>
                  <a:srgbClr val="FF0000"/>
                </a:solidFill>
              </a:rPr>
              <a:t>said</a:t>
            </a:r>
            <a:r>
              <a:rPr lang="it-IT" dirty="0" smtClean="0">
                <a:solidFill>
                  <a:srgbClr val="FF0000"/>
                </a:solidFill>
              </a:rPr>
              <a:t> to be </a:t>
            </a:r>
            <a:r>
              <a:rPr lang="it-IT" dirty="0" err="1" smtClean="0">
                <a:solidFill>
                  <a:srgbClr val="FF0000"/>
                </a:solidFill>
              </a:rPr>
              <a:t>excluded</a:t>
            </a:r>
            <a:r>
              <a:rPr lang="it-IT" dirty="0" smtClean="0">
                <a:solidFill>
                  <a:srgbClr val="FF0000"/>
                </a:solidFill>
              </a:rPr>
              <a:t> </a:t>
            </a:r>
            <a:r>
              <a:rPr lang="it-IT" dirty="0" smtClean="0"/>
              <a:t>(</a:t>
            </a:r>
            <a:r>
              <a:rPr lang="it-IT" dirty="0" err="1" smtClean="0"/>
              <a:t>one</a:t>
            </a:r>
            <a:r>
              <a:rPr lang="it-IT" dirty="0" smtClean="0"/>
              <a:t> </a:t>
            </a:r>
            <a:r>
              <a:rPr lang="it-IT" dirty="0" err="1" smtClean="0"/>
              <a:t>would</a:t>
            </a:r>
            <a:r>
              <a:rPr lang="it-IT" dirty="0" smtClean="0"/>
              <a:t> </a:t>
            </a:r>
            <a:r>
              <a:rPr lang="it-IT" dirty="0" err="1" smtClean="0"/>
              <a:t>rather</a:t>
            </a:r>
            <a:r>
              <a:rPr lang="it-IT" dirty="0" smtClean="0"/>
              <a:t> call </a:t>
            </a:r>
            <a:r>
              <a:rPr lang="it-IT" dirty="0" err="1" smtClean="0"/>
              <a:t>them</a:t>
            </a:r>
            <a:r>
              <a:rPr lang="it-IT" dirty="0" smtClean="0"/>
              <a:t> “</a:t>
            </a:r>
            <a:r>
              <a:rPr lang="it-IT" dirty="0" err="1" smtClean="0"/>
              <a:t>disfavoured</a:t>
            </a:r>
            <a:r>
              <a:rPr lang="it-IT" dirty="0" smtClean="0"/>
              <a:t>”…)</a:t>
            </a:r>
          </a:p>
          <a:p>
            <a:pPr>
              <a:buNone/>
            </a:pPr>
            <a:endParaRPr lang="it-IT" dirty="0" smtClean="0"/>
          </a:p>
          <a:p>
            <a:pPr>
              <a:buNone/>
            </a:pPr>
            <a:endParaRPr lang="it-IT" dirty="0" smtClean="0"/>
          </a:p>
          <a:p>
            <a:pPr>
              <a:buNone/>
            </a:pPr>
            <a:endParaRPr lang="it-IT" dirty="0" smtClean="0"/>
          </a:p>
          <a:p>
            <a:pPr>
              <a:buNone/>
            </a:pPr>
            <a:endParaRPr lang="it-IT" dirty="0" smtClean="0"/>
          </a:p>
          <a:p>
            <a:pPr>
              <a:buNone/>
            </a:pPr>
            <a:endParaRPr lang="en-US" dirty="0"/>
          </a:p>
        </p:txBody>
      </p:sp>
      <p:pic>
        <p:nvPicPr>
          <p:cNvPr id="291842" name="Picture 2"/>
          <p:cNvPicPr>
            <a:picLocks noChangeAspect="1" noChangeArrowheads="1"/>
          </p:cNvPicPr>
          <p:nvPr/>
        </p:nvPicPr>
        <p:blipFill>
          <a:blip r:embed="rId2" cstate="print"/>
          <a:srcRect/>
          <a:stretch>
            <a:fillRect/>
          </a:stretch>
        </p:blipFill>
        <p:spPr bwMode="auto">
          <a:xfrm>
            <a:off x="1331640" y="1052736"/>
            <a:ext cx="6134100" cy="657225"/>
          </a:xfrm>
          <a:prstGeom prst="rect">
            <a:avLst/>
          </a:prstGeom>
          <a:noFill/>
          <a:ln w="9525">
            <a:noFill/>
            <a:miter lim="800000"/>
            <a:headEnd/>
            <a:tailEnd/>
          </a:ln>
        </p:spPr>
      </p:pic>
      <p:pic>
        <p:nvPicPr>
          <p:cNvPr id="291843" name="Picture 3"/>
          <p:cNvPicPr>
            <a:picLocks noChangeAspect="1" noChangeArrowheads="1"/>
          </p:cNvPicPr>
          <p:nvPr/>
        </p:nvPicPr>
        <p:blipFill>
          <a:blip r:embed="rId3" cstate="print"/>
          <a:srcRect/>
          <a:stretch>
            <a:fillRect/>
          </a:stretch>
        </p:blipFill>
        <p:spPr bwMode="auto">
          <a:xfrm>
            <a:off x="1266403" y="2348880"/>
            <a:ext cx="6257925" cy="676275"/>
          </a:xfrm>
          <a:prstGeom prst="rect">
            <a:avLst/>
          </a:prstGeom>
          <a:noFill/>
          <a:ln w="9525">
            <a:noFill/>
            <a:miter lim="800000"/>
            <a:headEnd/>
            <a:tailEnd/>
          </a:ln>
        </p:spPr>
      </p:pic>
    </p:spTree>
    <p:extLst>
      <p:ext uri="{BB962C8B-B14F-4D97-AF65-F5344CB8AC3E}">
        <p14:creationId xmlns:p14="http://schemas.microsoft.com/office/powerpoint/2010/main" val="26317733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7200800" cy="1052736"/>
          </a:xfrm>
        </p:spPr>
        <p:txBody>
          <a:bodyPr/>
          <a:lstStyle/>
          <a:p>
            <a:r>
              <a:rPr lang="it-IT" dirty="0" err="1" smtClean="0"/>
              <a:t>Derivation</a:t>
            </a:r>
            <a:r>
              <a:rPr lang="it-IT" dirty="0" smtClean="0"/>
              <a:t> of </a:t>
            </a:r>
            <a:r>
              <a:rPr lang="it-IT" dirty="0" err="1" smtClean="0"/>
              <a:t>expected</a:t>
            </a:r>
            <a:r>
              <a:rPr lang="it-IT" dirty="0" smtClean="0"/>
              <a:t> </a:t>
            </a:r>
            <a:r>
              <a:rPr lang="it-IT" dirty="0" err="1" smtClean="0"/>
              <a:t>limits</a:t>
            </a:r>
            <a:endParaRPr lang="en-US" dirty="0"/>
          </a:p>
        </p:txBody>
      </p:sp>
      <p:sp>
        <p:nvSpPr>
          <p:cNvPr id="3" name="Segnaposto contenuto 2"/>
          <p:cNvSpPr>
            <a:spLocks noGrp="1"/>
          </p:cNvSpPr>
          <p:nvPr>
            <p:ph idx="1"/>
          </p:nvPr>
        </p:nvSpPr>
        <p:spPr>
          <a:xfrm>
            <a:off x="323528" y="1412776"/>
            <a:ext cx="4186808" cy="2160240"/>
          </a:xfrm>
        </p:spPr>
        <p:txBody>
          <a:bodyPr>
            <a:normAutofit fontScale="55000" lnSpcReduction="20000"/>
          </a:bodyPr>
          <a:lstStyle/>
          <a:p>
            <a:pPr>
              <a:buNone/>
            </a:pPr>
            <a:r>
              <a:rPr lang="it-IT" smtClean="0"/>
              <a:t>	One starts with the </a:t>
            </a:r>
            <a:r>
              <a:rPr lang="it-IT" b="1" smtClean="0"/>
              <a:t>background-only hypothesis </a:t>
            </a:r>
            <a:r>
              <a:rPr lang="el-GR" b="1" smtClean="0"/>
              <a:t>μ</a:t>
            </a:r>
            <a:r>
              <a:rPr lang="it-IT" b="1" smtClean="0"/>
              <a:t>=0</a:t>
            </a:r>
            <a:r>
              <a:rPr lang="it-IT" smtClean="0"/>
              <a:t>, and determines a distribution of possible outcomes of the experiment with toys, obtaining the CLs test statistic distribution for each investigated Higgs mass point</a:t>
            </a:r>
          </a:p>
          <a:p>
            <a:pPr>
              <a:buNone/>
            </a:pPr>
            <a:endParaRPr lang="it-IT" smtClean="0"/>
          </a:p>
          <a:p>
            <a:pPr>
              <a:buNone/>
            </a:pPr>
            <a:r>
              <a:rPr lang="it-IT" smtClean="0"/>
              <a:t>	</a:t>
            </a:r>
            <a:endParaRPr lang="en-US"/>
          </a:p>
        </p:txBody>
      </p:sp>
      <p:pic>
        <p:nvPicPr>
          <p:cNvPr id="47107" name="Picture 3"/>
          <p:cNvPicPr>
            <a:picLocks noChangeAspect="1" noChangeArrowheads="1"/>
          </p:cNvPicPr>
          <p:nvPr/>
        </p:nvPicPr>
        <p:blipFill>
          <a:blip r:embed="rId2" cstate="print"/>
          <a:srcRect/>
          <a:stretch>
            <a:fillRect/>
          </a:stretch>
        </p:blipFill>
        <p:spPr bwMode="auto">
          <a:xfrm>
            <a:off x="5796136" y="2755462"/>
            <a:ext cx="2592288" cy="1825666"/>
          </a:xfrm>
          <a:prstGeom prst="rect">
            <a:avLst/>
          </a:prstGeom>
          <a:noFill/>
          <a:ln w="9525">
            <a:noFill/>
            <a:miter lim="800000"/>
            <a:headEnd/>
            <a:tailEnd/>
          </a:ln>
        </p:spPr>
      </p:pic>
      <p:pic>
        <p:nvPicPr>
          <p:cNvPr id="47108" name="Picture 4"/>
          <p:cNvPicPr>
            <a:picLocks noChangeAspect="1" noChangeArrowheads="1"/>
          </p:cNvPicPr>
          <p:nvPr/>
        </p:nvPicPr>
        <p:blipFill>
          <a:blip r:embed="rId3" cstate="print"/>
          <a:srcRect/>
          <a:stretch>
            <a:fillRect/>
          </a:stretch>
        </p:blipFill>
        <p:spPr bwMode="auto">
          <a:xfrm>
            <a:off x="5652120" y="4435508"/>
            <a:ext cx="3491880" cy="2422492"/>
          </a:xfrm>
          <a:prstGeom prst="rect">
            <a:avLst/>
          </a:prstGeom>
          <a:noFill/>
          <a:ln w="9525">
            <a:noFill/>
            <a:miter lim="800000"/>
            <a:headEnd/>
            <a:tailEnd/>
          </a:ln>
        </p:spPr>
      </p:pic>
      <p:cxnSp>
        <p:nvCxnSpPr>
          <p:cNvPr id="8" name="Connettore 2 7"/>
          <p:cNvCxnSpPr/>
          <p:nvPr/>
        </p:nvCxnSpPr>
        <p:spPr>
          <a:xfrm>
            <a:off x="4355976" y="4797152"/>
            <a:ext cx="1224136"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4644008" y="3645024"/>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4499992" y="1988840"/>
            <a:ext cx="3312368"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432048" y="3048049"/>
            <a:ext cx="4572000" cy="1477328"/>
          </a:xfrm>
          <a:prstGeom prst="rect">
            <a:avLst/>
          </a:prstGeom>
        </p:spPr>
        <p:txBody>
          <a:bodyPr>
            <a:spAutoFit/>
          </a:bodyPr>
          <a:lstStyle/>
          <a:p>
            <a:pPr>
              <a:buNone/>
            </a:pPr>
            <a:r>
              <a:rPr lang="it-IT" smtClean="0"/>
              <a:t>From CLs one obtains the PDF of upper limits </a:t>
            </a:r>
            <a:r>
              <a:rPr lang="el-GR" smtClean="0"/>
              <a:t>μ</a:t>
            </a:r>
            <a:r>
              <a:rPr lang="it-IT" baseline="30000" smtClean="0"/>
              <a:t>UL </a:t>
            </a:r>
            <a:r>
              <a:rPr lang="it-IT" smtClean="0"/>
              <a:t>on </a:t>
            </a:r>
            <a:r>
              <a:rPr lang="el-GR" smtClean="0"/>
              <a:t>μ</a:t>
            </a:r>
            <a:r>
              <a:rPr lang="it-IT" smtClean="0"/>
              <a:t>or each M</a:t>
            </a:r>
            <a:r>
              <a:rPr lang="it-IT" baseline="-25000" smtClean="0"/>
              <a:t>h</a:t>
            </a:r>
            <a:r>
              <a:rPr lang="it-IT" smtClean="0"/>
              <a:t>. [</a:t>
            </a:r>
            <a:r>
              <a:rPr lang="it-IT" i="1" smtClean="0"/>
              <a:t>E.g. on the right we assumed b=1 and s=0 for </a:t>
            </a:r>
            <a:r>
              <a:rPr lang="el-GR" i="1" smtClean="0"/>
              <a:t>μ</a:t>
            </a:r>
            <a:r>
              <a:rPr lang="it-IT" i="1" smtClean="0"/>
              <a:t>=0,</a:t>
            </a:r>
          </a:p>
          <a:p>
            <a:pPr>
              <a:buNone/>
            </a:pPr>
            <a:r>
              <a:rPr lang="it-IT" i="1" smtClean="0"/>
              <a:t>whereas </a:t>
            </a:r>
            <a:r>
              <a:rPr lang="el-GR" i="1" smtClean="0"/>
              <a:t>μ</a:t>
            </a:r>
            <a:r>
              <a:rPr lang="it-IT" i="1" smtClean="0"/>
              <a:t>=1 would produce &lt;s&gt;=1</a:t>
            </a:r>
            <a:r>
              <a:rPr lang="it-IT" smtClean="0"/>
              <a:t>]</a:t>
            </a:r>
          </a:p>
          <a:p>
            <a:pPr>
              <a:buNone/>
            </a:pPr>
            <a:endParaRPr lang="it-IT" smtClean="0"/>
          </a:p>
        </p:txBody>
      </p:sp>
      <p:sp>
        <p:nvSpPr>
          <p:cNvPr id="13" name="Rettangolo 12"/>
          <p:cNvSpPr/>
          <p:nvPr/>
        </p:nvSpPr>
        <p:spPr>
          <a:xfrm>
            <a:off x="432048" y="4437112"/>
            <a:ext cx="4572000" cy="2031325"/>
          </a:xfrm>
          <a:prstGeom prst="rect">
            <a:avLst/>
          </a:prstGeom>
        </p:spPr>
        <p:txBody>
          <a:bodyPr>
            <a:spAutoFit/>
          </a:bodyPr>
          <a:lstStyle/>
          <a:p>
            <a:pPr>
              <a:buNone/>
            </a:pPr>
            <a:r>
              <a:rPr lang="it-IT" smtClean="0"/>
              <a:t>Then one computes </a:t>
            </a:r>
            <a:r>
              <a:rPr lang="it-IT" smtClean="0">
                <a:solidFill>
                  <a:srgbClr val="FF0000"/>
                </a:solidFill>
              </a:rPr>
              <a:t>the cumulative PDF of </a:t>
            </a:r>
            <a:r>
              <a:rPr lang="el-GR" smtClean="0">
                <a:solidFill>
                  <a:srgbClr val="FF0000"/>
                </a:solidFill>
              </a:rPr>
              <a:t>μ</a:t>
            </a:r>
            <a:r>
              <a:rPr lang="it-IT" baseline="30000" smtClean="0">
                <a:solidFill>
                  <a:srgbClr val="FF0000"/>
                </a:solidFill>
              </a:rPr>
              <a:t>UL</a:t>
            </a:r>
          </a:p>
          <a:p>
            <a:pPr>
              <a:buNone/>
            </a:pPr>
            <a:endParaRPr lang="it-IT" smtClean="0"/>
          </a:p>
          <a:p>
            <a:pPr>
              <a:buNone/>
            </a:pPr>
            <a:r>
              <a:rPr lang="it-IT" smtClean="0"/>
              <a:t>Finally, one can derive the median and the intervals for </a:t>
            </a:r>
            <a:r>
              <a:rPr lang="el-GR" smtClean="0"/>
              <a:t>μ</a:t>
            </a:r>
            <a:r>
              <a:rPr lang="it-IT" smtClean="0"/>
              <a:t> which correspond to 2.3%, 15.9%, 50%, 84.1%, 97.7% quantiles. These define the “expected-limit bands” and their center.</a:t>
            </a:r>
            <a:endParaRPr lang="en-US"/>
          </a:p>
        </p:txBody>
      </p:sp>
      <p:pic>
        <p:nvPicPr>
          <p:cNvPr id="47106" name="Picture 2"/>
          <p:cNvPicPr>
            <a:picLocks noChangeAspect="1" noChangeArrowheads="1"/>
          </p:cNvPicPr>
          <p:nvPr/>
        </p:nvPicPr>
        <p:blipFill>
          <a:blip r:embed="rId4" cstate="print"/>
          <a:srcRect/>
          <a:stretch>
            <a:fillRect/>
          </a:stretch>
        </p:blipFill>
        <p:spPr bwMode="auto">
          <a:xfrm>
            <a:off x="5940152" y="746910"/>
            <a:ext cx="3203848" cy="2106026"/>
          </a:xfrm>
          <a:prstGeom prst="rect">
            <a:avLst/>
          </a:prstGeom>
          <a:noFill/>
          <a:ln w="9525">
            <a:noFill/>
            <a:miter lim="800000"/>
            <a:headEnd/>
            <a:tailEnd/>
          </a:ln>
        </p:spPr>
      </p:pic>
    </p:spTree>
    <p:extLst>
      <p:ext uri="{BB962C8B-B14F-4D97-AF65-F5344CB8AC3E}">
        <p14:creationId xmlns:p14="http://schemas.microsoft.com/office/powerpoint/2010/main" val="313394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55" presetClass="entr" presetSubtype="0" fill="hold" nodeType="withEffect">
                                  <p:stCondLst>
                                    <p:cond delay="0"/>
                                  </p:stCondLst>
                                  <p:childTnLst>
                                    <p:set>
                                      <p:cBhvr>
                                        <p:cTn id="14" dur="1" fill="hold">
                                          <p:stCondLst>
                                            <p:cond delay="0"/>
                                          </p:stCondLst>
                                        </p:cTn>
                                        <p:tgtEl>
                                          <p:spTgt spid="47107"/>
                                        </p:tgtEl>
                                        <p:attrNameLst>
                                          <p:attrName>style.visibility</p:attrName>
                                        </p:attrNameLst>
                                      </p:cBhvr>
                                      <p:to>
                                        <p:strVal val="visible"/>
                                      </p:to>
                                    </p:set>
                                    <p:anim calcmode="lin" valueType="num">
                                      <p:cBhvr>
                                        <p:cTn id="15" dur="1000" fill="hold"/>
                                        <p:tgtEl>
                                          <p:spTgt spid="47107"/>
                                        </p:tgtEl>
                                        <p:attrNameLst>
                                          <p:attrName>ppt_w</p:attrName>
                                        </p:attrNameLst>
                                      </p:cBhvr>
                                      <p:tavLst>
                                        <p:tav tm="0">
                                          <p:val>
                                            <p:strVal val="#ppt_w*0.70"/>
                                          </p:val>
                                        </p:tav>
                                        <p:tav tm="100000">
                                          <p:val>
                                            <p:strVal val="#ppt_w"/>
                                          </p:val>
                                        </p:tav>
                                      </p:tavLst>
                                    </p:anim>
                                    <p:anim calcmode="lin" valueType="num">
                                      <p:cBhvr>
                                        <p:cTn id="16" dur="1000" fill="hold"/>
                                        <p:tgtEl>
                                          <p:spTgt spid="47107"/>
                                        </p:tgtEl>
                                        <p:attrNameLst>
                                          <p:attrName>ppt_h</p:attrName>
                                        </p:attrNameLst>
                                      </p:cBhvr>
                                      <p:tavLst>
                                        <p:tav tm="0">
                                          <p:val>
                                            <p:strVal val="#ppt_h"/>
                                          </p:val>
                                        </p:tav>
                                        <p:tav tm="100000">
                                          <p:val>
                                            <p:strVal val="#ppt_h"/>
                                          </p:val>
                                        </p:tav>
                                      </p:tavLst>
                                    </p:anim>
                                    <p:animEffect transition="in" filter="fade">
                                      <p:cBhvr>
                                        <p:cTn id="17" dur="1000"/>
                                        <p:tgtEl>
                                          <p:spTgt spid="4710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55"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strVal val="#ppt_w*0.7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animEffect transition="in" filter="fade">
                                      <p:cBhvr>
                                        <p:cTn id="28" dur="1000"/>
                                        <p:tgtEl>
                                          <p:spTgt spid="8"/>
                                        </p:tgtEl>
                                      </p:cBhvr>
                                    </p:animEffect>
                                  </p:childTnLst>
                                </p:cTn>
                              </p:par>
                              <p:par>
                                <p:cTn id="29" presetID="55" presetClass="entr" presetSubtype="0" fill="hold" nodeType="withEffect">
                                  <p:stCondLst>
                                    <p:cond delay="0"/>
                                  </p:stCondLst>
                                  <p:childTnLst>
                                    <p:set>
                                      <p:cBhvr>
                                        <p:cTn id="30" dur="1" fill="hold">
                                          <p:stCondLst>
                                            <p:cond delay="0"/>
                                          </p:stCondLst>
                                        </p:cTn>
                                        <p:tgtEl>
                                          <p:spTgt spid="47108"/>
                                        </p:tgtEl>
                                        <p:attrNameLst>
                                          <p:attrName>style.visibility</p:attrName>
                                        </p:attrNameLst>
                                      </p:cBhvr>
                                      <p:to>
                                        <p:strVal val="visible"/>
                                      </p:to>
                                    </p:set>
                                    <p:anim calcmode="lin" valueType="num">
                                      <p:cBhvr>
                                        <p:cTn id="31" dur="1000" fill="hold"/>
                                        <p:tgtEl>
                                          <p:spTgt spid="47108"/>
                                        </p:tgtEl>
                                        <p:attrNameLst>
                                          <p:attrName>ppt_w</p:attrName>
                                        </p:attrNameLst>
                                      </p:cBhvr>
                                      <p:tavLst>
                                        <p:tav tm="0">
                                          <p:val>
                                            <p:strVal val="#ppt_w*0.70"/>
                                          </p:val>
                                        </p:tav>
                                        <p:tav tm="100000">
                                          <p:val>
                                            <p:strVal val="#ppt_w"/>
                                          </p:val>
                                        </p:tav>
                                      </p:tavLst>
                                    </p:anim>
                                    <p:anim calcmode="lin" valueType="num">
                                      <p:cBhvr>
                                        <p:cTn id="32" dur="1000" fill="hold"/>
                                        <p:tgtEl>
                                          <p:spTgt spid="47108"/>
                                        </p:tgtEl>
                                        <p:attrNameLst>
                                          <p:attrName>ppt_h</p:attrName>
                                        </p:attrNameLst>
                                      </p:cBhvr>
                                      <p:tavLst>
                                        <p:tav tm="0">
                                          <p:val>
                                            <p:strVal val="#ppt_h"/>
                                          </p:val>
                                        </p:tav>
                                        <p:tav tm="100000">
                                          <p:val>
                                            <p:strVal val="#ppt_h"/>
                                          </p:val>
                                        </p:tav>
                                      </p:tavLst>
                                    </p:anim>
                                    <p:animEffect transition="in" filter="fade">
                                      <p:cBhvr>
                                        <p:cTn id="33" dur="10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764704"/>
          </a:xfrm>
        </p:spPr>
        <p:txBody>
          <a:bodyPr>
            <a:normAutofit/>
          </a:bodyPr>
          <a:lstStyle/>
          <a:p>
            <a:r>
              <a:rPr lang="it-IT" smtClean="0"/>
              <a:t>Significance in the Higgs search</a:t>
            </a:r>
            <a:endParaRPr lang="en-US"/>
          </a:p>
        </p:txBody>
      </p:sp>
      <p:sp>
        <p:nvSpPr>
          <p:cNvPr id="3" name="Segnaposto contenuto 2"/>
          <p:cNvSpPr>
            <a:spLocks noGrp="1"/>
          </p:cNvSpPr>
          <p:nvPr>
            <p:ph idx="1"/>
          </p:nvPr>
        </p:nvSpPr>
        <p:spPr>
          <a:xfrm>
            <a:off x="0" y="908720"/>
            <a:ext cx="5220072" cy="1800200"/>
          </a:xfrm>
        </p:spPr>
        <p:txBody>
          <a:bodyPr>
            <a:normAutofit fontScale="47500" lnSpcReduction="20000"/>
          </a:bodyPr>
          <a:lstStyle/>
          <a:p>
            <a:r>
              <a:rPr lang="it-IT" smtClean="0"/>
              <a:t>To test for the significance of an excess of events, given a M</a:t>
            </a:r>
            <a:r>
              <a:rPr lang="it-IT" baseline="-25000" smtClean="0"/>
              <a:t>h</a:t>
            </a:r>
            <a:r>
              <a:rPr lang="it-IT" smtClean="0"/>
              <a:t> hypothesis, one uses the bgr-only hypothesis and constructs a modified version of the q test statistic:</a:t>
            </a:r>
          </a:p>
          <a:p>
            <a:endParaRPr lang="it-IT" smtClean="0"/>
          </a:p>
          <a:p>
            <a:r>
              <a:rPr lang="it-IT" smtClean="0"/>
              <a:t>This time we are testing any </a:t>
            </a:r>
            <a:r>
              <a:rPr lang="el-GR" smtClean="0"/>
              <a:t>μ</a:t>
            </a:r>
            <a:r>
              <a:rPr lang="it-IT" smtClean="0"/>
              <a:t>&gt;0</a:t>
            </a:r>
            <a:r>
              <a:rPr lang="el-GR" smtClean="0"/>
              <a:t> </a:t>
            </a:r>
            <a:r>
              <a:rPr lang="it-IT" smtClean="0"/>
              <a:t>versus the H</a:t>
            </a:r>
            <a:r>
              <a:rPr lang="it-IT" baseline="-25000" smtClean="0"/>
              <a:t>0</a:t>
            </a:r>
            <a:r>
              <a:rPr lang="it-IT" smtClean="0"/>
              <a:t> hypothesis. One builds the distribution f(q</a:t>
            </a:r>
            <a:r>
              <a:rPr lang="it-IT" baseline="-25000" smtClean="0"/>
              <a:t>0</a:t>
            </a:r>
            <a:r>
              <a:rPr lang="it-IT" smtClean="0"/>
              <a:t>|0,</a:t>
            </a:r>
            <a:r>
              <a:rPr lang="el-GR" smtClean="0"/>
              <a:t>θ</a:t>
            </a:r>
            <a:r>
              <a:rPr lang="it-IT" baseline="-25000" smtClean="0"/>
              <a:t>0</a:t>
            </a:r>
            <a:r>
              <a:rPr lang="it-IT" baseline="30000" smtClean="0"/>
              <a:t>^obs</a:t>
            </a:r>
            <a:r>
              <a:rPr lang="it-IT" smtClean="0"/>
              <a:t>) by generating pseudo-data, and derives a p-value corresponding to a given observation as </a:t>
            </a:r>
          </a:p>
          <a:p>
            <a:pPr>
              <a:buNone/>
            </a:pPr>
            <a:endParaRPr lang="it-IT" smtClean="0"/>
          </a:p>
        </p:txBody>
      </p:sp>
      <p:pic>
        <p:nvPicPr>
          <p:cNvPr id="50178" name="Picture 2"/>
          <p:cNvPicPr>
            <a:picLocks noChangeAspect="1" noChangeArrowheads="1"/>
          </p:cNvPicPr>
          <p:nvPr/>
        </p:nvPicPr>
        <p:blipFill>
          <a:blip r:embed="rId2" cstate="print"/>
          <a:srcRect/>
          <a:stretch>
            <a:fillRect/>
          </a:stretch>
        </p:blipFill>
        <p:spPr bwMode="auto">
          <a:xfrm>
            <a:off x="5652120" y="4626486"/>
            <a:ext cx="3491880" cy="2258898"/>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a:stretch>
            <a:fillRect/>
          </a:stretch>
        </p:blipFill>
        <p:spPr bwMode="auto">
          <a:xfrm>
            <a:off x="5292080" y="980728"/>
            <a:ext cx="3409950" cy="714375"/>
          </a:xfrm>
          <a:prstGeom prst="rect">
            <a:avLst/>
          </a:prstGeom>
          <a:noFill/>
          <a:ln w="9525">
            <a:noFill/>
            <a:miter lim="800000"/>
            <a:headEnd/>
            <a:tailEnd/>
          </a:ln>
        </p:spPr>
      </p:pic>
      <p:pic>
        <p:nvPicPr>
          <p:cNvPr id="50180" name="Picture 4"/>
          <p:cNvPicPr>
            <a:picLocks noChangeAspect="1" noChangeArrowheads="1"/>
          </p:cNvPicPr>
          <p:nvPr/>
        </p:nvPicPr>
        <p:blipFill>
          <a:blip r:embed="rId4" cstate="print"/>
          <a:srcRect/>
          <a:stretch>
            <a:fillRect/>
          </a:stretch>
        </p:blipFill>
        <p:spPr bwMode="auto">
          <a:xfrm>
            <a:off x="5220072" y="1960637"/>
            <a:ext cx="3829050" cy="676275"/>
          </a:xfrm>
          <a:prstGeom prst="rect">
            <a:avLst/>
          </a:prstGeom>
          <a:noFill/>
          <a:ln w="9525">
            <a:noFill/>
            <a:miter lim="800000"/>
            <a:headEnd/>
            <a:tailEnd/>
          </a:ln>
        </p:spPr>
      </p:pic>
      <p:pic>
        <p:nvPicPr>
          <p:cNvPr id="50181" name="Picture 5"/>
          <p:cNvPicPr>
            <a:picLocks noChangeAspect="1" noChangeArrowheads="1"/>
          </p:cNvPicPr>
          <p:nvPr/>
        </p:nvPicPr>
        <p:blipFill>
          <a:blip r:embed="rId5" cstate="print"/>
          <a:srcRect/>
          <a:stretch>
            <a:fillRect/>
          </a:stretch>
        </p:blipFill>
        <p:spPr bwMode="auto">
          <a:xfrm>
            <a:off x="4355976" y="2708920"/>
            <a:ext cx="3800475" cy="723900"/>
          </a:xfrm>
          <a:prstGeom prst="rect">
            <a:avLst/>
          </a:prstGeom>
          <a:noFill/>
          <a:ln w="9525">
            <a:noFill/>
            <a:miter lim="800000"/>
            <a:headEnd/>
            <a:tailEnd/>
          </a:ln>
        </p:spPr>
      </p:pic>
      <p:pic>
        <p:nvPicPr>
          <p:cNvPr id="50182" name="Picture 6"/>
          <p:cNvPicPr>
            <a:picLocks noChangeAspect="1" noChangeArrowheads="1"/>
          </p:cNvPicPr>
          <p:nvPr/>
        </p:nvPicPr>
        <p:blipFill>
          <a:blip r:embed="rId6" cstate="print"/>
          <a:srcRect/>
          <a:stretch>
            <a:fillRect/>
          </a:stretch>
        </p:blipFill>
        <p:spPr bwMode="auto">
          <a:xfrm>
            <a:off x="5882580" y="4005064"/>
            <a:ext cx="3009900" cy="609600"/>
          </a:xfrm>
          <a:prstGeom prst="rect">
            <a:avLst/>
          </a:prstGeom>
          <a:noFill/>
          <a:ln w="9525">
            <a:noFill/>
            <a:miter lim="800000"/>
            <a:headEnd/>
            <a:tailEnd/>
          </a:ln>
        </p:spPr>
      </p:pic>
      <p:sp>
        <p:nvSpPr>
          <p:cNvPr id="9" name="Rettangolo 8"/>
          <p:cNvSpPr/>
          <p:nvPr/>
        </p:nvSpPr>
        <p:spPr>
          <a:xfrm>
            <a:off x="179512" y="2924944"/>
            <a:ext cx="4536504" cy="830997"/>
          </a:xfrm>
          <a:prstGeom prst="rect">
            <a:avLst/>
          </a:prstGeom>
        </p:spPr>
        <p:txBody>
          <a:bodyPr wrap="square">
            <a:spAutoFit/>
          </a:bodyPr>
          <a:lstStyle/>
          <a:p>
            <a:r>
              <a:rPr lang="it-IT" sz="1600" smtClean="0"/>
              <a:t>One then converts p into Z using the relation </a:t>
            </a:r>
          </a:p>
          <a:p>
            <a:endParaRPr lang="it-IT" sz="1600" smtClean="0"/>
          </a:p>
          <a:p>
            <a:pPr>
              <a:buNone/>
            </a:pPr>
            <a:r>
              <a:rPr lang="it-IT" sz="1600" smtClean="0"/>
              <a:t>where p</a:t>
            </a:r>
            <a:r>
              <a:rPr lang="el-GR" sz="1600" baseline="-25000" smtClean="0"/>
              <a:t>χ</a:t>
            </a:r>
            <a:r>
              <a:rPr lang="it-IT" sz="1600" baseline="30000" smtClean="0"/>
              <a:t>2</a:t>
            </a:r>
            <a:r>
              <a:rPr lang="it-IT" sz="1600" smtClean="0"/>
              <a:t> is the survival function for the 1-dof chi2.</a:t>
            </a:r>
          </a:p>
        </p:txBody>
      </p:sp>
      <p:sp>
        <p:nvSpPr>
          <p:cNvPr id="10" name="Rettangolo 9"/>
          <p:cNvSpPr/>
          <p:nvPr/>
        </p:nvSpPr>
        <p:spPr>
          <a:xfrm>
            <a:off x="72008" y="3949893"/>
            <a:ext cx="5796136" cy="2708434"/>
          </a:xfrm>
          <a:prstGeom prst="rect">
            <a:avLst/>
          </a:prstGeom>
        </p:spPr>
        <p:txBody>
          <a:bodyPr wrap="square">
            <a:spAutoFit/>
          </a:bodyPr>
          <a:lstStyle/>
          <a:p>
            <a:r>
              <a:rPr lang="it-IT" sz="1400" dirty="0" err="1" smtClean="0"/>
              <a:t>Often</a:t>
            </a:r>
            <a:r>
              <a:rPr lang="it-IT" sz="1400" dirty="0" smtClean="0"/>
              <a:t> </a:t>
            </a:r>
            <a:r>
              <a:rPr lang="it-IT" sz="1400" dirty="0" err="1" smtClean="0"/>
              <a:t>it</a:t>
            </a:r>
            <a:r>
              <a:rPr lang="it-IT" sz="1400" dirty="0" smtClean="0"/>
              <a:t> </a:t>
            </a:r>
            <a:r>
              <a:rPr lang="it-IT" sz="1400" dirty="0" err="1" smtClean="0"/>
              <a:t>is</a:t>
            </a:r>
            <a:r>
              <a:rPr lang="it-IT" sz="1400" dirty="0" smtClean="0"/>
              <a:t> </a:t>
            </a:r>
            <a:r>
              <a:rPr lang="it-IT" sz="1400" dirty="0" err="1" smtClean="0"/>
              <a:t>impractical</a:t>
            </a:r>
            <a:r>
              <a:rPr lang="it-IT" sz="1400" dirty="0" smtClean="0"/>
              <a:t> to generate large </a:t>
            </a:r>
            <a:r>
              <a:rPr lang="it-IT" sz="1400" dirty="0" err="1" smtClean="0"/>
              <a:t>datasets</a:t>
            </a:r>
            <a:r>
              <a:rPr lang="it-IT" sz="1400" dirty="0" smtClean="0"/>
              <a:t> </a:t>
            </a:r>
            <a:r>
              <a:rPr lang="it-IT" sz="1400" dirty="0" err="1" smtClean="0"/>
              <a:t>given</a:t>
            </a:r>
            <a:r>
              <a:rPr lang="it-IT" sz="1400" dirty="0" smtClean="0"/>
              <a:t> the </a:t>
            </a:r>
            <a:r>
              <a:rPr lang="it-IT" sz="1400" dirty="0" err="1" smtClean="0"/>
              <a:t>complexity</a:t>
            </a:r>
            <a:r>
              <a:rPr lang="it-IT" sz="1400" dirty="0" smtClean="0"/>
              <a:t> of the </a:t>
            </a:r>
            <a:r>
              <a:rPr lang="it-IT" sz="1400" dirty="0" err="1" smtClean="0"/>
              <a:t>search</a:t>
            </a:r>
            <a:r>
              <a:rPr lang="it-IT" sz="1400" dirty="0" smtClean="0"/>
              <a:t> (</a:t>
            </a:r>
            <a:r>
              <a:rPr lang="it-IT" sz="1400" dirty="0" err="1" smtClean="0"/>
              <a:t>dozens</a:t>
            </a:r>
            <a:r>
              <a:rPr lang="it-IT" sz="1400" dirty="0" smtClean="0"/>
              <a:t> of </a:t>
            </a:r>
            <a:r>
              <a:rPr lang="it-IT" sz="1400" dirty="0" err="1" smtClean="0"/>
              <a:t>search</a:t>
            </a:r>
            <a:r>
              <a:rPr lang="it-IT" sz="1400" dirty="0" smtClean="0"/>
              <a:t> </a:t>
            </a:r>
            <a:r>
              <a:rPr lang="it-IT" sz="1400" dirty="0" err="1" smtClean="0"/>
              <a:t>channels</a:t>
            </a:r>
            <a:r>
              <a:rPr lang="it-IT" sz="1400" dirty="0" smtClean="0"/>
              <a:t> and sub-</a:t>
            </a:r>
            <a:r>
              <a:rPr lang="it-IT" sz="1400" dirty="0" err="1" smtClean="0"/>
              <a:t>channels</a:t>
            </a:r>
            <a:r>
              <a:rPr lang="it-IT" sz="1400" dirty="0" smtClean="0"/>
              <a:t>, </a:t>
            </a:r>
            <a:r>
              <a:rPr lang="it-IT" sz="1400" dirty="0" err="1" smtClean="0"/>
              <a:t>correlated</a:t>
            </a:r>
            <a:r>
              <a:rPr lang="it-IT" sz="1400" dirty="0" smtClean="0"/>
              <a:t> </a:t>
            </a:r>
            <a:r>
              <a:rPr lang="it-IT" sz="1400" dirty="0" err="1" smtClean="0"/>
              <a:t>among</a:t>
            </a:r>
            <a:r>
              <a:rPr lang="it-IT" sz="1400" dirty="0" smtClean="0"/>
              <a:t> </a:t>
            </a:r>
            <a:r>
              <a:rPr lang="it-IT" sz="1400" dirty="0" err="1" smtClean="0"/>
              <a:t>each</a:t>
            </a:r>
            <a:r>
              <a:rPr lang="it-IT" sz="1400" dirty="0" smtClean="0"/>
              <a:t> </a:t>
            </a:r>
            <a:r>
              <a:rPr lang="it-IT" sz="1400" dirty="0" err="1" smtClean="0"/>
              <a:t>other</a:t>
            </a:r>
            <a:r>
              <a:rPr lang="it-IT" sz="1400" dirty="0" smtClean="0"/>
              <a:t>). </a:t>
            </a:r>
            <a:r>
              <a:rPr lang="it-IT" sz="1400" dirty="0" err="1" smtClean="0"/>
              <a:t>One</a:t>
            </a:r>
            <a:r>
              <a:rPr lang="it-IT" sz="1400" dirty="0" smtClean="0"/>
              <a:t> </a:t>
            </a:r>
            <a:r>
              <a:rPr lang="it-IT" sz="1400" dirty="0" err="1" smtClean="0"/>
              <a:t>then</a:t>
            </a:r>
            <a:r>
              <a:rPr lang="it-IT" sz="1400" dirty="0" smtClean="0"/>
              <a:t> </a:t>
            </a:r>
            <a:r>
              <a:rPr lang="it-IT" sz="1400" dirty="0" err="1" smtClean="0"/>
              <a:t>relies</a:t>
            </a:r>
            <a:r>
              <a:rPr lang="it-IT" sz="1400" dirty="0" smtClean="0"/>
              <a:t> on a </a:t>
            </a:r>
            <a:r>
              <a:rPr lang="it-IT" sz="1400" dirty="0" err="1" smtClean="0"/>
              <a:t>very</a:t>
            </a:r>
            <a:r>
              <a:rPr lang="it-IT" sz="1400" dirty="0" smtClean="0"/>
              <a:t> </a:t>
            </a:r>
            <a:r>
              <a:rPr lang="it-IT" sz="1400" dirty="0" err="1" smtClean="0"/>
              <a:t>good</a:t>
            </a:r>
            <a:r>
              <a:rPr lang="it-IT" sz="1400" dirty="0" smtClean="0"/>
              <a:t> </a:t>
            </a:r>
            <a:r>
              <a:rPr lang="it-IT" sz="1400" dirty="0" err="1" smtClean="0"/>
              <a:t>asymptotic</a:t>
            </a:r>
            <a:r>
              <a:rPr lang="it-IT" sz="1400" dirty="0" smtClean="0"/>
              <a:t> </a:t>
            </a:r>
            <a:r>
              <a:rPr lang="it-IT" sz="1400" dirty="0" err="1" smtClean="0"/>
              <a:t>approximation</a:t>
            </a:r>
            <a:r>
              <a:rPr lang="it-IT" sz="1400" dirty="0" smtClean="0"/>
              <a:t>:</a:t>
            </a:r>
          </a:p>
          <a:p>
            <a:pPr>
              <a:buNone/>
            </a:pPr>
            <a:endParaRPr lang="it-IT" sz="1400" dirty="0" smtClean="0"/>
          </a:p>
          <a:p>
            <a:r>
              <a:rPr lang="it-IT" sz="1400" dirty="0" smtClean="0">
                <a:solidFill>
                  <a:srgbClr val="FF0000"/>
                </a:solidFill>
              </a:rPr>
              <a:t>The </a:t>
            </a:r>
            <a:r>
              <a:rPr lang="it-IT" sz="1400" dirty="0" err="1" smtClean="0">
                <a:solidFill>
                  <a:srgbClr val="FF0000"/>
                </a:solidFill>
              </a:rPr>
              <a:t>derived</a:t>
            </a:r>
            <a:r>
              <a:rPr lang="it-IT" sz="1400" dirty="0" smtClean="0">
                <a:solidFill>
                  <a:srgbClr val="FF0000"/>
                </a:solidFill>
              </a:rPr>
              <a:t> p-</a:t>
            </a:r>
            <a:r>
              <a:rPr lang="it-IT" sz="1400" dirty="0" err="1" smtClean="0">
                <a:solidFill>
                  <a:srgbClr val="FF0000"/>
                </a:solidFill>
              </a:rPr>
              <a:t>value</a:t>
            </a:r>
            <a:r>
              <a:rPr lang="it-IT" sz="1400" dirty="0" smtClean="0">
                <a:solidFill>
                  <a:srgbClr val="FF0000"/>
                </a:solidFill>
              </a:rPr>
              <a:t> and the </a:t>
            </a:r>
            <a:r>
              <a:rPr lang="it-IT" sz="1400" dirty="0" err="1" smtClean="0">
                <a:solidFill>
                  <a:srgbClr val="FF0000"/>
                </a:solidFill>
              </a:rPr>
              <a:t>corresponding</a:t>
            </a:r>
            <a:r>
              <a:rPr lang="it-IT" sz="1400" dirty="0" smtClean="0">
                <a:solidFill>
                  <a:srgbClr val="FF0000"/>
                </a:solidFill>
              </a:rPr>
              <a:t> Z </a:t>
            </a:r>
            <a:r>
              <a:rPr lang="it-IT" sz="1400" dirty="0" err="1" smtClean="0">
                <a:solidFill>
                  <a:srgbClr val="FF0000"/>
                </a:solidFill>
              </a:rPr>
              <a:t>value</a:t>
            </a:r>
            <a:r>
              <a:rPr lang="it-IT" sz="1400" dirty="0" smtClean="0">
                <a:solidFill>
                  <a:srgbClr val="FF0000"/>
                </a:solidFill>
              </a:rPr>
              <a:t> are “</a:t>
            </a:r>
            <a:r>
              <a:rPr lang="it-IT" sz="1400" dirty="0" err="1" smtClean="0">
                <a:solidFill>
                  <a:srgbClr val="FF0000"/>
                </a:solidFill>
              </a:rPr>
              <a:t>local</a:t>
            </a:r>
            <a:r>
              <a:rPr lang="it-IT" sz="1400" dirty="0" smtClean="0">
                <a:solidFill>
                  <a:srgbClr val="FF0000"/>
                </a:solidFill>
              </a:rPr>
              <a:t>”: </a:t>
            </a:r>
            <a:r>
              <a:rPr lang="it-IT" sz="1400" dirty="0" err="1" smtClean="0">
                <a:solidFill>
                  <a:srgbClr val="FF0000"/>
                </a:solidFill>
              </a:rPr>
              <a:t>they</a:t>
            </a:r>
            <a:r>
              <a:rPr lang="it-IT" sz="1400" dirty="0" smtClean="0">
                <a:solidFill>
                  <a:srgbClr val="FF0000"/>
                </a:solidFill>
              </a:rPr>
              <a:t> </a:t>
            </a:r>
            <a:r>
              <a:rPr lang="it-IT" sz="1400" dirty="0" err="1" smtClean="0">
                <a:solidFill>
                  <a:srgbClr val="FF0000"/>
                </a:solidFill>
              </a:rPr>
              <a:t>correspond</a:t>
            </a:r>
            <a:r>
              <a:rPr lang="it-IT" sz="1400" dirty="0" smtClean="0">
                <a:solidFill>
                  <a:srgbClr val="FF0000"/>
                </a:solidFill>
              </a:rPr>
              <a:t> to the </a:t>
            </a:r>
            <a:r>
              <a:rPr lang="it-IT" sz="1400" dirty="0" err="1" smtClean="0">
                <a:solidFill>
                  <a:srgbClr val="FF0000"/>
                </a:solidFill>
              </a:rPr>
              <a:t>specific</a:t>
            </a:r>
            <a:r>
              <a:rPr lang="it-IT" sz="1400" dirty="0" smtClean="0">
                <a:solidFill>
                  <a:srgbClr val="FF0000"/>
                </a:solidFill>
              </a:rPr>
              <a:t> </a:t>
            </a:r>
            <a:r>
              <a:rPr lang="it-IT" sz="1400" dirty="0" err="1" smtClean="0">
                <a:solidFill>
                  <a:srgbClr val="FF0000"/>
                </a:solidFill>
              </a:rPr>
              <a:t>hypothesis</a:t>
            </a:r>
            <a:r>
              <a:rPr lang="it-IT" sz="1400" dirty="0" smtClean="0">
                <a:solidFill>
                  <a:srgbClr val="FF0000"/>
                </a:solidFill>
              </a:rPr>
              <a:t> </a:t>
            </a:r>
            <a:r>
              <a:rPr lang="it-IT" sz="1400" dirty="0" err="1" smtClean="0">
                <a:solidFill>
                  <a:srgbClr val="FF0000"/>
                </a:solidFill>
              </a:rPr>
              <a:t>that</a:t>
            </a:r>
            <a:r>
              <a:rPr lang="it-IT" sz="1400" dirty="0" smtClean="0">
                <a:solidFill>
                  <a:srgbClr val="FF0000"/>
                </a:solidFill>
              </a:rPr>
              <a:t> </a:t>
            </a:r>
            <a:r>
              <a:rPr lang="it-IT" sz="1400" dirty="0" err="1" smtClean="0">
                <a:solidFill>
                  <a:srgbClr val="FF0000"/>
                </a:solidFill>
              </a:rPr>
              <a:t>has</a:t>
            </a:r>
            <a:r>
              <a:rPr lang="it-IT" sz="1400" dirty="0" smtClean="0">
                <a:solidFill>
                  <a:srgbClr val="FF0000"/>
                </a:solidFill>
              </a:rPr>
              <a:t> </a:t>
            </a:r>
            <a:r>
              <a:rPr lang="it-IT" sz="1400" dirty="0" err="1" smtClean="0">
                <a:solidFill>
                  <a:srgbClr val="FF0000"/>
                </a:solidFill>
              </a:rPr>
              <a:t>been</a:t>
            </a:r>
            <a:r>
              <a:rPr lang="it-IT" sz="1400" dirty="0" smtClean="0">
                <a:solidFill>
                  <a:srgbClr val="FF0000"/>
                </a:solidFill>
              </a:rPr>
              <a:t> </a:t>
            </a:r>
            <a:r>
              <a:rPr lang="it-IT" sz="1400" dirty="0" err="1" smtClean="0">
                <a:solidFill>
                  <a:srgbClr val="FF0000"/>
                </a:solidFill>
              </a:rPr>
              <a:t>tested</a:t>
            </a:r>
            <a:r>
              <a:rPr lang="it-IT" sz="1400" dirty="0" smtClean="0">
                <a:solidFill>
                  <a:srgbClr val="FF0000"/>
                </a:solidFill>
              </a:rPr>
              <a:t> (a </a:t>
            </a:r>
            <a:r>
              <a:rPr lang="it-IT" sz="1400" dirty="0" err="1" smtClean="0">
                <a:solidFill>
                  <a:srgbClr val="FF0000"/>
                </a:solidFill>
              </a:rPr>
              <a:t>specific</a:t>
            </a:r>
            <a:r>
              <a:rPr lang="it-IT" sz="1400" dirty="0" smtClean="0">
                <a:solidFill>
                  <a:srgbClr val="FF0000"/>
                </a:solidFill>
              </a:rPr>
              <a:t> </a:t>
            </a:r>
            <a:r>
              <a:rPr lang="it-IT" sz="1400" dirty="0" err="1" smtClean="0">
                <a:solidFill>
                  <a:srgbClr val="FF0000"/>
                </a:solidFill>
              </a:rPr>
              <a:t>M</a:t>
            </a:r>
            <a:r>
              <a:rPr lang="it-IT" sz="1400" baseline="-25000" dirty="0" err="1" smtClean="0">
                <a:solidFill>
                  <a:srgbClr val="FF0000"/>
                </a:solidFill>
              </a:rPr>
              <a:t>h</a:t>
            </a:r>
            <a:r>
              <a:rPr lang="it-IT" sz="1400" dirty="0" smtClean="0">
                <a:solidFill>
                  <a:srgbClr val="FF0000"/>
                </a:solidFill>
              </a:rPr>
              <a:t>) </a:t>
            </a:r>
            <a:r>
              <a:rPr lang="it-IT" sz="1400" dirty="0" err="1" smtClean="0">
                <a:solidFill>
                  <a:srgbClr val="FF0000"/>
                </a:solidFill>
              </a:rPr>
              <a:t>as</a:t>
            </a:r>
            <a:r>
              <a:rPr lang="it-IT" sz="1400" dirty="0" smtClean="0">
                <a:solidFill>
                  <a:srgbClr val="FF0000"/>
                </a:solidFill>
              </a:rPr>
              <a:t> q</a:t>
            </a:r>
            <a:r>
              <a:rPr lang="it-IT" sz="1400" baseline="-25000" dirty="0" smtClean="0">
                <a:solidFill>
                  <a:srgbClr val="FF0000"/>
                </a:solidFill>
              </a:rPr>
              <a:t>0</a:t>
            </a:r>
            <a:r>
              <a:rPr lang="it-IT" sz="1400" dirty="0" smtClean="0">
                <a:solidFill>
                  <a:srgbClr val="FF0000"/>
                </a:solidFill>
              </a:rPr>
              <a:t> </a:t>
            </a:r>
            <a:r>
              <a:rPr lang="it-IT" sz="1400" dirty="0" err="1" smtClean="0">
                <a:solidFill>
                  <a:srgbClr val="FF0000"/>
                </a:solidFill>
              </a:rPr>
              <a:t>also</a:t>
            </a:r>
            <a:r>
              <a:rPr lang="it-IT" sz="1400" dirty="0" smtClean="0">
                <a:solidFill>
                  <a:srgbClr val="FF0000"/>
                </a:solidFill>
              </a:rPr>
              <a:t> </a:t>
            </a:r>
            <a:r>
              <a:rPr lang="it-IT" sz="1400" dirty="0" err="1" smtClean="0">
                <a:solidFill>
                  <a:srgbClr val="FF0000"/>
                </a:solidFill>
              </a:rPr>
              <a:t>depends</a:t>
            </a:r>
            <a:r>
              <a:rPr lang="it-IT" sz="1400" dirty="0" smtClean="0">
                <a:solidFill>
                  <a:srgbClr val="FF0000"/>
                </a:solidFill>
              </a:rPr>
              <a:t> on </a:t>
            </a:r>
            <a:r>
              <a:rPr lang="it-IT" sz="1400" dirty="0" err="1" smtClean="0">
                <a:solidFill>
                  <a:srgbClr val="FF0000"/>
                </a:solidFill>
              </a:rPr>
              <a:t>M</a:t>
            </a:r>
            <a:r>
              <a:rPr lang="it-IT" sz="1400" baseline="-25000" dirty="0" err="1" smtClean="0">
                <a:solidFill>
                  <a:srgbClr val="FF0000"/>
                </a:solidFill>
              </a:rPr>
              <a:t>h</a:t>
            </a:r>
            <a:r>
              <a:rPr lang="it-IT" sz="1400" dirty="0" smtClean="0">
                <a:solidFill>
                  <a:srgbClr val="FF0000"/>
                </a:solidFill>
              </a:rPr>
              <a:t> (the </a:t>
            </a:r>
            <a:r>
              <a:rPr lang="it-IT" sz="1400" dirty="0" err="1" smtClean="0">
                <a:solidFill>
                  <a:srgbClr val="FF0000"/>
                </a:solidFill>
              </a:rPr>
              <a:t>search</a:t>
            </a:r>
            <a:r>
              <a:rPr lang="it-IT" sz="1400" dirty="0" smtClean="0">
                <a:solidFill>
                  <a:srgbClr val="FF0000"/>
                </a:solidFill>
              </a:rPr>
              <a:t> </a:t>
            </a:r>
            <a:r>
              <a:rPr lang="it-IT" sz="1400" dirty="0" err="1" smtClean="0">
                <a:solidFill>
                  <a:srgbClr val="FF0000"/>
                </a:solidFill>
              </a:rPr>
              <a:t>changes</a:t>
            </a:r>
            <a:r>
              <a:rPr lang="it-IT" sz="1400" dirty="0" smtClean="0">
                <a:solidFill>
                  <a:srgbClr val="FF0000"/>
                </a:solidFill>
              </a:rPr>
              <a:t> </a:t>
            </a:r>
            <a:r>
              <a:rPr lang="it-IT" sz="1400" dirty="0" err="1" smtClean="0">
                <a:solidFill>
                  <a:srgbClr val="FF0000"/>
                </a:solidFill>
              </a:rPr>
              <a:t>as</a:t>
            </a:r>
            <a:r>
              <a:rPr lang="it-IT" sz="1400" dirty="0" smtClean="0">
                <a:solidFill>
                  <a:srgbClr val="FF0000"/>
                </a:solidFill>
              </a:rPr>
              <a:t> </a:t>
            </a:r>
            <a:r>
              <a:rPr lang="it-IT" sz="1400" dirty="0" err="1" smtClean="0">
                <a:solidFill>
                  <a:srgbClr val="FF0000"/>
                </a:solidFill>
              </a:rPr>
              <a:t>M</a:t>
            </a:r>
            <a:r>
              <a:rPr lang="it-IT" sz="1400" baseline="-25000" dirty="0" err="1" smtClean="0">
                <a:solidFill>
                  <a:srgbClr val="FF0000"/>
                </a:solidFill>
              </a:rPr>
              <a:t>h</a:t>
            </a:r>
            <a:r>
              <a:rPr lang="it-IT" sz="1400" dirty="0" smtClean="0">
                <a:solidFill>
                  <a:srgbClr val="FF0000"/>
                </a:solidFill>
              </a:rPr>
              <a:t> </a:t>
            </a:r>
            <a:r>
              <a:rPr lang="it-IT" sz="1400" dirty="0" err="1" smtClean="0">
                <a:solidFill>
                  <a:srgbClr val="FF0000"/>
                </a:solidFill>
              </a:rPr>
              <a:t>varies</a:t>
            </a:r>
            <a:r>
              <a:rPr lang="it-IT" sz="1400" dirty="0" smtClean="0">
                <a:solidFill>
                  <a:srgbClr val="FF0000"/>
                </a:solidFill>
              </a:rPr>
              <a:t>)</a:t>
            </a:r>
          </a:p>
          <a:p>
            <a:endParaRPr lang="it-IT" dirty="0" smtClean="0"/>
          </a:p>
          <a:p>
            <a:r>
              <a:rPr lang="it-IT" dirty="0" err="1" smtClean="0"/>
              <a:t>When</a:t>
            </a:r>
            <a:r>
              <a:rPr lang="it-IT" dirty="0" smtClean="0"/>
              <a:t> </a:t>
            </a:r>
            <a:r>
              <a:rPr lang="it-IT" dirty="0" err="1" smtClean="0"/>
              <a:t>dealing</a:t>
            </a:r>
            <a:r>
              <a:rPr lang="it-IT" dirty="0" smtClean="0"/>
              <a:t> with </a:t>
            </a:r>
            <a:r>
              <a:rPr lang="it-IT" dirty="0" err="1" smtClean="0"/>
              <a:t>many</a:t>
            </a:r>
            <a:r>
              <a:rPr lang="it-IT" dirty="0" smtClean="0"/>
              <a:t> </a:t>
            </a:r>
            <a:r>
              <a:rPr lang="it-IT" dirty="0" err="1" smtClean="0"/>
              <a:t>searches</a:t>
            </a:r>
            <a:r>
              <a:rPr lang="it-IT" dirty="0" smtClean="0"/>
              <a:t>, </a:t>
            </a:r>
            <a:r>
              <a:rPr lang="it-IT" dirty="0" err="1" smtClean="0"/>
              <a:t>one</a:t>
            </a:r>
            <a:r>
              <a:rPr lang="it-IT" dirty="0" smtClean="0"/>
              <a:t> </a:t>
            </a:r>
            <a:r>
              <a:rPr lang="it-IT" dirty="0" err="1" smtClean="0"/>
              <a:t>needs</a:t>
            </a:r>
            <a:r>
              <a:rPr lang="it-IT" dirty="0" smtClean="0"/>
              <a:t> to </a:t>
            </a:r>
            <a:r>
              <a:rPr lang="it-IT" dirty="0" err="1" smtClean="0"/>
              <a:t>get</a:t>
            </a:r>
            <a:r>
              <a:rPr lang="it-IT" dirty="0" smtClean="0"/>
              <a:t> a global p-</a:t>
            </a:r>
            <a:r>
              <a:rPr lang="it-IT" dirty="0" err="1" smtClean="0"/>
              <a:t>value</a:t>
            </a:r>
            <a:r>
              <a:rPr lang="it-IT" dirty="0" smtClean="0"/>
              <a:t> and </a:t>
            </a:r>
            <a:r>
              <a:rPr lang="it-IT" dirty="0" err="1" smtClean="0"/>
              <a:t>significance</a:t>
            </a:r>
            <a:r>
              <a:rPr lang="it-IT" dirty="0" smtClean="0"/>
              <a:t>, i.e. </a:t>
            </a:r>
            <a:r>
              <a:rPr lang="it-IT" b="1" dirty="0" err="1" smtClean="0"/>
              <a:t>evaluate</a:t>
            </a:r>
            <a:r>
              <a:rPr lang="it-IT" b="1" dirty="0" smtClean="0"/>
              <a:t> a trials </a:t>
            </a:r>
            <a:r>
              <a:rPr lang="it-IT" b="1" dirty="0" err="1" smtClean="0"/>
              <a:t>factor</a:t>
            </a:r>
            <a:r>
              <a:rPr lang="it-IT" b="1" dirty="0" smtClean="0"/>
              <a:t>.</a:t>
            </a:r>
          </a:p>
          <a:p>
            <a:r>
              <a:rPr lang="it-IT" dirty="0" err="1" smtClean="0"/>
              <a:t>This</a:t>
            </a:r>
            <a:r>
              <a:rPr lang="it-IT" dirty="0" smtClean="0"/>
              <a:t> can be </a:t>
            </a:r>
            <a:r>
              <a:rPr lang="it-IT" dirty="0" err="1" smtClean="0"/>
              <a:t>done</a:t>
            </a:r>
            <a:r>
              <a:rPr lang="it-IT" dirty="0" smtClean="0"/>
              <a:t> </a:t>
            </a:r>
            <a:r>
              <a:rPr lang="it-IT" dirty="0" err="1" smtClean="0"/>
              <a:t>using</a:t>
            </a:r>
            <a:r>
              <a:rPr lang="it-IT" dirty="0" smtClean="0"/>
              <a:t> the </a:t>
            </a:r>
            <a:r>
              <a:rPr lang="it-IT" dirty="0" err="1" smtClean="0"/>
              <a:t>techniques</a:t>
            </a:r>
            <a:r>
              <a:rPr lang="it-IT" dirty="0" smtClean="0"/>
              <a:t> </a:t>
            </a:r>
            <a:r>
              <a:rPr lang="it-IT" dirty="0" err="1" smtClean="0"/>
              <a:t>discussed</a:t>
            </a:r>
            <a:r>
              <a:rPr lang="it-IT" dirty="0" smtClean="0"/>
              <a:t> </a:t>
            </a:r>
            <a:r>
              <a:rPr lang="it-IT" dirty="0" err="1" smtClean="0"/>
              <a:t>earlier</a:t>
            </a:r>
            <a:r>
              <a:rPr lang="it-IT" dirty="0" smtClean="0"/>
              <a:t>.</a:t>
            </a:r>
            <a:r>
              <a:rPr lang="it-IT" b="1" dirty="0" smtClean="0"/>
              <a:t> </a:t>
            </a:r>
            <a:endParaRPr lang="it-IT" dirty="0" smtClean="0"/>
          </a:p>
        </p:txBody>
      </p:sp>
    </p:spTree>
    <p:extLst>
      <p:ext uri="{BB962C8B-B14F-4D97-AF65-F5344CB8AC3E}">
        <p14:creationId xmlns:p14="http://schemas.microsoft.com/office/powerpoint/2010/main" val="202610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50181"/>
                                        </p:tgtEl>
                                        <p:attrNameLst>
                                          <p:attrName>style.visibility</p:attrName>
                                        </p:attrNameLst>
                                      </p:cBhvr>
                                      <p:to>
                                        <p:strVal val="visible"/>
                                      </p:to>
                                    </p:set>
                                    <p:anim calcmode="lin" valueType="num">
                                      <p:cBhvr>
                                        <p:cTn id="11" dur="1000" fill="hold"/>
                                        <p:tgtEl>
                                          <p:spTgt spid="50181"/>
                                        </p:tgtEl>
                                        <p:attrNameLst>
                                          <p:attrName>ppt_w</p:attrName>
                                        </p:attrNameLst>
                                      </p:cBhvr>
                                      <p:tavLst>
                                        <p:tav tm="0">
                                          <p:val>
                                            <p:strVal val="#ppt_w*0.70"/>
                                          </p:val>
                                        </p:tav>
                                        <p:tav tm="100000">
                                          <p:val>
                                            <p:strVal val="#ppt_w"/>
                                          </p:val>
                                        </p:tav>
                                      </p:tavLst>
                                    </p:anim>
                                    <p:anim calcmode="lin" valueType="num">
                                      <p:cBhvr>
                                        <p:cTn id="12" dur="1000" fill="hold"/>
                                        <p:tgtEl>
                                          <p:spTgt spid="50181"/>
                                        </p:tgtEl>
                                        <p:attrNameLst>
                                          <p:attrName>ppt_h</p:attrName>
                                        </p:attrNameLst>
                                      </p:cBhvr>
                                      <p:tavLst>
                                        <p:tav tm="0">
                                          <p:val>
                                            <p:strVal val="#ppt_h"/>
                                          </p:val>
                                        </p:tav>
                                        <p:tav tm="100000">
                                          <p:val>
                                            <p:strVal val="#ppt_h"/>
                                          </p:val>
                                        </p:tav>
                                      </p:tavLst>
                                    </p:anim>
                                    <p:animEffect transition="in" filter="fade">
                                      <p:cBhvr>
                                        <p:cTn id="13" dur="1000"/>
                                        <p:tgtEl>
                                          <p:spTgt spid="5018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55" presetClass="entr" presetSubtype="0" fill="hold" nodeType="withEffect">
                                  <p:stCondLst>
                                    <p:cond delay="0"/>
                                  </p:stCondLst>
                                  <p:childTnLst>
                                    <p:set>
                                      <p:cBhvr>
                                        <p:cTn id="21" dur="1" fill="hold">
                                          <p:stCondLst>
                                            <p:cond delay="0"/>
                                          </p:stCondLst>
                                        </p:cTn>
                                        <p:tgtEl>
                                          <p:spTgt spid="50182"/>
                                        </p:tgtEl>
                                        <p:attrNameLst>
                                          <p:attrName>style.visibility</p:attrName>
                                        </p:attrNameLst>
                                      </p:cBhvr>
                                      <p:to>
                                        <p:strVal val="visible"/>
                                      </p:to>
                                    </p:set>
                                    <p:anim calcmode="lin" valueType="num">
                                      <p:cBhvr>
                                        <p:cTn id="22" dur="1000" fill="hold"/>
                                        <p:tgtEl>
                                          <p:spTgt spid="50182"/>
                                        </p:tgtEl>
                                        <p:attrNameLst>
                                          <p:attrName>ppt_w</p:attrName>
                                        </p:attrNameLst>
                                      </p:cBhvr>
                                      <p:tavLst>
                                        <p:tav tm="0">
                                          <p:val>
                                            <p:strVal val="#ppt_w*0.70"/>
                                          </p:val>
                                        </p:tav>
                                        <p:tav tm="100000">
                                          <p:val>
                                            <p:strVal val="#ppt_w"/>
                                          </p:val>
                                        </p:tav>
                                      </p:tavLst>
                                    </p:anim>
                                    <p:anim calcmode="lin" valueType="num">
                                      <p:cBhvr>
                                        <p:cTn id="23" dur="1000" fill="hold"/>
                                        <p:tgtEl>
                                          <p:spTgt spid="50182"/>
                                        </p:tgtEl>
                                        <p:attrNameLst>
                                          <p:attrName>ppt_h</p:attrName>
                                        </p:attrNameLst>
                                      </p:cBhvr>
                                      <p:tavLst>
                                        <p:tav tm="0">
                                          <p:val>
                                            <p:strVal val="#ppt_h"/>
                                          </p:val>
                                        </p:tav>
                                        <p:tav tm="100000">
                                          <p:val>
                                            <p:strVal val="#ppt_h"/>
                                          </p:val>
                                        </p:tav>
                                      </p:tavLst>
                                    </p:anim>
                                    <p:animEffect transition="in" filter="fade">
                                      <p:cBhvr>
                                        <p:cTn id="24" dur="1000"/>
                                        <p:tgtEl>
                                          <p:spTgt spid="50182"/>
                                        </p:tgtEl>
                                      </p:cBhvr>
                                    </p:animEffect>
                                  </p:childTnLst>
                                </p:cTn>
                              </p:par>
                              <p:par>
                                <p:cTn id="25" presetID="55" presetClass="entr" presetSubtype="0" fill="hold" nodeType="withEffect">
                                  <p:stCondLst>
                                    <p:cond delay="0"/>
                                  </p:stCondLst>
                                  <p:childTnLst>
                                    <p:set>
                                      <p:cBhvr>
                                        <p:cTn id="26" dur="1" fill="hold">
                                          <p:stCondLst>
                                            <p:cond delay="0"/>
                                          </p:stCondLst>
                                        </p:cTn>
                                        <p:tgtEl>
                                          <p:spTgt spid="50178"/>
                                        </p:tgtEl>
                                        <p:attrNameLst>
                                          <p:attrName>style.visibility</p:attrName>
                                        </p:attrNameLst>
                                      </p:cBhvr>
                                      <p:to>
                                        <p:strVal val="visible"/>
                                      </p:to>
                                    </p:set>
                                    <p:anim calcmode="lin" valueType="num">
                                      <p:cBhvr>
                                        <p:cTn id="27" dur="1000" fill="hold"/>
                                        <p:tgtEl>
                                          <p:spTgt spid="50178"/>
                                        </p:tgtEl>
                                        <p:attrNameLst>
                                          <p:attrName>ppt_w</p:attrName>
                                        </p:attrNameLst>
                                      </p:cBhvr>
                                      <p:tavLst>
                                        <p:tav tm="0">
                                          <p:val>
                                            <p:strVal val="#ppt_w*0.70"/>
                                          </p:val>
                                        </p:tav>
                                        <p:tav tm="100000">
                                          <p:val>
                                            <p:strVal val="#ppt_w"/>
                                          </p:val>
                                        </p:tav>
                                      </p:tavLst>
                                    </p:anim>
                                    <p:anim calcmode="lin" valueType="num">
                                      <p:cBhvr>
                                        <p:cTn id="28" dur="1000" fill="hold"/>
                                        <p:tgtEl>
                                          <p:spTgt spid="50178"/>
                                        </p:tgtEl>
                                        <p:attrNameLst>
                                          <p:attrName>ppt_h</p:attrName>
                                        </p:attrNameLst>
                                      </p:cBhvr>
                                      <p:tavLst>
                                        <p:tav tm="0">
                                          <p:val>
                                            <p:strVal val="#ppt_h"/>
                                          </p:val>
                                        </p:tav>
                                        <p:tav tm="100000">
                                          <p:val>
                                            <p:strVal val="#ppt_h"/>
                                          </p:val>
                                        </p:tav>
                                      </p:tavLst>
                                    </p:anim>
                                    <p:animEffect transition="in" filter="fade">
                                      <p:cBhvr>
                                        <p:cTn id="29" dur="10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1143000"/>
          </a:xfrm>
        </p:spPr>
        <p:txBody>
          <a:bodyPr/>
          <a:lstStyle/>
          <a:p>
            <a:r>
              <a:rPr lang="en-US" smtClean="0"/>
              <a:t>The </a:t>
            </a:r>
            <a:r>
              <a:rPr lang="en-US"/>
              <a:t>L</a:t>
            </a:r>
            <a:r>
              <a:rPr lang="en-US" smtClean="0"/>
              <a:t>ikelihood </a:t>
            </a:r>
            <a:r>
              <a:rPr lang="en-US"/>
              <a:t>P</a:t>
            </a:r>
            <a:r>
              <a:rPr lang="en-US" smtClean="0"/>
              <a:t>rinciple</a:t>
            </a:r>
            <a:endParaRPr lang="en-US"/>
          </a:p>
        </p:txBody>
      </p:sp>
      <p:sp>
        <p:nvSpPr>
          <p:cNvPr id="3" name="Segnaposto contenuto 2"/>
          <p:cNvSpPr>
            <a:spLocks noGrp="1"/>
          </p:cNvSpPr>
          <p:nvPr>
            <p:ph idx="1"/>
          </p:nvPr>
        </p:nvSpPr>
        <p:spPr>
          <a:xfrm>
            <a:off x="467544" y="1340768"/>
            <a:ext cx="8229600" cy="5256584"/>
          </a:xfrm>
        </p:spPr>
        <p:txBody>
          <a:bodyPr>
            <a:normAutofit fontScale="55000" lnSpcReduction="20000"/>
          </a:bodyPr>
          <a:lstStyle/>
          <a:p>
            <a:endParaRPr lang="en-US" smtClean="0"/>
          </a:p>
          <a:p>
            <a:r>
              <a:rPr lang="en-US" smtClean="0"/>
              <a:t>In both Bayesian methods and likelihood-ratio based methods, only the probability (density) for </a:t>
            </a:r>
            <a:r>
              <a:rPr lang="en-US" u="sng" smtClean="0"/>
              <a:t>obtaining the data at hand </a:t>
            </a:r>
            <a:r>
              <a:rPr lang="en-US" smtClean="0"/>
              <a:t>is used: it </a:t>
            </a:r>
            <a:r>
              <a:rPr lang="en-US" smtClean="0">
                <a:solidFill>
                  <a:srgbClr val="FF0000"/>
                </a:solidFill>
              </a:rPr>
              <a:t>is contained in the likelihood function</a:t>
            </a:r>
            <a:r>
              <a:rPr lang="en-US" smtClean="0"/>
              <a:t>.  </a:t>
            </a:r>
            <a:r>
              <a:rPr lang="en-US" i="1" smtClean="0"/>
              <a:t>Probabilities for obtaining other data (imaginary ones, or some other random sample) are </a:t>
            </a:r>
            <a:r>
              <a:rPr lang="en-US" b="1" i="1" smtClean="0"/>
              <a:t>not used</a:t>
            </a:r>
          </a:p>
          <a:p>
            <a:r>
              <a:rPr lang="en-US" smtClean="0"/>
              <a:t>In contrast, in typical frequentist calculations (e.g., a p-value which is the probability of obtaining a value as extreme or </a:t>
            </a:r>
            <a:r>
              <a:rPr lang="en-US" i="1" smtClean="0"/>
              <a:t>more extreme than that observed), one uses probabilities of data not seen.</a:t>
            </a:r>
          </a:p>
          <a:p>
            <a:endParaRPr lang="en-US" i="1" smtClean="0"/>
          </a:p>
          <a:p>
            <a:r>
              <a:rPr lang="en-US" smtClean="0"/>
              <a:t>This difference is captured by the </a:t>
            </a:r>
            <a:r>
              <a:rPr lang="en-US" i="1" smtClean="0"/>
              <a:t>Likelihood Principle: </a:t>
            </a:r>
          </a:p>
          <a:p>
            <a:pPr lvl="1">
              <a:buNone/>
            </a:pPr>
            <a:r>
              <a:rPr lang="en-US" i="1" smtClean="0"/>
              <a:t>	</a:t>
            </a:r>
          </a:p>
          <a:p>
            <a:pPr lvl="1">
              <a:buNone/>
            </a:pPr>
            <a:r>
              <a:rPr lang="en-US" sz="3300" i="1" smtClean="0">
                <a:solidFill>
                  <a:srgbClr val="FF0000"/>
                </a:solidFill>
              </a:rPr>
              <a:t>	If two experiments yield likelihood functions which are </a:t>
            </a:r>
            <a:r>
              <a:rPr lang="en-US" sz="3300" b="1" i="1" smtClean="0">
                <a:solidFill>
                  <a:srgbClr val="FF0000"/>
                </a:solidFill>
              </a:rPr>
              <a:t>proportional</a:t>
            </a:r>
            <a:r>
              <a:rPr lang="en-US" sz="3300" i="1" smtClean="0">
                <a:solidFill>
                  <a:srgbClr val="FF0000"/>
                </a:solidFill>
              </a:rPr>
              <a:t>, </a:t>
            </a:r>
          </a:p>
          <a:p>
            <a:pPr lvl="1">
              <a:buNone/>
            </a:pPr>
            <a:r>
              <a:rPr lang="en-US" sz="3300" i="1" smtClean="0">
                <a:solidFill>
                  <a:srgbClr val="FF0000"/>
                </a:solidFill>
              </a:rPr>
              <a:t>	then </a:t>
            </a:r>
            <a:r>
              <a:rPr lang="en-US" sz="3300" b="1" i="1" smtClean="0">
                <a:solidFill>
                  <a:srgbClr val="FF0000"/>
                </a:solidFill>
              </a:rPr>
              <a:t>Your inferences </a:t>
            </a:r>
            <a:r>
              <a:rPr lang="en-US" sz="3300" i="1" smtClean="0">
                <a:solidFill>
                  <a:srgbClr val="FF0000"/>
                </a:solidFill>
              </a:rPr>
              <a:t>from the two experiments should be </a:t>
            </a:r>
            <a:r>
              <a:rPr lang="en-US" sz="3300" b="1" i="1" smtClean="0">
                <a:solidFill>
                  <a:srgbClr val="FF0000"/>
                </a:solidFill>
              </a:rPr>
              <a:t>identical</a:t>
            </a:r>
            <a:r>
              <a:rPr lang="en-US" sz="3300" i="1" smtClean="0">
                <a:solidFill>
                  <a:srgbClr val="FF0000"/>
                </a:solidFill>
              </a:rPr>
              <a:t>.</a:t>
            </a:r>
          </a:p>
          <a:p>
            <a:endParaRPr lang="en-US" smtClean="0"/>
          </a:p>
          <a:p>
            <a:r>
              <a:rPr lang="en-US" smtClean="0"/>
              <a:t>The likelihood Principle is built into Bayesian inference (except special cases). </a:t>
            </a:r>
          </a:p>
          <a:p>
            <a:pPr>
              <a:buNone/>
            </a:pPr>
            <a:r>
              <a:rPr lang="en-US" smtClean="0"/>
              <a:t>	It is instead </a:t>
            </a:r>
            <a:r>
              <a:rPr lang="en-US" smtClean="0">
                <a:solidFill>
                  <a:srgbClr val="0070C0"/>
                </a:solidFill>
              </a:rPr>
              <a:t>violated </a:t>
            </a:r>
            <a:r>
              <a:rPr lang="en-US" smtClean="0"/>
              <a:t>(sometimes badly) </a:t>
            </a:r>
            <a:r>
              <a:rPr lang="en-US" smtClean="0">
                <a:solidFill>
                  <a:srgbClr val="0070C0"/>
                </a:solidFill>
              </a:rPr>
              <a:t>by p-values and confidence intervals</a:t>
            </a:r>
            <a:r>
              <a:rPr lang="en-US" smtClean="0"/>
              <a:t>.</a:t>
            </a:r>
          </a:p>
          <a:p>
            <a:endParaRPr lang="it-IT" smtClean="0"/>
          </a:p>
          <a:p>
            <a:r>
              <a:rPr lang="it-IT" b="1" smtClean="0"/>
              <a:t>You cannot have both the likelihood principle fulfilled and guaranteed coverage.</a:t>
            </a:r>
          </a:p>
          <a:p>
            <a:endParaRPr lang="en-US" smtClean="0"/>
          </a:p>
          <a:p>
            <a:pPr marL="0" indent="0">
              <a:buNone/>
            </a:pPr>
            <a:endParaRPr lang="en-US"/>
          </a:p>
        </p:txBody>
      </p:sp>
    </p:spTree>
    <p:extLst>
      <p:ext uri="{BB962C8B-B14F-4D97-AF65-F5344CB8AC3E}">
        <p14:creationId xmlns:p14="http://schemas.microsoft.com/office/powerpoint/2010/main" val="36006271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229600" cy="1143000"/>
          </a:xfrm>
        </p:spPr>
        <p:txBody>
          <a:bodyPr/>
          <a:lstStyle/>
          <a:p>
            <a:r>
              <a:rPr lang="en-US" smtClean="0"/>
              <a:t>Example of the Likelihood Principle</a:t>
            </a:r>
            <a:endParaRPr lang="en-US"/>
          </a:p>
        </p:txBody>
      </p:sp>
      <p:sp>
        <p:nvSpPr>
          <p:cNvPr id="3" name="Segnaposto contenuto 2"/>
          <p:cNvSpPr>
            <a:spLocks noGrp="1"/>
          </p:cNvSpPr>
          <p:nvPr>
            <p:ph idx="1"/>
          </p:nvPr>
        </p:nvSpPr>
        <p:spPr>
          <a:xfrm>
            <a:off x="457200" y="1196752"/>
            <a:ext cx="8229600" cy="5661248"/>
          </a:xfrm>
        </p:spPr>
        <p:txBody>
          <a:bodyPr>
            <a:normAutofit fontScale="55000" lnSpcReduction="20000"/>
          </a:bodyPr>
          <a:lstStyle/>
          <a:p>
            <a:endParaRPr lang="en-US" smtClean="0"/>
          </a:p>
          <a:p>
            <a:r>
              <a:rPr lang="en-US" sz="2900" smtClean="0"/>
              <a:t>Imagine you expect background events sampled from a Poisson mean b, assumed known precisely. </a:t>
            </a:r>
          </a:p>
          <a:p>
            <a:endParaRPr lang="en-US" sz="2900" smtClean="0"/>
          </a:p>
          <a:p>
            <a:r>
              <a:rPr lang="en-US" sz="2900" smtClean="0"/>
              <a:t>For signal mean μ, the total number of events n is then sampled from Poisson mean μ+b. Thus,</a:t>
            </a:r>
          </a:p>
          <a:p>
            <a:pPr lvl="1">
              <a:buNone/>
            </a:pPr>
            <a:r>
              <a:rPr lang="en-US" sz="2500" smtClean="0"/>
              <a:t>		</a:t>
            </a:r>
            <a:r>
              <a:rPr lang="pt-BR" sz="2500" smtClean="0"/>
              <a:t> P(n) = (μ+b)</a:t>
            </a:r>
            <a:r>
              <a:rPr lang="pt-BR" sz="2500" baseline="30000" smtClean="0"/>
              <a:t>n</a:t>
            </a:r>
            <a:r>
              <a:rPr lang="pt-BR" sz="2500" smtClean="0"/>
              <a:t>e</a:t>
            </a:r>
            <a:r>
              <a:rPr lang="pt-BR" sz="2500" baseline="30000" smtClean="0"/>
              <a:t>-(μ+b)</a:t>
            </a:r>
            <a:r>
              <a:rPr lang="pt-BR" sz="2500" smtClean="0"/>
              <a:t>/n! </a:t>
            </a:r>
          </a:p>
          <a:p>
            <a:endParaRPr lang="en-US" sz="2900" smtClean="0"/>
          </a:p>
          <a:p>
            <a:r>
              <a:rPr lang="en-US" sz="2900" smtClean="0"/>
              <a:t>Suppose that, upon performing the experiment, you see </a:t>
            </a:r>
            <a:r>
              <a:rPr lang="en-US" sz="2900" smtClean="0">
                <a:solidFill>
                  <a:srgbClr val="FF0000"/>
                </a:solidFill>
              </a:rPr>
              <a:t>no events at all, n=0</a:t>
            </a:r>
            <a:r>
              <a:rPr lang="en-US" sz="2900" smtClean="0"/>
              <a:t>. You then write the likelihood as </a:t>
            </a:r>
          </a:p>
          <a:p>
            <a:pPr lvl="1">
              <a:buNone/>
            </a:pPr>
            <a:r>
              <a:rPr lang="en-US" sz="2500" smtClean="0"/>
              <a:t>		L(</a:t>
            </a:r>
            <a:r>
              <a:rPr lang="el-GR" sz="2500" smtClean="0"/>
              <a:t>μ) = (μ+</a:t>
            </a:r>
            <a:r>
              <a:rPr lang="en-US" sz="2500" smtClean="0"/>
              <a:t>b)</a:t>
            </a:r>
            <a:r>
              <a:rPr lang="en-US" sz="2500" baseline="30000" smtClean="0"/>
              <a:t>0</a:t>
            </a:r>
            <a:r>
              <a:rPr lang="en-US" sz="2500" smtClean="0"/>
              <a:t>e</a:t>
            </a:r>
            <a:r>
              <a:rPr lang="en-US" sz="2500" baseline="30000" smtClean="0"/>
              <a:t>-(</a:t>
            </a:r>
            <a:r>
              <a:rPr lang="el-GR" sz="2500" baseline="30000" smtClean="0"/>
              <a:t>μ</a:t>
            </a:r>
            <a:r>
              <a:rPr lang="it-IT" sz="2500" baseline="30000" smtClean="0"/>
              <a:t>+</a:t>
            </a:r>
            <a:r>
              <a:rPr lang="en-US" sz="2500" baseline="30000" smtClean="0"/>
              <a:t>b)</a:t>
            </a:r>
            <a:r>
              <a:rPr lang="en-US" sz="2500" smtClean="0"/>
              <a:t>/0! = exp(-</a:t>
            </a:r>
            <a:r>
              <a:rPr lang="el-GR" sz="2500" smtClean="0"/>
              <a:t>μ) </a:t>
            </a:r>
            <a:r>
              <a:rPr lang="en-US" sz="2500" smtClean="0"/>
              <a:t>exp(-b)</a:t>
            </a:r>
          </a:p>
          <a:p>
            <a:endParaRPr lang="en-US" sz="2900" smtClean="0"/>
          </a:p>
          <a:p>
            <a:r>
              <a:rPr lang="en-US" sz="2900" smtClean="0"/>
              <a:t>Note that changing b from 0 to any b</a:t>
            </a:r>
            <a:r>
              <a:rPr lang="en-US" sz="2900" baseline="30000" smtClean="0"/>
              <a:t>*</a:t>
            </a:r>
            <a:r>
              <a:rPr lang="en-US" sz="2900" smtClean="0"/>
              <a:t>&gt;0, L(μ) only changes by the constant factor exp(-b</a:t>
            </a:r>
            <a:r>
              <a:rPr lang="en-US" sz="2900" baseline="30000" smtClean="0"/>
              <a:t>*</a:t>
            </a:r>
            <a:r>
              <a:rPr lang="en-US" sz="2900" smtClean="0"/>
              <a:t>). </a:t>
            </a:r>
          </a:p>
          <a:p>
            <a:pPr marL="0" indent="0">
              <a:buNone/>
            </a:pPr>
            <a:r>
              <a:rPr lang="en-US" sz="2900" i="1" smtClean="0">
                <a:sym typeface="Wingdings" panose="05000000000000000000" pitchFamily="2" charset="2"/>
              </a:rPr>
              <a:t>	 </a:t>
            </a:r>
            <a:r>
              <a:rPr lang="en-US" sz="2900" i="1" smtClean="0"/>
              <a:t>So </a:t>
            </a:r>
            <a:r>
              <a:rPr lang="en-US" sz="2900" i="1" smtClean="0">
                <a:solidFill>
                  <a:srgbClr val="FF0000"/>
                </a:solidFill>
              </a:rPr>
              <a:t>for zero events observed, likelihood-based inference about  signal mean μ is independent of expected b</a:t>
            </a:r>
            <a:r>
              <a:rPr lang="en-US" sz="2900" i="1" smtClean="0"/>
              <a:t>.</a:t>
            </a:r>
          </a:p>
          <a:p>
            <a:endParaRPr lang="en-US" sz="2900" i="1" smtClean="0"/>
          </a:p>
          <a:p>
            <a:r>
              <a:rPr lang="en-US" sz="2900" smtClean="0"/>
              <a:t>You immediately see the difference with the Frequentist inference: in the confidence interval constructions, the fact that n=0 is less likely for b&gt;0 than for b=0 results in </a:t>
            </a:r>
            <a:r>
              <a:rPr lang="en-US" sz="2900" i="1" smtClean="0">
                <a:solidFill>
                  <a:srgbClr val="FF0000"/>
                </a:solidFill>
              </a:rPr>
              <a:t>narrower confidence intervals </a:t>
            </a:r>
            <a:r>
              <a:rPr lang="en-US" sz="2900" i="1" smtClean="0"/>
              <a:t>for μ as b increases. </a:t>
            </a:r>
          </a:p>
          <a:p>
            <a:endParaRPr lang="en-US" sz="2900" i="1" smtClean="0"/>
          </a:p>
          <a:p>
            <a:pPr lvl="1">
              <a:buFont typeface="Wingdings"/>
              <a:buChar char="à"/>
            </a:pPr>
            <a:r>
              <a:rPr lang="it-IT" sz="2500" smtClean="0">
                <a:sym typeface="Wingdings" panose="05000000000000000000" pitchFamily="2" charset="2"/>
              </a:rPr>
              <a:t>in violation of the likelihood principle</a:t>
            </a:r>
          </a:p>
          <a:p>
            <a:pPr lvl="1">
              <a:buFont typeface="Wingdings"/>
              <a:buChar char="à"/>
            </a:pPr>
            <a:endParaRPr lang="it-IT" sz="2500">
              <a:sym typeface="Wingdings" panose="05000000000000000000" pitchFamily="2" charset="2"/>
            </a:endParaRPr>
          </a:p>
          <a:p>
            <a:pPr lvl="1">
              <a:buFont typeface="Wingdings"/>
              <a:buChar char="à"/>
            </a:pPr>
            <a:r>
              <a:rPr lang="it-IT" sz="2500" smtClean="0">
                <a:sym typeface="Wingdings" panose="05000000000000000000" pitchFamily="2" charset="2"/>
              </a:rPr>
              <a:t>If two experiments have different backgrounds and equal acceptance for the process of interest, this becomes an upsetting situation for the more precise experiment, as for n=0 observed counts, their inference is weaker!</a:t>
            </a:r>
            <a:endParaRPr lang="en-US" sz="2500"/>
          </a:p>
        </p:txBody>
      </p:sp>
    </p:spTree>
    <p:extLst>
      <p:ext uri="{BB962C8B-B14F-4D97-AF65-F5344CB8AC3E}">
        <p14:creationId xmlns:p14="http://schemas.microsoft.com/office/powerpoint/2010/main" val="1381343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1143000"/>
          </a:xfrm>
        </p:spPr>
        <p:txBody>
          <a:bodyPr/>
          <a:lstStyle/>
          <a:p>
            <a:r>
              <a:rPr lang="it-IT" smtClean="0"/>
              <a:t>Confidence Intervals for Physicists</a:t>
            </a:r>
            <a:endParaRPr lang="en-US"/>
          </a:p>
        </p:txBody>
      </p:sp>
      <p:sp>
        <p:nvSpPr>
          <p:cNvPr id="3" name="Segnaposto contenuto 2"/>
          <p:cNvSpPr>
            <a:spLocks noGrp="1"/>
          </p:cNvSpPr>
          <p:nvPr>
            <p:ph idx="1"/>
          </p:nvPr>
        </p:nvSpPr>
        <p:spPr>
          <a:xfrm>
            <a:off x="457200" y="1600200"/>
            <a:ext cx="6059016" cy="5141168"/>
          </a:xfrm>
        </p:spPr>
        <p:txBody>
          <a:bodyPr>
            <a:normAutofit fontScale="70000" lnSpcReduction="20000"/>
          </a:bodyPr>
          <a:lstStyle/>
          <a:p>
            <a:r>
              <a:rPr lang="it-IT" smtClean="0"/>
              <a:t>At the heart of the activities of experimental physicists is what we call </a:t>
            </a:r>
            <a:r>
              <a:rPr lang="it-IT" i="1" smtClean="0"/>
              <a:t>measurement</a:t>
            </a:r>
          </a:p>
          <a:p>
            <a:pPr lvl="1">
              <a:buFont typeface="Wingdings"/>
              <a:buChar char="à"/>
            </a:pPr>
            <a:r>
              <a:rPr lang="it-IT" smtClean="0">
                <a:sym typeface="Wingdings" panose="05000000000000000000" pitchFamily="2" charset="2"/>
              </a:rPr>
              <a:t>point estimation + interval estimation</a:t>
            </a:r>
            <a:endParaRPr lang="en-US">
              <a:sym typeface="Wingdings" panose="05000000000000000000" pitchFamily="2" charset="2"/>
            </a:endParaRPr>
          </a:p>
          <a:p>
            <a:pPr lvl="1">
              <a:buFont typeface="Wingdings"/>
              <a:buChar char="à"/>
            </a:pPr>
            <a:endParaRPr lang="en-US" smtClean="0">
              <a:sym typeface="Wingdings" panose="05000000000000000000" pitchFamily="2" charset="2"/>
            </a:endParaRPr>
          </a:p>
          <a:p>
            <a:r>
              <a:rPr lang="it-IT" b="1" smtClean="0">
                <a:sym typeface="Wingdings" panose="05000000000000000000" pitchFamily="2" charset="2"/>
              </a:rPr>
              <a:t>Point estimation </a:t>
            </a:r>
            <a:r>
              <a:rPr lang="it-IT" smtClean="0">
                <a:sym typeface="Wingdings" panose="05000000000000000000" pitchFamily="2" charset="2"/>
              </a:rPr>
              <a:t>can be awfully complicated, but it is almost always non-controversial </a:t>
            </a:r>
          </a:p>
          <a:p>
            <a:r>
              <a:rPr lang="it-IT" b="1" smtClean="0">
                <a:sym typeface="Wingdings" panose="05000000000000000000" pitchFamily="2" charset="2"/>
              </a:rPr>
              <a:t>Interval estimation </a:t>
            </a:r>
            <a:r>
              <a:rPr lang="it-IT" smtClean="0">
                <a:sym typeface="Wingdings" panose="05000000000000000000" pitchFamily="2" charset="2"/>
              </a:rPr>
              <a:t>is way more complex – and it is what we really care about</a:t>
            </a:r>
          </a:p>
          <a:p>
            <a:pPr lvl="1"/>
            <a:r>
              <a:rPr lang="it-IT" smtClean="0">
                <a:sym typeface="Wingdings" panose="05000000000000000000" pitchFamily="2" charset="2"/>
              </a:rPr>
              <a:t>experimental design: minimize expected uncertainties on parameters of interest</a:t>
            </a:r>
          </a:p>
          <a:p>
            <a:pPr lvl="1"/>
            <a:r>
              <a:rPr lang="it-IT" smtClean="0">
                <a:sym typeface="Wingdings" panose="05000000000000000000" pitchFamily="2" charset="2"/>
              </a:rPr>
              <a:t>BSM searches: "does it agree with the SM</a:t>
            </a:r>
            <a:r>
              <a:rPr lang="it-IT" smtClean="0">
                <a:sym typeface="Wingdings" panose="05000000000000000000" pitchFamily="2" charset="2"/>
              </a:rPr>
              <a:t>?"</a:t>
            </a:r>
          </a:p>
          <a:p>
            <a:pPr lvl="1"/>
            <a:r>
              <a:rPr lang="it-IT">
                <a:sym typeface="Wingdings" panose="05000000000000000000" pitchFamily="2" charset="2"/>
              </a:rPr>
              <a:t>d</a:t>
            </a:r>
            <a:r>
              <a:rPr lang="it-IT" smtClean="0">
                <a:sym typeface="Wingdings" panose="05000000000000000000" pitchFamily="2" charset="2"/>
              </a:rPr>
              <a:t>efine terra incognita: Hic Sunt Leones</a:t>
            </a:r>
            <a:endParaRPr lang="it-IT" smtClean="0">
              <a:sym typeface="Wingdings" panose="05000000000000000000" pitchFamily="2" charset="2"/>
            </a:endParaRPr>
          </a:p>
          <a:p>
            <a:endParaRPr lang="it-IT">
              <a:sym typeface="Wingdings" panose="05000000000000000000" pitchFamily="2" charset="2"/>
            </a:endParaRPr>
          </a:p>
          <a:p>
            <a:r>
              <a:rPr lang="it-IT" smtClean="0">
                <a:sym typeface="Wingdings" panose="05000000000000000000" pitchFamily="2" charset="2"/>
              </a:rPr>
              <a:t>The core question we should always be asking ourselves is "</a:t>
            </a:r>
            <a:r>
              <a:rPr lang="it-IT" smtClean="0">
                <a:solidFill>
                  <a:srgbClr val="FF0000"/>
                </a:solidFill>
                <a:sym typeface="Wingdings" panose="05000000000000000000" pitchFamily="2" charset="2"/>
              </a:rPr>
              <a:t>do my uncertainty bars </a:t>
            </a:r>
            <a:r>
              <a:rPr lang="it-IT" b="1" smtClean="0">
                <a:solidFill>
                  <a:srgbClr val="FF0000"/>
                </a:solidFill>
                <a:sym typeface="Wingdings" panose="05000000000000000000" pitchFamily="2" charset="2"/>
              </a:rPr>
              <a:t>cover</a:t>
            </a:r>
            <a:r>
              <a:rPr lang="it-IT" smtClean="0">
                <a:solidFill>
                  <a:srgbClr val="FF0000"/>
                </a:solidFill>
                <a:sym typeface="Wingdings" panose="05000000000000000000" pitchFamily="2" charset="2"/>
              </a:rPr>
              <a:t> at the stated confidence level ?</a:t>
            </a:r>
            <a:r>
              <a:rPr lang="it-IT" smtClean="0">
                <a:sym typeface="Wingdings" panose="05000000000000000000" pitchFamily="2" charset="2"/>
              </a:rPr>
              <a:t>"</a:t>
            </a:r>
          </a:p>
          <a:p>
            <a:pPr marL="0" indent="0">
              <a:buNone/>
            </a:pPr>
            <a:endParaRPr lang="it-IT">
              <a:sym typeface="Wingdings" panose="05000000000000000000" pitchFamily="2" charset="2"/>
            </a:endParaRPr>
          </a:p>
          <a:p>
            <a:endParaRPr lang="it-IT" smtClean="0">
              <a:sym typeface="Wingdings" panose="05000000000000000000" pitchFamily="2" charset="2"/>
            </a:endParaRPr>
          </a:p>
        </p:txBody>
      </p:sp>
      <p:sp>
        <p:nvSpPr>
          <p:cNvPr id="4" name="Ovale 3"/>
          <p:cNvSpPr/>
          <p:nvPr/>
        </p:nvSpPr>
        <p:spPr>
          <a:xfrm>
            <a:off x="7458595" y="3086962"/>
            <a:ext cx="720080" cy="6480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ttore 1 5"/>
          <p:cNvCxnSpPr/>
          <p:nvPr/>
        </p:nvCxnSpPr>
        <p:spPr>
          <a:xfrm>
            <a:off x="7818635" y="2204864"/>
            <a:ext cx="0" cy="2412268"/>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H="1">
            <a:off x="7490407" y="2204864"/>
            <a:ext cx="65645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flipH="1">
            <a:off x="7490407" y="4617160"/>
            <a:ext cx="65645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AutoShape 2" descr="Risultati immagini per hic sunt leon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Risultati immagini per hic sunt leones"/>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Immagin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1463" y="5229200"/>
            <a:ext cx="1934344" cy="1311727"/>
          </a:xfrm>
          <a:prstGeom prst="rect">
            <a:avLst/>
          </a:prstGeom>
        </p:spPr>
      </p:pic>
    </p:spTree>
    <p:extLst>
      <p:ext uri="{BB962C8B-B14F-4D97-AF65-F5344CB8AC3E}">
        <p14:creationId xmlns:p14="http://schemas.microsoft.com/office/powerpoint/2010/main" val="8871499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Abstract</a:t>
            </a:r>
            <a:endParaRPr lang="en-US"/>
          </a:p>
        </p:txBody>
      </p:sp>
      <p:sp>
        <p:nvSpPr>
          <p:cNvPr id="3" name="Segnaposto contenuto 2"/>
          <p:cNvSpPr>
            <a:spLocks noGrp="1"/>
          </p:cNvSpPr>
          <p:nvPr>
            <p:ph idx="1"/>
          </p:nvPr>
        </p:nvSpPr>
        <p:spPr/>
        <p:txBody>
          <a:bodyPr>
            <a:normAutofit fontScale="70000" lnSpcReduction="20000"/>
          </a:bodyPr>
          <a:lstStyle/>
          <a:p>
            <a:pPr marL="0" indent="0">
              <a:buNone/>
            </a:pPr>
            <a:endParaRPr lang="en-US"/>
          </a:p>
          <a:p>
            <a:pPr marL="0" indent="0">
              <a:buNone/>
            </a:pPr>
            <a:r>
              <a:rPr lang="en-US" smtClean="0"/>
              <a:t>The </a:t>
            </a:r>
            <a:r>
              <a:rPr lang="en-US"/>
              <a:t>standard recipes followed by HEP and astro-HEP scientists to </a:t>
            </a:r>
            <a:r>
              <a:rPr lang="en-US" smtClean="0"/>
              <a:t>assess </a:t>
            </a:r>
            <a:r>
              <a:rPr lang="en-US"/>
              <a:t>whether </a:t>
            </a:r>
            <a:r>
              <a:rPr lang="en-US" smtClean="0"/>
              <a:t>the </a:t>
            </a:r>
            <a:r>
              <a:rPr lang="en-US"/>
              <a:t>data bear enough evidence to support a discovery claim for a new phenomenon, </a:t>
            </a:r>
            <a:r>
              <a:rPr lang="en-US" smtClean="0"/>
              <a:t>or to define how </a:t>
            </a:r>
            <a:r>
              <a:rPr lang="en-US"/>
              <a:t>a confidence interval can be set on a measured parameter, are </a:t>
            </a:r>
            <a:r>
              <a:rPr lang="en-US" smtClean="0"/>
              <a:t>a quite important ingredient </a:t>
            </a:r>
            <a:r>
              <a:rPr lang="en-US"/>
              <a:t>in today's research in fundamental physics. Understanding where </a:t>
            </a:r>
            <a:r>
              <a:rPr lang="en-US" smtClean="0"/>
              <a:t>those standards </a:t>
            </a:r>
            <a:r>
              <a:rPr lang="en-US"/>
              <a:t>come from, and what is the rationale behind them, is a necessary </a:t>
            </a:r>
            <a:r>
              <a:rPr lang="en-US" smtClean="0"/>
              <a:t>step in </a:t>
            </a:r>
            <a:r>
              <a:rPr lang="en-US"/>
              <a:t>order to </a:t>
            </a:r>
            <a:r>
              <a:rPr lang="en-US" smtClean="0"/>
              <a:t>publish correct scientific results, as well as to look </a:t>
            </a:r>
            <a:r>
              <a:rPr lang="en-US"/>
              <a:t>beneath the surface of </a:t>
            </a:r>
            <a:r>
              <a:rPr lang="en-US" smtClean="0"/>
              <a:t>results published by others.</a:t>
            </a:r>
            <a:r>
              <a:rPr lang="en-US"/>
              <a:t> </a:t>
            </a:r>
          </a:p>
          <a:p>
            <a:pPr marL="0" indent="0">
              <a:buNone/>
            </a:pPr>
            <a:r>
              <a:rPr lang="en-US"/>
              <a:t>This talk </a:t>
            </a:r>
            <a:r>
              <a:rPr lang="en-US" smtClean="0"/>
              <a:t>will in particular focus on three topics</a:t>
            </a:r>
            <a:r>
              <a:rPr lang="en-US"/>
              <a:t>: the "five-sigma" criterion, </a:t>
            </a:r>
            <a:r>
              <a:rPr lang="en-US" smtClean="0"/>
              <a:t>along with its </a:t>
            </a:r>
            <a:r>
              <a:rPr lang="en-US"/>
              <a:t>history, </a:t>
            </a:r>
            <a:r>
              <a:rPr lang="en-US" smtClean="0"/>
              <a:t>its merits, </a:t>
            </a:r>
            <a:r>
              <a:rPr lang="en-US"/>
              <a:t>and pitfalls; the </a:t>
            </a:r>
            <a:r>
              <a:rPr lang="en-US" smtClean="0"/>
              <a:t>classical derivation of confidence intervals and a few devils hidden in their detailed calculation; and </a:t>
            </a:r>
            <a:r>
              <a:rPr lang="en-US"/>
              <a:t>the classic </a:t>
            </a:r>
            <a:r>
              <a:rPr lang="en-US" smtClean="0"/>
              <a:t>setup of simple-versus-composite </a:t>
            </a:r>
            <a:r>
              <a:rPr lang="en-US"/>
              <a:t>hypothesis </a:t>
            </a:r>
            <a:r>
              <a:rPr lang="en-US" smtClean="0"/>
              <a:t>tests, </a:t>
            </a:r>
            <a:r>
              <a:rPr lang="en-US"/>
              <a:t>where the </a:t>
            </a:r>
            <a:r>
              <a:rPr lang="en-US" smtClean="0"/>
              <a:t>Jeffreys-Lindley paradox remains </a:t>
            </a:r>
            <a:r>
              <a:rPr lang="en-US"/>
              <a:t>an active topic for debate in the statisticians community</a:t>
            </a:r>
            <a:r>
              <a:rPr lang="en-US" smtClean="0"/>
              <a:t>.</a:t>
            </a:r>
            <a:r>
              <a:rPr lang="en-US"/>
              <a:t/>
            </a:r>
            <a:br>
              <a:rPr lang="en-US"/>
            </a:br>
            <a:endParaRPr lang="en-US"/>
          </a:p>
        </p:txBody>
      </p:sp>
    </p:spTree>
    <p:extLst>
      <p:ext uri="{BB962C8B-B14F-4D97-AF65-F5344CB8AC3E}">
        <p14:creationId xmlns:p14="http://schemas.microsoft.com/office/powerpoint/2010/main" val="1593505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What's Coverage ?</a:t>
            </a:r>
            <a:endParaRPr lang="en-US"/>
          </a:p>
        </p:txBody>
      </p:sp>
      <p:sp>
        <p:nvSpPr>
          <p:cNvPr id="3" name="Segnaposto contenuto 2"/>
          <p:cNvSpPr>
            <a:spLocks noGrp="1"/>
          </p:cNvSpPr>
          <p:nvPr>
            <p:ph idx="1"/>
          </p:nvPr>
        </p:nvSpPr>
        <p:spPr>
          <a:xfrm>
            <a:off x="457200" y="1600200"/>
            <a:ext cx="8229600" cy="5141168"/>
          </a:xfrm>
        </p:spPr>
        <p:txBody>
          <a:bodyPr>
            <a:normAutofit fontScale="62500" lnSpcReduction="20000"/>
          </a:bodyPr>
          <a:lstStyle/>
          <a:p>
            <a:pPr marL="0" indent="0">
              <a:buNone/>
            </a:pPr>
            <a:r>
              <a:rPr lang="en-US" smtClean="0"/>
              <a:t>Suppose we use N data {x}, distributed as f</a:t>
            </a:r>
            <a:r>
              <a:rPr lang="it-IT" smtClean="0"/>
              <a:t>(x; </a:t>
            </a:r>
            <a:r>
              <a:rPr lang="el-GR" smtClean="0"/>
              <a:t>θ</a:t>
            </a:r>
            <a:r>
              <a:rPr lang="it-IT" smtClean="0"/>
              <a:t>), </a:t>
            </a:r>
            <a:r>
              <a:rPr lang="en-US" smtClean="0"/>
              <a:t>to measure a parameter </a:t>
            </a:r>
            <a:r>
              <a:rPr lang="el-GR" smtClean="0"/>
              <a:t>θ</a:t>
            </a:r>
            <a:r>
              <a:rPr lang="en-US" smtClean="0"/>
              <a:t>. An </a:t>
            </a:r>
            <a:r>
              <a:rPr lang="en-US" smtClean="0"/>
              <a:t>unbiased </a:t>
            </a:r>
            <a:r>
              <a:rPr lang="en-US" smtClean="0"/>
              <a:t>estimator </a:t>
            </a:r>
            <a:r>
              <a:rPr lang="en-US" smtClean="0"/>
              <a:t>based on {x} is used for this. </a:t>
            </a:r>
          </a:p>
          <a:p>
            <a:pPr marL="0" indent="0">
              <a:buNone/>
            </a:pPr>
            <a:r>
              <a:rPr lang="en-US" smtClean="0"/>
              <a:t>The </a:t>
            </a:r>
            <a:r>
              <a:rPr lang="en-US"/>
              <a:t>value </a:t>
            </a:r>
            <a:r>
              <a:rPr lang="en-US" b="1">
                <a:solidFill>
                  <a:srgbClr val="FF0000"/>
                </a:solidFill>
                <a:latin typeface="Symbol" pitchFamily="18" charset="2"/>
              </a:rPr>
              <a:t>q</a:t>
            </a:r>
            <a:r>
              <a:rPr lang="en-US" b="1" baseline="30000">
                <a:solidFill>
                  <a:srgbClr val="FF0000"/>
                </a:solidFill>
              </a:rPr>
              <a:t>*</a:t>
            </a:r>
            <a:r>
              <a:rPr lang="en-US" b="1">
                <a:solidFill>
                  <a:srgbClr val="FF0000"/>
                </a:solidFill>
              </a:rPr>
              <a:t>+- </a:t>
            </a:r>
            <a:r>
              <a:rPr lang="en-US" b="1">
                <a:solidFill>
                  <a:srgbClr val="FF0000"/>
                </a:solidFill>
                <a:latin typeface="Symbol" pitchFamily="18" charset="2"/>
              </a:rPr>
              <a:t>s</a:t>
            </a:r>
            <a:r>
              <a:rPr lang="en-US" b="1" baseline="30000">
                <a:solidFill>
                  <a:srgbClr val="FF0000"/>
                </a:solidFill>
              </a:rPr>
              <a:t>*</a:t>
            </a:r>
            <a:r>
              <a:rPr lang="en-US" b="1" baseline="-25000">
                <a:solidFill>
                  <a:srgbClr val="FF0000"/>
                </a:solidFill>
                <a:latin typeface="Symbol" pitchFamily="18" charset="2"/>
              </a:rPr>
              <a:t>q</a:t>
            </a:r>
            <a:r>
              <a:rPr lang="en-US" b="1" baseline="-25000">
                <a:solidFill>
                  <a:srgbClr val="FF0000"/>
                </a:solidFill>
              </a:rPr>
              <a:t>*</a:t>
            </a:r>
            <a:r>
              <a:rPr lang="en-US" b="1">
                <a:solidFill>
                  <a:srgbClr val="FF0000"/>
                </a:solidFill>
              </a:rPr>
              <a:t> </a:t>
            </a:r>
            <a:r>
              <a:rPr lang="en-US"/>
              <a:t>is </a:t>
            </a:r>
            <a:r>
              <a:rPr lang="en-US" smtClean="0"/>
              <a:t>finally reported</a:t>
            </a:r>
            <a:r>
              <a:rPr lang="en-US"/>
              <a:t>. </a:t>
            </a:r>
            <a:r>
              <a:rPr lang="en-US" b="1"/>
              <a:t>What does this mean </a:t>
            </a:r>
            <a:r>
              <a:rPr lang="en-US" b="1" smtClean="0"/>
              <a:t>?</a:t>
            </a:r>
          </a:p>
          <a:p>
            <a:pPr marL="0" indent="0">
              <a:buNone/>
            </a:pPr>
            <a:endParaRPr lang="en-US" b="1"/>
          </a:p>
          <a:p>
            <a:r>
              <a:rPr lang="en-US"/>
              <a:t>It means that </a:t>
            </a:r>
            <a:r>
              <a:rPr lang="en-US">
                <a:solidFill>
                  <a:srgbClr val="FF0000"/>
                </a:solidFill>
              </a:rPr>
              <a:t>in </a:t>
            </a:r>
            <a:r>
              <a:rPr lang="en-US" b="1">
                <a:solidFill>
                  <a:srgbClr val="FF0000"/>
                </a:solidFill>
              </a:rPr>
              <a:t>repeated</a:t>
            </a:r>
            <a:r>
              <a:rPr lang="en-US">
                <a:solidFill>
                  <a:srgbClr val="FF0000"/>
                </a:solidFill>
              </a:rPr>
              <a:t> estimates based on the </a:t>
            </a:r>
            <a:r>
              <a:rPr lang="en-US" b="1">
                <a:solidFill>
                  <a:srgbClr val="FF0000"/>
                </a:solidFill>
              </a:rPr>
              <a:t>same number N </a:t>
            </a:r>
            <a:r>
              <a:rPr lang="en-US">
                <a:solidFill>
                  <a:srgbClr val="FF0000"/>
                </a:solidFill>
              </a:rPr>
              <a:t>of observations of x, </a:t>
            </a:r>
            <a:r>
              <a:rPr lang="en-US">
                <a:solidFill>
                  <a:srgbClr val="FF0000"/>
                </a:solidFill>
                <a:latin typeface="Symbol" pitchFamily="18" charset="2"/>
              </a:rPr>
              <a:t>q</a:t>
            </a:r>
            <a:r>
              <a:rPr lang="en-US" baseline="30000">
                <a:solidFill>
                  <a:srgbClr val="FF0000"/>
                </a:solidFill>
              </a:rPr>
              <a:t>*</a:t>
            </a:r>
            <a:r>
              <a:rPr lang="en-US">
                <a:solidFill>
                  <a:srgbClr val="FF0000"/>
                </a:solidFill>
              </a:rPr>
              <a:t> would distribute according to a pdf G(</a:t>
            </a:r>
            <a:r>
              <a:rPr lang="en-US">
                <a:solidFill>
                  <a:srgbClr val="FF0000"/>
                </a:solidFill>
                <a:latin typeface="Symbol" pitchFamily="18" charset="2"/>
              </a:rPr>
              <a:t>q</a:t>
            </a:r>
            <a:r>
              <a:rPr lang="en-US" baseline="30000">
                <a:solidFill>
                  <a:srgbClr val="FF0000"/>
                </a:solidFill>
              </a:rPr>
              <a:t>*</a:t>
            </a:r>
            <a:r>
              <a:rPr lang="en-US">
                <a:solidFill>
                  <a:srgbClr val="FF0000"/>
                </a:solidFill>
              </a:rPr>
              <a:t>) centered around </a:t>
            </a:r>
            <a:r>
              <a:rPr lang="en-US" smtClean="0">
                <a:solidFill>
                  <a:srgbClr val="FF0000"/>
                </a:solidFill>
              </a:rPr>
              <a:t>the </a:t>
            </a:r>
            <a:r>
              <a:rPr lang="en-US">
                <a:solidFill>
                  <a:srgbClr val="FF0000"/>
                </a:solidFill>
              </a:rPr>
              <a:t>true value </a:t>
            </a:r>
            <a:r>
              <a:rPr lang="en-US">
                <a:solidFill>
                  <a:srgbClr val="FF0000"/>
                </a:solidFill>
                <a:latin typeface="Symbol" pitchFamily="18" charset="2"/>
              </a:rPr>
              <a:t>q</a:t>
            </a:r>
            <a:r>
              <a:rPr lang="en-US">
                <a:solidFill>
                  <a:srgbClr val="FF0000"/>
                </a:solidFill>
              </a:rPr>
              <a:t> with a true standard deviation </a:t>
            </a:r>
            <a:r>
              <a:rPr lang="en-US">
                <a:solidFill>
                  <a:srgbClr val="FF0000"/>
                </a:solidFill>
                <a:latin typeface="Symbol" pitchFamily="18" charset="2"/>
              </a:rPr>
              <a:t>s</a:t>
            </a:r>
            <a:r>
              <a:rPr lang="en-US" baseline="-25000">
                <a:solidFill>
                  <a:srgbClr val="FF0000"/>
                </a:solidFill>
                <a:latin typeface="Symbol" pitchFamily="18" charset="2"/>
              </a:rPr>
              <a:t>q</a:t>
            </a:r>
            <a:r>
              <a:rPr lang="en-US" baseline="-25000">
                <a:solidFill>
                  <a:srgbClr val="FF0000"/>
                </a:solidFill>
              </a:rPr>
              <a:t>*</a:t>
            </a:r>
            <a:r>
              <a:rPr lang="en-US">
                <a:solidFill>
                  <a:srgbClr val="FF0000"/>
                </a:solidFill>
              </a:rPr>
              <a:t>, </a:t>
            </a:r>
            <a:r>
              <a:rPr lang="en-US" b="1">
                <a:solidFill>
                  <a:srgbClr val="FF0000"/>
                </a:solidFill>
              </a:rPr>
              <a:t>respectively estimated </a:t>
            </a:r>
            <a:r>
              <a:rPr lang="en-US">
                <a:solidFill>
                  <a:srgbClr val="FF0000"/>
                </a:solidFill>
              </a:rPr>
              <a:t>by </a:t>
            </a:r>
            <a:r>
              <a:rPr lang="en-US">
                <a:solidFill>
                  <a:srgbClr val="FF0000"/>
                </a:solidFill>
                <a:latin typeface="Symbol" pitchFamily="18" charset="2"/>
              </a:rPr>
              <a:t>q</a:t>
            </a:r>
            <a:r>
              <a:rPr lang="en-US" baseline="30000">
                <a:solidFill>
                  <a:srgbClr val="FF0000"/>
                </a:solidFill>
              </a:rPr>
              <a:t>*</a:t>
            </a:r>
            <a:r>
              <a:rPr lang="en-US">
                <a:solidFill>
                  <a:srgbClr val="FF0000"/>
                </a:solidFill>
              </a:rPr>
              <a:t> and </a:t>
            </a:r>
            <a:r>
              <a:rPr lang="en-US">
                <a:solidFill>
                  <a:srgbClr val="FF0000"/>
                </a:solidFill>
                <a:latin typeface="Symbol" pitchFamily="18" charset="2"/>
              </a:rPr>
              <a:t>s</a:t>
            </a:r>
            <a:r>
              <a:rPr lang="en-US" baseline="30000">
                <a:solidFill>
                  <a:srgbClr val="FF0000"/>
                </a:solidFill>
              </a:rPr>
              <a:t>*</a:t>
            </a:r>
            <a:r>
              <a:rPr lang="en-US" baseline="-25000">
                <a:solidFill>
                  <a:srgbClr val="FF0000"/>
                </a:solidFill>
                <a:latin typeface="Symbol" pitchFamily="18" charset="2"/>
              </a:rPr>
              <a:t>q</a:t>
            </a:r>
            <a:r>
              <a:rPr lang="en-US" baseline="-25000">
                <a:solidFill>
                  <a:srgbClr val="FF0000"/>
                </a:solidFill>
              </a:rPr>
              <a:t>*</a:t>
            </a:r>
            <a:endParaRPr lang="en-US">
              <a:solidFill>
                <a:srgbClr val="FF0000"/>
              </a:solidFill>
            </a:endParaRPr>
          </a:p>
          <a:p>
            <a:endParaRPr lang="en-US" i="1" smtClean="0"/>
          </a:p>
          <a:p>
            <a:pPr lvl="1"/>
            <a:r>
              <a:rPr lang="en-US" i="1" smtClean="0"/>
              <a:t>In </a:t>
            </a:r>
            <a:r>
              <a:rPr lang="en-US" i="1"/>
              <a:t>the large sample limit G() is a (multi-dimensional) Gaussian function</a:t>
            </a:r>
          </a:p>
          <a:p>
            <a:endParaRPr lang="en-US" smtClean="0"/>
          </a:p>
          <a:p>
            <a:pPr marL="0" indent="0">
              <a:buNone/>
            </a:pPr>
            <a:r>
              <a:rPr lang="en-US" smtClean="0"/>
              <a:t>Unfortunately, in </a:t>
            </a:r>
            <a:r>
              <a:rPr lang="en-US"/>
              <a:t>most interesting cases for physics G() is not Gaussian, the large sample limit does not hold, 1-sigma intervals do not cover 68.3% of the time the true </a:t>
            </a:r>
            <a:r>
              <a:rPr lang="en-US" smtClean="0"/>
              <a:t>parameter, </a:t>
            </a:r>
            <a:r>
              <a:rPr lang="en-US"/>
              <a:t>and we have better be </a:t>
            </a:r>
            <a:r>
              <a:rPr lang="en-US" smtClean="0"/>
              <a:t>careful in </a:t>
            </a:r>
            <a:r>
              <a:rPr lang="en-US"/>
              <a:t>constructing </a:t>
            </a:r>
            <a:r>
              <a:rPr lang="en-US" smtClean="0"/>
              <a:t>intervals ! </a:t>
            </a:r>
          </a:p>
          <a:p>
            <a:pPr marL="0" indent="0">
              <a:buNone/>
            </a:pPr>
            <a:endParaRPr lang="en-US" smtClean="0"/>
          </a:p>
          <a:p>
            <a:pPr marL="0" indent="0">
              <a:buNone/>
            </a:pPr>
            <a:r>
              <a:rPr lang="en-US" smtClean="0"/>
              <a:t>	Crucial is to </a:t>
            </a:r>
            <a:r>
              <a:rPr lang="en-US" smtClean="0">
                <a:solidFill>
                  <a:srgbClr val="0070C0"/>
                </a:solidFill>
              </a:rPr>
              <a:t>have </a:t>
            </a:r>
            <a:r>
              <a:rPr lang="en-US">
                <a:solidFill>
                  <a:srgbClr val="0070C0"/>
                </a:solidFill>
              </a:rPr>
              <a:t>a hunch of the pdf f(x;</a:t>
            </a:r>
            <a:r>
              <a:rPr lang="en-US">
                <a:solidFill>
                  <a:srgbClr val="0070C0"/>
                </a:solidFill>
                <a:latin typeface="Symbol" pitchFamily="18" charset="2"/>
              </a:rPr>
              <a:t>q</a:t>
            </a:r>
            <a:r>
              <a:rPr lang="en-US" smtClean="0">
                <a:solidFill>
                  <a:srgbClr val="0070C0"/>
                </a:solidFill>
              </a:rPr>
              <a:t>)</a:t>
            </a:r>
            <a:endParaRPr lang="en-US"/>
          </a:p>
          <a:p>
            <a:endParaRPr lang="en-US"/>
          </a:p>
        </p:txBody>
      </p:sp>
    </p:spTree>
    <p:extLst>
      <p:ext uri="{BB962C8B-B14F-4D97-AF65-F5344CB8AC3E}">
        <p14:creationId xmlns:p14="http://schemas.microsoft.com/office/powerpoint/2010/main" val="178616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 calcmode="lin" valueType="num">
                                      <p:cBhvr additive="base">
                                        <p:cTn id="2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smtClean="0"/>
              <a:t>Coverage, or the Lack Thereof</a:t>
            </a:r>
            <a:endParaRPr lang="en-US"/>
          </a:p>
        </p:txBody>
      </p:sp>
      <p:sp>
        <p:nvSpPr>
          <p:cNvPr id="3" name="Segnaposto contenuto 2"/>
          <p:cNvSpPr>
            <a:spLocks noGrp="1"/>
          </p:cNvSpPr>
          <p:nvPr>
            <p:ph idx="1"/>
          </p:nvPr>
        </p:nvSpPr>
        <p:spPr>
          <a:xfrm>
            <a:off x="193930" y="1196752"/>
            <a:ext cx="4464496" cy="5661248"/>
          </a:xfrm>
        </p:spPr>
        <p:txBody>
          <a:bodyPr>
            <a:normAutofit fontScale="62500" lnSpcReduction="20000"/>
          </a:bodyPr>
          <a:lstStyle/>
          <a:p>
            <a:pPr marL="0" indent="0">
              <a:buNone/>
            </a:pPr>
            <a:r>
              <a:rPr lang="it-IT" smtClean="0"/>
              <a:t>Let us consider a typical HEP graph: event counts in a mass histogram, with sqrt(N) bars</a:t>
            </a:r>
          </a:p>
          <a:p>
            <a:pPr marL="0" indent="0">
              <a:buNone/>
            </a:pPr>
            <a:endParaRPr lang="it-IT"/>
          </a:p>
          <a:p>
            <a:pPr marL="0" indent="0">
              <a:buNone/>
            </a:pPr>
            <a:r>
              <a:rPr lang="it-IT" smtClean="0"/>
              <a:t>What are those uncertainty bars supposed to mean? </a:t>
            </a:r>
            <a:r>
              <a:rPr lang="it-IT" smtClean="0">
                <a:solidFill>
                  <a:srgbClr val="0070C0"/>
                </a:solidFill>
              </a:rPr>
              <a:t>They report central intervals that "cover" at 68.3%. </a:t>
            </a:r>
            <a:endParaRPr lang="it-IT" smtClean="0">
              <a:solidFill>
                <a:srgbClr val="0070C0"/>
              </a:solidFill>
            </a:endParaRPr>
          </a:p>
          <a:p>
            <a:pPr marL="0" indent="0">
              <a:buNone/>
            </a:pPr>
            <a:endParaRPr lang="it-IT" smtClean="0">
              <a:solidFill>
                <a:srgbClr val="0070C0"/>
              </a:solidFill>
            </a:endParaRPr>
          </a:p>
          <a:p>
            <a:pPr marL="0" indent="0">
              <a:buNone/>
            </a:pPr>
            <a:r>
              <a:rPr lang="it-IT" smtClean="0">
                <a:solidFill>
                  <a:srgbClr val="0070C0"/>
                </a:solidFill>
              </a:rPr>
              <a:t>Do </a:t>
            </a:r>
            <a:r>
              <a:rPr lang="it-IT" smtClean="0">
                <a:solidFill>
                  <a:srgbClr val="0070C0"/>
                </a:solidFill>
              </a:rPr>
              <a:t>they ?</a:t>
            </a:r>
          </a:p>
          <a:p>
            <a:pPr marL="0" indent="0">
              <a:buNone/>
            </a:pPr>
            <a:endParaRPr lang="it-IT" smtClean="0"/>
          </a:p>
          <a:p>
            <a:pPr marL="0" indent="0">
              <a:buNone/>
            </a:pPr>
            <a:r>
              <a:rPr lang="it-IT" smtClean="0"/>
              <a:t>Alas</a:t>
            </a:r>
            <a:r>
              <a:rPr lang="it-IT" smtClean="0"/>
              <a:t>, usually they don't, as </a:t>
            </a:r>
            <a:r>
              <a:rPr lang="it-IT" smtClean="0">
                <a:solidFill>
                  <a:srgbClr val="FF0000"/>
                </a:solidFill>
              </a:rPr>
              <a:t>the Gaussian approximation for the Poisson distribution breaks down </a:t>
            </a:r>
            <a:r>
              <a:rPr lang="it-IT" smtClean="0">
                <a:solidFill>
                  <a:srgbClr val="FF0000"/>
                </a:solidFill>
              </a:rPr>
              <a:t>for </a:t>
            </a:r>
            <a:r>
              <a:rPr lang="it-IT" smtClean="0">
                <a:solidFill>
                  <a:srgbClr val="FF0000"/>
                </a:solidFill>
              </a:rPr>
              <a:t>small N</a:t>
            </a:r>
          </a:p>
          <a:p>
            <a:pPr marL="0" indent="0">
              <a:buNone/>
            </a:pPr>
            <a:endParaRPr lang="it-IT" smtClean="0"/>
          </a:p>
          <a:p>
            <a:pPr marL="0" indent="0">
              <a:buNone/>
            </a:pPr>
            <a:r>
              <a:rPr lang="it-IT" smtClean="0">
                <a:solidFill>
                  <a:srgbClr val="0070C0"/>
                </a:solidFill>
              </a:rPr>
              <a:t>Is it relevant ?</a:t>
            </a:r>
            <a:endParaRPr lang="it-IT">
              <a:solidFill>
                <a:srgbClr val="0070C0"/>
              </a:solidFill>
            </a:endParaRPr>
          </a:p>
          <a:p>
            <a:pPr marL="0" indent="0">
              <a:buNone/>
            </a:pPr>
            <a:r>
              <a:rPr lang="it-IT" smtClean="0"/>
              <a:t>If one claims</a:t>
            </a:r>
            <a:r>
              <a:rPr lang="it-IT" smtClean="0"/>
              <a:t> </a:t>
            </a:r>
            <a:r>
              <a:rPr lang="it-IT" smtClean="0"/>
              <a:t>x is in [a,b] with 68.3% confidence, but in fact </a:t>
            </a:r>
            <a:r>
              <a:rPr lang="it-IT" smtClean="0"/>
              <a:t>the </a:t>
            </a:r>
            <a:r>
              <a:rPr lang="it-IT" smtClean="0"/>
              <a:t>confidence level of [a,b] </a:t>
            </a:r>
            <a:r>
              <a:rPr lang="it-IT" smtClean="0"/>
              <a:t>is</a:t>
            </a:r>
            <a:r>
              <a:rPr lang="it-IT" smtClean="0"/>
              <a:t>, </a:t>
            </a:r>
            <a:r>
              <a:rPr lang="it-IT" smtClean="0"/>
              <a:t>e.g., only 50</a:t>
            </a:r>
            <a:r>
              <a:rPr lang="it-IT" smtClean="0"/>
              <a:t>%, </a:t>
            </a:r>
            <a:r>
              <a:rPr lang="it-IT" smtClean="0"/>
              <a:t>t</a:t>
            </a:r>
            <a:r>
              <a:rPr lang="it-IT" smtClean="0"/>
              <a:t>hat is </a:t>
            </a:r>
            <a:r>
              <a:rPr lang="it-IT" smtClean="0"/>
              <a:t>a quite significant misrepresentation of the information </a:t>
            </a:r>
            <a:r>
              <a:rPr lang="it-IT" smtClean="0"/>
              <a:t>content !</a:t>
            </a:r>
            <a:endParaRPr lang="it-IT"/>
          </a:p>
        </p:txBody>
      </p:sp>
      <p:pic>
        <p:nvPicPr>
          <p:cNvPr id="132098" name="Picture 2" descr="Image result for higgs mass l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124744"/>
            <a:ext cx="4104456" cy="392600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004048" y="5589240"/>
            <a:ext cx="4032448" cy="1200329"/>
          </a:xfrm>
          <a:prstGeom prst="rect">
            <a:avLst/>
          </a:prstGeom>
          <a:noFill/>
        </p:spPr>
        <p:txBody>
          <a:bodyPr wrap="square" rtlCol="0">
            <a:spAutoFit/>
          </a:bodyPr>
          <a:lstStyle/>
          <a:p>
            <a:r>
              <a:rPr lang="it-IT" smtClean="0"/>
              <a:t>Of course, a solution exists: it was obtained in the fifites by Garwood, who used </a:t>
            </a:r>
            <a:r>
              <a:rPr lang="it-IT" smtClean="0">
                <a:solidFill>
                  <a:srgbClr val="FF0000"/>
                </a:solidFill>
              </a:rPr>
              <a:t>Neyman's construction </a:t>
            </a:r>
            <a:r>
              <a:rPr lang="it-IT" smtClean="0"/>
              <a:t>for the Poisson </a:t>
            </a:r>
            <a:r>
              <a:rPr lang="it-IT" smtClean="0"/>
              <a:t>distribution</a:t>
            </a:r>
            <a:endParaRPr lang="en-US"/>
          </a:p>
        </p:txBody>
      </p:sp>
      <p:pic>
        <p:nvPicPr>
          <p:cNvPr id="8" name="Picture 4" descr="Image result for higgs mass lh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124744"/>
            <a:ext cx="4389090" cy="4210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0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 calcmode="lin" valueType="num">
                                      <p:cBhvr additive="base">
                                        <p:cTn id="1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110096</TotalTime>
  <Words>5845</Words>
  <Application>Microsoft Office PowerPoint</Application>
  <PresentationFormat>Presentazione su schermo (4:3)</PresentationFormat>
  <Paragraphs>812</Paragraphs>
  <Slides>70</Slides>
  <Notes>2</Notes>
  <HiddenSlides>0</HiddenSlides>
  <MMClips>1</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70</vt:i4>
      </vt:variant>
    </vt:vector>
  </HeadingPairs>
  <TitlesOfParts>
    <vt:vector size="72" baseType="lpstr">
      <vt:lpstr>Tema di Office</vt:lpstr>
      <vt:lpstr>Equazione</vt:lpstr>
      <vt:lpstr>FUNDAMENTAL STATISTICS  FOR  DISCOVERY  IN  FUNDAMENTAL PHYSICS</vt:lpstr>
      <vt:lpstr>Contents</vt:lpstr>
      <vt:lpstr>Particle Physics in Three Slides</vt:lpstr>
      <vt:lpstr>What it Is That We Do in HEP</vt:lpstr>
      <vt:lpstr>How we see a collision</vt:lpstr>
      <vt:lpstr>Typical setup: new particle searches</vt:lpstr>
      <vt:lpstr>Confidence Intervals for Physicists</vt:lpstr>
      <vt:lpstr>What's Coverage ?</vt:lpstr>
      <vt:lpstr>Coverage, or the Lack Thereof</vt:lpstr>
      <vt:lpstr>Neyman’s Confidence Interval Recipe</vt:lpstr>
      <vt:lpstr>Where It Gets Murky</vt:lpstr>
      <vt:lpstr>Bounded μ Problem: Proposed Solutions</vt:lpstr>
      <vt:lpstr>Food for Thought: Relevant Subsets</vt:lpstr>
      <vt:lpstr>Conditioning and Ancillary Statistics</vt:lpstr>
      <vt:lpstr>Cox Weighting Procedure</vt:lpstr>
      <vt:lpstr>Locating the Box</vt:lpstr>
      <vt:lpstr>Relevant Subsets: Take-Away Bit</vt:lpstr>
      <vt:lpstr>Hypothesis Testing in Three Slides</vt:lpstr>
      <vt:lpstr>Statistical Significance: What It Is</vt:lpstr>
      <vt:lpstr>Notes</vt:lpstr>
      <vt:lpstr>Type-I and Type-II  Errors</vt:lpstr>
      <vt:lpstr>The Birth of the Five-Sigma Criterion</vt:lpstr>
      <vt:lpstr>Far-Out Hadrons</vt:lpstr>
      <vt:lpstr>More Rosenfeld</vt:lpstr>
      <vt:lpstr>What 5σ May Do For You</vt:lpstr>
      <vt:lpstr>How 5σ Became a Standard in HEP:  1 - the Seventies</vt:lpstr>
      <vt:lpstr>The Real Upsilon</vt:lpstr>
      <vt:lpstr>The W and Z Bosons</vt:lpstr>
      <vt:lpstr>The Top Quark Discovery</vt:lpstr>
      <vt:lpstr>Following the Top Quark...</vt:lpstr>
      <vt:lpstr>Going Deep Into the Implausible</vt:lpstr>
      <vt:lpstr>ATLAS, Circa 2015</vt:lpstr>
      <vt:lpstr>The Pheno Feeding-Frenzy</vt:lpstr>
      <vt:lpstr>A Look Into the Look-Elsewhere Effect</vt:lpstr>
      <vt:lpstr>Trials Factors</vt:lpstr>
      <vt:lpstr>Local Minima and Upcrossings</vt:lpstr>
      <vt:lpstr>Notes About the LEE Estimation</vt:lpstr>
      <vt:lpstr>Systematic Uncertainties</vt:lpstr>
      <vt:lpstr>A Study of Residuals</vt:lpstr>
      <vt:lpstr>A Bigger, Meaner Study of Residuals</vt:lpstr>
      <vt:lpstr>Going Bayesian: The Jeffreys-Lindley Paradox</vt:lpstr>
      <vt:lpstr>The Paradox</vt:lpstr>
      <vt:lpstr>JLP Example: Charge Bias of a Tracker</vt:lpstr>
      <vt:lpstr>JLP Charge Bias: Frequentist Solution</vt:lpstr>
      <vt:lpstr>Notes on the JL Paradox</vt:lpstr>
      <vt:lpstr>So What to Do With 5σ ?</vt:lpstr>
      <vt:lpstr>Conclusions </vt:lpstr>
      <vt:lpstr>Thank you for your attention!</vt:lpstr>
      <vt:lpstr>References</vt:lpstr>
      <vt:lpstr>Backup Slides</vt:lpstr>
      <vt:lpstr>The Standard Model</vt:lpstr>
      <vt:lpstr>The LHC </vt:lpstr>
      <vt:lpstr>How we detect particles</vt:lpstr>
      <vt:lpstr>CMS</vt:lpstr>
      <vt:lpstr>Sbottom Quarks in LEP II Data</vt:lpstr>
      <vt:lpstr>The Case Of The Photon Pairs</vt:lpstr>
      <vt:lpstr>The pheno feeding frenzy</vt:lpstr>
      <vt:lpstr>750-GeV Bump Interpretation Summary</vt:lpstr>
      <vt:lpstr>J.L. Paradox: Proof</vt:lpstr>
      <vt:lpstr>THTQ: One Last Note on Very High Νσ</vt:lpstr>
      <vt:lpstr>Bubble chamber physics</vt:lpstr>
      <vt:lpstr>Higgs Discovery: a case study</vt:lpstr>
      <vt:lpstr>Nuts and Bolts of Higgs Combination</vt:lpstr>
      <vt:lpstr>Presentazione standard di PowerPoint</vt:lpstr>
      <vt:lpstr>Presentazione standard di PowerPoint</vt:lpstr>
      <vt:lpstr>Derivation of expected limits</vt:lpstr>
      <vt:lpstr>Significance in the Higgs search</vt:lpstr>
      <vt:lpstr>The Likelihood Principle</vt:lpstr>
      <vt:lpstr>Example of the Likelihood Principle</vt:lpstr>
      <vt:lpstr>Abstract</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Extraordinary Claims: the 0.000027% Solution</dc:title>
  <dc:creator>Sezione di Padova</dc:creator>
  <cp:lastModifiedBy>Tommaso</cp:lastModifiedBy>
  <cp:revision>255</cp:revision>
  <dcterms:created xsi:type="dcterms:W3CDTF">2014-06-13T19:15:39Z</dcterms:created>
  <dcterms:modified xsi:type="dcterms:W3CDTF">2018-06-14T13:57:06Z</dcterms:modified>
</cp:coreProperties>
</file>