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4"/>
  </p:notesMasterIdLst>
  <p:sldIdLst>
    <p:sldId id="257" r:id="rId4"/>
    <p:sldId id="269" r:id="rId5"/>
    <p:sldId id="270" r:id="rId6"/>
    <p:sldId id="285" r:id="rId7"/>
    <p:sldId id="271" r:id="rId8"/>
    <p:sldId id="274" r:id="rId9"/>
    <p:sldId id="272" r:id="rId10"/>
    <p:sldId id="282" r:id="rId11"/>
    <p:sldId id="284" r:id="rId12"/>
    <p:sldId id="273" r:id="rId13"/>
    <p:sldId id="287" r:id="rId14"/>
    <p:sldId id="295" r:id="rId15"/>
    <p:sldId id="275" r:id="rId16"/>
    <p:sldId id="297" r:id="rId17"/>
    <p:sldId id="283" r:id="rId18"/>
    <p:sldId id="296" r:id="rId19"/>
    <p:sldId id="293" r:id="rId20"/>
    <p:sldId id="290" r:id="rId21"/>
    <p:sldId id="292" r:id="rId22"/>
    <p:sldId id="291" r:id="rId23"/>
    <p:sldId id="286" r:id="rId24"/>
    <p:sldId id="276" r:id="rId25"/>
    <p:sldId id="277" r:id="rId26"/>
    <p:sldId id="278" r:id="rId27"/>
    <p:sldId id="279" r:id="rId28"/>
    <p:sldId id="280" r:id="rId29"/>
    <p:sldId id="288" r:id="rId30"/>
    <p:sldId id="281" r:id="rId31"/>
    <p:sldId id="294"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E8"/>
    <a:srgbClr val="0000DA"/>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92" d="100"/>
          <a:sy n="92" d="100"/>
        </p:scale>
        <p:origin x="12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t>‹#›</a:t>
            </a:fld>
            <a:endParaRPr lang="en-US"/>
          </a:p>
        </p:txBody>
      </p:sp>
    </p:spTree>
    <p:extLst>
      <p:ext uri="{BB962C8B-B14F-4D97-AF65-F5344CB8AC3E}">
        <p14:creationId xmlns:p14="http://schemas.microsoft.com/office/powerpoint/2010/main" val="12287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9/23/2015 4:28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395992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8BE1359-2DA2-4102-8E5F-3C314329F386}" type="slidenum">
              <a:rPr lang="en-US" smtClean="0"/>
              <a:t>28</a:t>
            </a:fld>
            <a:endParaRPr lang="en-US"/>
          </a:p>
        </p:txBody>
      </p:sp>
    </p:spTree>
    <p:extLst>
      <p:ext uri="{BB962C8B-B14F-4D97-AF65-F5344CB8AC3E}">
        <p14:creationId xmlns:p14="http://schemas.microsoft.com/office/powerpoint/2010/main" val="23152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defTabSz="914400">
              <a:lnSpc>
                <a:spcPct val="90000"/>
              </a:lnSpc>
              <a:spcBef>
                <a:spcPts val="0"/>
              </a:spcBef>
              <a:buNone/>
            </a:pPr>
            <a:r>
              <a:rPr lang="fr-FR" sz="5400" b="0" i="0" spc="-150" dirty="0" smtClean="0">
                <a:effectLst>
                  <a:outerShdw blurRad="50800" dist="38100" dir="2700000" algn="tl">
                    <a:prstClr val="black">
                      <a:alpha val="40000"/>
                    </a:prstClr>
                  </a:outerShdw>
                </a:effectLst>
                <a:latin typeface="Calibri"/>
                <a:ea typeface="+mn-ea"/>
                <a:cs typeface="Arial"/>
              </a:rPr>
              <a:t>UCL – K110	</a:t>
            </a:r>
            <a:br>
              <a:rPr lang="fr-FR" sz="5400" b="0" i="0" spc="-150" dirty="0" smtClean="0">
                <a:effectLst>
                  <a:outerShdw blurRad="50800" dist="38100" dir="2700000" algn="tl">
                    <a:prstClr val="black">
                      <a:alpha val="40000"/>
                    </a:prstClr>
                  </a:outerShdw>
                </a:effectLst>
                <a:latin typeface="Calibri"/>
                <a:ea typeface="+mn-ea"/>
                <a:cs typeface="Arial"/>
              </a:rPr>
            </a:br>
            <a:r>
              <a:rPr lang="fr-FR" dirty="0" err="1" smtClean="0">
                <a:effectLst>
                  <a:outerShdw blurRad="50800" dist="38100" dir="2700000" algn="tl">
                    <a:prstClr val="black">
                      <a:alpha val="40000"/>
                    </a:prstClr>
                  </a:outerShdw>
                </a:effectLst>
                <a:latin typeface="Calibri"/>
                <a:cs typeface="Arial"/>
              </a:rPr>
              <a:t>Status</a:t>
            </a:r>
            <a:r>
              <a:rPr lang="fr-FR" dirty="0" smtClean="0">
                <a:effectLst>
                  <a:outerShdw blurRad="50800" dist="38100" dir="2700000" algn="tl">
                    <a:prstClr val="black">
                      <a:alpha val="40000"/>
                    </a:prstClr>
                  </a:outerShdw>
                </a:effectLst>
                <a:latin typeface="Calibri"/>
                <a:cs typeface="Arial"/>
              </a:rPr>
              <a:t> Report</a:t>
            </a:r>
            <a:endParaRPr lang="fr-FR" sz="5400" b="0" i="0" spc="-150" dirty="0">
              <a:effectLst>
                <a:outerShdw blurRad="50800" dist="38100" dir="2700000" algn="tl">
                  <a:prstClr val="black">
                    <a:alpha val="40000"/>
                  </a:prstClr>
                </a:outerShdw>
              </a:effectLst>
              <a:latin typeface="Calibri"/>
              <a:ea typeface="+mn-ea"/>
              <a:cs typeface="Arial"/>
            </a:endParaRPr>
          </a:p>
        </p:txBody>
      </p:sp>
      <p:sp>
        <p:nvSpPr>
          <p:cNvPr id="3" name="Subtitle 2"/>
          <p:cNvSpPr>
            <a:spLocks noGrp="1"/>
          </p:cNvSpPr>
          <p:nvPr>
            <p:ph type="subTitle" idx="1"/>
          </p:nvPr>
        </p:nvSpPr>
        <p:spPr>
          <a:xfrm>
            <a:off x="251521" y="4653136"/>
            <a:ext cx="8160642" cy="985664"/>
          </a:xfrm>
        </p:spPr>
        <p:txBody>
          <a:bodyPr>
            <a:normAutofit/>
          </a:bodyPr>
          <a:lstStyle/>
          <a:p>
            <a:pPr marL="0" indent="0" algn="l">
              <a:lnSpc>
                <a:spcPct val="90000"/>
              </a:lnSpc>
              <a:spcBef>
                <a:spcPts val="0"/>
              </a:spcBef>
              <a:buNone/>
            </a:pPr>
            <a:r>
              <a:rPr lang="fr-FR" b="0" i="0" dirty="0" err="1" smtClean="0">
                <a:solidFill>
                  <a:srgbClr val="000000"/>
                </a:solidFill>
              </a:rPr>
              <a:t>Standaert</a:t>
            </a:r>
            <a:r>
              <a:rPr lang="fr-FR" b="0" i="0" dirty="0" smtClean="0">
                <a:solidFill>
                  <a:srgbClr val="000000"/>
                </a:solidFill>
              </a:rPr>
              <a:t> Laurent</a:t>
            </a:r>
          </a:p>
          <a:p>
            <a:pPr marL="0" indent="0" algn="l">
              <a:lnSpc>
                <a:spcPct val="90000"/>
              </a:lnSpc>
              <a:spcBef>
                <a:spcPts val="0"/>
              </a:spcBef>
              <a:buNone/>
            </a:pPr>
            <a:r>
              <a:rPr lang="fr-FR" dirty="0" smtClean="0">
                <a:solidFill>
                  <a:srgbClr val="000000"/>
                </a:solidFill>
              </a:rPr>
              <a:t>UCL- Cyclotron </a:t>
            </a:r>
            <a:r>
              <a:rPr lang="fr-FR" dirty="0">
                <a:solidFill>
                  <a:srgbClr val="000000"/>
                </a:solidFill>
              </a:rPr>
              <a:t>R</a:t>
            </a:r>
            <a:r>
              <a:rPr lang="fr-FR" dirty="0" smtClean="0">
                <a:solidFill>
                  <a:srgbClr val="000000"/>
                </a:solidFill>
              </a:rPr>
              <a:t>esource </a:t>
            </a:r>
            <a:r>
              <a:rPr lang="fr-FR" dirty="0">
                <a:solidFill>
                  <a:srgbClr val="000000"/>
                </a:solidFill>
              </a:rPr>
              <a:t>C</a:t>
            </a:r>
            <a:r>
              <a:rPr lang="fr-FR" dirty="0" smtClean="0">
                <a:solidFill>
                  <a:srgbClr val="000000"/>
                </a:solidFill>
              </a:rPr>
              <a:t>entre</a:t>
            </a:r>
            <a:endParaRPr lang="fr-FR" b="0" i="0" dirty="0">
              <a:solidFill>
                <a:srgbClr val="000000"/>
              </a:solidFill>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9" y="592114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Development</a:t>
            </a:r>
            <a:r>
              <a:rPr lang="fr-BE" dirty="0" smtClean="0"/>
              <a:t> of a new ECRIS</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757744125"/>
              </p:ext>
            </p:extLst>
          </p:nvPr>
        </p:nvGraphicFramePr>
        <p:xfrm>
          <a:off x="539552" y="1255114"/>
          <a:ext cx="7848873" cy="4386893"/>
        </p:xfrm>
        <a:graphic>
          <a:graphicData uri="http://schemas.openxmlformats.org/drawingml/2006/table">
            <a:tbl>
              <a:tblPr firstRow="1" bandRow="1">
                <a:tableStyleId>{5C22544A-7EE6-4342-B048-85BDC9FD1C3A}</a:tableStyleId>
              </a:tblPr>
              <a:tblGrid>
                <a:gridCol w="2616291"/>
                <a:gridCol w="2616291"/>
                <a:gridCol w="2616291"/>
              </a:tblGrid>
              <a:tr h="626699">
                <a:tc>
                  <a:txBody>
                    <a:bodyPr/>
                    <a:lstStyle/>
                    <a:p>
                      <a:pPr algn="ctr"/>
                      <a:r>
                        <a:rPr lang="fr-BE" dirty="0" smtClean="0">
                          <a:solidFill>
                            <a:schemeClr val="tx1"/>
                          </a:solidFill>
                        </a:rPr>
                        <a:t>Source</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Scampi</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Blue </a:t>
                      </a:r>
                      <a:r>
                        <a:rPr lang="fr-BE" dirty="0" err="1" smtClean="0">
                          <a:solidFill>
                            <a:schemeClr val="tx1"/>
                          </a:solidFill>
                        </a:rPr>
                        <a:t>Whale</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err="1" smtClean="0">
                          <a:solidFill>
                            <a:schemeClr val="tx1"/>
                          </a:solidFill>
                        </a:rPr>
                        <a:t>Frequency</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6 GHz</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17,3 GHz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smtClean="0">
                          <a:solidFill>
                            <a:schemeClr val="tx1"/>
                          </a:solidFill>
                        </a:rPr>
                        <a:t>B ECR</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0,215</a:t>
                      </a:r>
                      <a:r>
                        <a:rPr lang="fr-BE" baseline="0" dirty="0" smtClean="0">
                          <a:solidFill>
                            <a:schemeClr val="tx1"/>
                          </a:solidFill>
                        </a:rPr>
                        <a:t>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0,618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smtClean="0">
                          <a:solidFill>
                            <a:schemeClr val="tx1"/>
                          </a:solidFill>
                        </a:rPr>
                        <a:t>B </a:t>
                      </a:r>
                      <a:r>
                        <a:rPr lang="fr-BE" dirty="0" err="1" smtClean="0">
                          <a:solidFill>
                            <a:schemeClr val="tx1"/>
                          </a:solidFill>
                        </a:rPr>
                        <a:t>inj</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1,2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2,0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smtClean="0">
                          <a:solidFill>
                            <a:schemeClr val="tx1"/>
                          </a:solidFill>
                        </a:rPr>
                        <a:t>B </a:t>
                      </a:r>
                      <a:r>
                        <a:rPr lang="fr-BE" dirty="0" err="1" smtClean="0">
                          <a:solidFill>
                            <a:schemeClr val="tx1"/>
                          </a:solidFill>
                        </a:rPr>
                        <a:t>ext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0,65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1,25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smtClean="0">
                          <a:solidFill>
                            <a:schemeClr val="tx1"/>
                          </a:solidFill>
                        </a:rPr>
                        <a:t>B rad</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0,65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1,25 T</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699">
                <a:tc>
                  <a:txBody>
                    <a:bodyPr/>
                    <a:lstStyle/>
                    <a:p>
                      <a:pPr algn="ctr"/>
                      <a:r>
                        <a:rPr lang="fr-BE" dirty="0" smtClean="0">
                          <a:solidFill>
                            <a:schemeClr val="tx1"/>
                          </a:solidFill>
                        </a:rPr>
                        <a:t>Power </a:t>
                      </a:r>
                      <a:r>
                        <a:rPr lang="fr-BE" dirty="0" err="1" smtClean="0">
                          <a:solidFill>
                            <a:schemeClr val="tx1"/>
                          </a:solidFill>
                        </a:rPr>
                        <a:t>consumption</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~100kW</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BE" dirty="0" smtClean="0">
                          <a:solidFill>
                            <a:schemeClr val="tx1"/>
                          </a:solidFill>
                        </a:rPr>
                        <a:t>~100kW</a:t>
                      </a:r>
                      <a:endParaRPr lang="fr-B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516495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Development</a:t>
            </a:r>
            <a:r>
              <a:rPr lang="fr-BE" dirty="0"/>
              <a:t> of a new ECRIS</a:t>
            </a:r>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894985"/>
            <a:ext cx="5111495" cy="4855464"/>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
        <p:nvSpPr>
          <p:cNvPr id="8" name="ZoneTexte 7"/>
          <p:cNvSpPr txBox="1"/>
          <p:nvPr/>
        </p:nvSpPr>
        <p:spPr>
          <a:xfrm>
            <a:off x="5796136" y="1556792"/>
            <a:ext cx="3168352" cy="3939540"/>
          </a:xfrm>
          <a:prstGeom prst="rect">
            <a:avLst/>
          </a:prstGeom>
          <a:noFill/>
        </p:spPr>
        <p:txBody>
          <a:bodyPr wrap="square" rtlCol="0">
            <a:spAutoFit/>
          </a:bodyPr>
          <a:lstStyle/>
          <a:p>
            <a:pPr marL="285750" indent="-285750">
              <a:buFont typeface="Arial" panose="020B0604020202020204" pitchFamily="34" charset="0"/>
              <a:buChar char="•"/>
            </a:pPr>
            <a:r>
              <a:rPr lang="fr-BE" sz="2000" dirty="0" err="1" smtClean="0"/>
              <a:t>Microwave</a:t>
            </a:r>
            <a:r>
              <a:rPr lang="fr-BE" sz="2000" dirty="0" smtClean="0"/>
              <a:t> Power : 2kW max</a:t>
            </a:r>
          </a:p>
          <a:p>
            <a:pPr marL="285750" indent="-285750">
              <a:lnSpc>
                <a:spcPct val="150000"/>
              </a:lnSpc>
              <a:buFont typeface="Arial" panose="020B0604020202020204" pitchFamily="34" charset="0"/>
              <a:buChar char="•"/>
            </a:pPr>
            <a:r>
              <a:rPr lang="fr-BE" sz="2000" dirty="0" smtClean="0"/>
              <a:t>Plasma </a:t>
            </a:r>
            <a:r>
              <a:rPr lang="fr-BE" sz="2000" dirty="0" err="1" smtClean="0"/>
              <a:t>chamber</a:t>
            </a:r>
            <a:endParaRPr lang="fr-BE" sz="2000" dirty="0" smtClean="0"/>
          </a:p>
          <a:p>
            <a:pPr marL="800100" lvl="1" indent="-342900">
              <a:lnSpc>
                <a:spcPct val="150000"/>
              </a:lnSpc>
              <a:buFont typeface="Wingdings" panose="05000000000000000000" pitchFamily="2" charset="2"/>
              <a:buChar char="§"/>
            </a:pPr>
            <a:r>
              <a:rPr lang="fr-BE" sz="2000" dirty="0" err="1" smtClean="0"/>
              <a:t>diameter</a:t>
            </a:r>
            <a:r>
              <a:rPr lang="fr-BE" sz="2000" dirty="0"/>
              <a:t> </a:t>
            </a:r>
            <a:r>
              <a:rPr lang="fr-BE" sz="2000" dirty="0" smtClean="0"/>
              <a:t>: 78 mm</a:t>
            </a:r>
          </a:p>
          <a:p>
            <a:pPr marL="800100" lvl="1" indent="-342900">
              <a:lnSpc>
                <a:spcPct val="150000"/>
              </a:lnSpc>
              <a:buFont typeface="Wingdings" panose="05000000000000000000" pitchFamily="2" charset="2"/>
              <a:buChar char="§"/>
            </a:pPr>
            <a:r>
              <a:rPr lang="fr-BE" sz="2000" dirty="0" smtClean="0"/>
              <a:t> volume : 2,1 L</a:t>
            </a:r>
          </a:p>
          <a:p>
            <a:pPr marL="285750" indent="-285750">
              <a:lnSpc>
                <a:spcPct val="150000"/>
              </a:lnSpc>
              <a:buFont typeface="Arial" panose="020B0604020202020204" pitchFamily="34" charset="0"/>
              <a:buChar char="•"/>
            </a:pPr>
            <a:r>
              <a:rPr lang="fr-BE" sz="2000" dirty="0" err="1" smtClean="0"/>
              <a:t>Coils</a:t>
            </a:r>
            <a:r>
              <a:rPr lang="fr-BE" sz="2000" dirty="0" smtClean="0"/>
              <a:t> </a:t>
            </a:r>
            <a:r>
              <a:rPr lang="fr-BE" sz="2000" dirty="0" err="1" smtClean="0"/>
              <a:t>current</a:t>
            </a:r>
            <a:r>
              <a:rPr lang="fr-BE" sz="2000" dirty="0" smtClean="0"/>
              <a:t> : 400 A</a:t>
            </a:r>
          </a:p>
          <a:p>
            <a:pPr marL="285750" indent="-285750">
              <a:lnSpc>
                <a:spcPct val="150000"/>
              </a:lnSpc>
              <a:buFont typeface="Arial" panose="020B0604020202020204" pitchFamily="34" charset="0"/>
              <a:buChar char="•"/>
            </a:pPr>
            <a:r>
              <a:rPr lang="fr-BE" sz="2000" dirty="0" err="1" smtClean="0"/>
              <a:t>Available</a:t>
            </a:r>
            <a:r>
              <a:rPr lang="fr-BE" sz="2000" dirty="0" smtClean="0"/>
              <a:t> ions : C, N, Ne, Al,  Ar, Ni, Kr, Xe</a:t>
            </a:r>
          </a:p>
          <a:p>
            <a:pPr>
              <a:lnSpc>
                <a:spcPct val="150000"/>
              </a:lnSpc>
            </a:pPr>
            <a:r>
              <a:rPr lang="fr-BE" sz="2000" dirty="0" smtClean="0"/>
              <a:t> </a:t>
            </a:r>
            <a:endParaRPr lang="fr-BE" sz="2000" dirty="0"/>
          </a:p>
        </p:txBody>
      </p:sp>
      <p:cxnSp>
        <p:nvCxnSpPr>
          <p:cNvPr id="6" name="Connecteur droit avec flèche 5"/>
          <p:cNvCxnSpPr/>
          <p:nvPr/>
        </p:nvCxnSpPr>
        <p:spPr>
          <a:xfrm>
            <a:off x="1187624" y="5301208"/>
            <a:ext cx="273630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339752" y="5229200"/>
            <a:ext cx="1152128" cy="369332"/>
          </a:xfrm>
          <a:prstGeom prst="rect">
            <a:avLst/>
          </a:prstGeom>
          <a:noFill/>
        </p:spPr>
        <p:txBody>
          <a:bodyPr wrap="square" rtlCol="0">
            <a:spAutoFit/>
          </a:bodyPr>
          <a:lstStyle/>
          <a:p>
            <a:r>
              <a:rPr lang="fr-BE" dirty="0" smtClean="0"/>
              <a:t>1m</a:t>
            </a:r>
            <a:endParaRPr lang="fr-BE" dirty="0"/>
          </a:p>
        </p:txBody>
      </p:sp>
    </p:spTree>
    <p:extLst>
      <p:ext uri="{BB962C8B-B14F-4D97-AF65-F5344CB8AC3E}">
        <p14:creationId xmlns:p14="http://schemas.microsoft.com/office/powerpoint/2010/main" val="27272203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Hexapole</a:t>
            </a:r>
            <a:r>
              <a:rPr lang="fr-BE" dirty="0" smtClean="0"/>
              <a:t> configuration</a:t>
            </a:r>
            <a:endParaRPr lang="fr-BE"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894985"/>
            <a:ext cx="6855296" cy="4861028"/>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
        <p:nvSpPr>
          <p:cNvPr id="8" name="ZoneTexte 7"/>
          <p:cNvSpPr txBox="1"/>
          <p:nvPr/>
        </p:nvSpPr>
        <p:spPr>
          <a:xfrm>
            <a:off x="7236296" y="1628800"/>
            <a:ext cx="1800200" cy="32778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BE" dirty="0" smtClean="0"/>
              <a:t>Permanent </a:t>
            </a:r>
            <a:r>
              <a:rPr lang="fr-BE" dirty="0" err="1" smtClean="0"/>
              <a:t>magnet</a:t>
            </a:r>
            <a:endParaRPr lang="fr-BE" dirty="0" smtClean="0"/>
          </a:p>
          <a:p>
            <a:pPr marL="285750" indent="-285750">
              <a:buFont typeface="Wingdings" panose="05000000000000000000" pitchFamily="2" charset="2"/>
              <a:buChar char="Ø"/>
            </a:pPr>
            <a:r>
              <a:rPr lang="fr-BE" dirty="0" smtClean="0"/>
              <a:t>9 rings </a:t>
            </a:r>
          </a:p>
          <a:p>
            <a:pPr marL="285750" indent="-285750">
              <a:lnSpc>
                <a:spcPct val="150000"/>
              </a:lnSpc>
              <a:buFont typeface="Wingdings" panose="05000000000000000000" pitchFamily="2" charset="2"/>
              <a:buChar char="Ø"/>
            </a:pPr>
            <a:r>
              <a:rPr lang="fr-BE" dirty="0" smtClean="0"/>
              <a:t>36 segments per ring</a:t>
            </a:r>
          </a:p>
          <a:p>
            <a:pPr marL="285750" indent="-285750">
              <a:lnSpc>
                <a:spcPct val="150000"/>
              </a:lnSpc>
              <a:buFont typeface="Wingdings" panose="05000000000000000000" pitchFamily="2" charset="2"/>
              <a:buChar char="Ø"/>
            </a:pPr>
            <a:r>
              <a:rPr lang="en-US" dirty="0" smtClean="0"/>
              <a:t>Higher </a:t>
            </a:r>
            <a:r>
              <a:rPr lang="en-US" dirty="0" err="1" smtClean="0"/>
              <a:t>coercivity</a:t>
            </a:r>
            <a:r>
              <a:rPr lang="en-US" dirty="0" smtClean="0"/>
              <a:t> for critical zones</a:t>
            </a:r>
            <a:endParaRPr lang="en-US" dirty="0"/>
          </a:p>
        </p:txBody>
      </p:sp>
    </p:spTree>
    <p:extLst>
      <p:ext uri="{BB962C8B-B14F-4D97-AF65-F5344CB8AC3E}">
        <p14:creationId xmlns:p14="http://schemas.microsoft.com/office/powerpoint/2010/main" val="30395683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Development</a:t>
            </a:r>
            <a:r>
              <a:rPr lang="fr-BE" dirty="0" smtClean="0"/>
              <a:t> of a new ECRIS</a:t>
            </a:r>
            <a:endParaRPr lang="fr-BE"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6" name="ZoneTexte 5"/>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836" y="836712"/>
            <a:ext cx="7524328" cy="5038372"/>
          </a:xfrm>
          <a:prstGeom prst="rect">
            <a:avLst/>
          </a:prstGeom>
        </p:spPr>
      </p:pic>
    </p:spTree>
    <p:extLst>
      <p:ext uri="{BB962C8B-B14F-4D97-AF65-F5344CB8AC3E}">
        <p14:creationId xmlns:p14="http://schemas.microsoft.com/office/powerpoint/2010/main" val="38606203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err="1" smtClean="0"/>
              <a:t>Xenon</a:t>
            </a:r>
            <a:r>
              <a:rPr lang="fr-BE" dirty="0" smtClean="0"/>
              <a:t> Spectrum</a:t>
            </a:r>
            <a:endParaRPr lang="fr-BE" dirty="0"/>
          </a:p>
        </p:txBody>
      </p:sp>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96752"/>
            <a:ext cx="6480720" cy="4581085"/>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
        <p:nvSpPr>
          <p:cNvPr id="9" name="ZoneTexte 8"/>
          <p:cNvSpPr txBox="1"/>
          <p:nvPr/>
        </p:nvSpPr>
        <p:spPr>
          <a:xfrm>
            <a:off x="7020272" y="2194632"/>
            <a:ext cx="2088232"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fr-BE" dirty="0" err="1" smtClean="0"/>
              <a:t>Gas</a:t>
            </a:r>
            <a:r>
              <a:rPr lang="fr-BE" dirty="0" smtClean="0"/>
              <a:t> : Xe and O</a:t>
            </a:r>
            <a:r>
              <a:rPr lang="fr-BE" baseline="-25000" dirty="0" smtClean="0"/>
              <a:t>2</a:t>
            </a:r>
          </a:p>
          <a:p>
            <a:pPr marL="285750" indent="-285750">
              <a:lnSpc>
                <a:spcPct val="150000"/>
              </a:lnSpc>
              <a:buFont typeface="Wingdings" panose="05000000000000000000" pitchFamily="2" charset="2"/>
              <a:buChar char="§"/>
            </a:pPr>
            <a:r>
              <a:rPr lang="fr-BE" dirty="0" err="1" smtClean="0"/>
              <a:t>Microwave</a:t>
            </a:r>
            <a:r>
              <a:rPr lang="fr-BE" dirty="0" smtClean="0"/>
              <a:t> power : 500W</a:t>
            </a:r>
          </a:p>
          <a:p>
            <a:pPr marL="285750" indent="-285750">
              <a:lnSpc>
                <a:spcPct val="150000"/>
              </a:lnSpc>
              <a:buFont typeface="Wingdings" panose="05000000000000000000" pitchFamily="2" charset="2"/>
              <a:buChar char="§"/>
            </a:pPr>
            <a:r>
              <a:rPr lang="fr-BE" dirty="0" smtClean="0"/>
              <a:t>Extraction voltage: 10 kV</a:t>
            </a:r>
          </a:p>
          <a:p>
            <a:pPr marL="285750" indent="-285750">
              <a:lnSpc>
                <a:spcPct val="150000"/>
              </a:lnSpc>
              <a:buFont typeface="Wingdings" panose="05000000000000000000" pitchFamily="2" charset="2"/>
              <a:buChar char="§"/>
            </a:pPr>
            <a:endParaRPr lang="fr-BE" dirty="0"/>
          </a:p>
        </p:txBody>
      </p:sp>
    </p:spTree>
    <p:extLst>
      <p:ext uri="{BB962C8B-B14F-4D97-AF65-F5344CB8AC3E}">
        <p14:creationId xmlns:p14="http://schemas.microsoft.com/office/powerpoint/2010/main" val="8410415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New cocktail</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654836508"/>
              </p:ext>
            </p:extLst>
          </p:nvPr>
        </p:nvGraphicFramePr>
        <p:xfrm>
          <a:off x="1043608" y="1124744"/>
          <a:ext cx="6984776" cy="4752530"/>
        </p:xfrm>
        <a:graphic>
          <a:graphicData uri="http://schemas.openxmlformats.org/drawingml/2006/table">
            <a:tbl>
              <a:tblPr/>
              <a:tblGrid>
                <a:gridCol w="1746194"/>
                <a:gridCol w="1746194"/>
                <a:gridCol w="1746194"/>
                <a:gridCol w="1746194"/>
              </a:tblGrid>
              <a:tr h="602274">
                <a:tc>
                  <a:txBody>
                    <a:bodyPr/>
                    <a:lstStyle/>
                    <a:p>
                      <a:pPr algn="ctr" fontAlgn="ctr"/>
                      <a:r>
                        <a:rPr lang="fr-BE" sz="1600" b="1" i="0" u="none" strike="noStrike" dirty="0">
                          <a:solidFill>
                            <a:srgbClr val="000000"/>
                          </a:solidFill>
                          <a:effectLst/>
                          <a:latin typeface="Times New Roman" panose="02020603050405020304" pitchFamily="18" charset="0"/>
                        </a:rPr>
                        <a:t>Ion</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Energy on device</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Range on device</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LET on device</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 </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[MeV]</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[µm]</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[MeV/(mg/cm²)]</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13C4+</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131</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269,3</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1,3</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14N4+</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122</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170,8</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1,9</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22Ne7+</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238</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202</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3,3</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40Ar12+</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dirty="0">
                          <a:solidFill>
                            <a:srgbClr val="000000"/>
                          </a:solidFill>
                          <a:effectLst/>
                          <a:latin typeface="Times New Roman" panose="02020603050405020304" pitchFamily="18" charset="0"/>
                        </a:rPr>
                        <a:t>379</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dirty="0">
                          <a:solidFill>
                            <a:srgbClr val="000000"/>
                          </a:solidFill>
                          <a:effectLst/>
                          <a:latin typeface="Times New Roman" panose="02020603050405020304" pitchFamily="18" charset="0"/>
                        </a:rPr>
                        <a:t>120,5</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10,0</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58Ni18+</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582</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100,5</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20,4</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84Kr25+</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769</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94,2</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32,4</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82">
                <a:tc>
                  <a:txBody>
                    <a:bodyPr/>
                    <a:lstStyle/>
                    <a:p>
                      <a:pPr algn="ctr" fontAlgn="ctr"/>
                      <a:r>
                        <a:rPr lang="fr-BE" sz="1600" b="1" i="0" u="none" strike="noStrike">
                          <a:solidFill>
                            <a:srgbClr val="000000"/>
                          </a:solidFill>
                          <a:effectLst/>
                          <a:latin typeface="Times New Roman" panose="02020603050405020304" pitchFamily="18" charset="0"/>
                        </a:rPr>
                        <a:t>124Xe35+</a:t>
                      </a:r>
                    </a:p>
                  </a:txBody>
                  <a:tcPr marL="3566" marR="3566" marT="35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995</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BE" sz="1600" b="1" i="0" u="none" strike="noStrike">
                          <a:solidFill>
                            <a:srgbClr val="000000"/>
                          </a:solidFill>
                          <a:effectLst/>
                          <a:latin typeface="Times New Roman" panose="02020603050405020304" pitchFamily="18" charset="0"/>
                        </a:rPr>
                        <a:t>73,1</a:t>
                      </a:r>
                    </a:p>
                  </a:txBody>
                  <a:tcPr marL="3566" marR="3566" marT="3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BE" sz="1600" b="1" i="0" u="none" strike="noStrike" dirty="0">
                          <a:solidFill>
                            <a:srgbClr val="000000"/>
                          </a:solidFill>
                          <a:effectLst/>
                          <a:latin typeface="Times New Roman" panose="02020603050405020304" pitchFamily="18" charset="0"/>
                        </a:rPr>
                        <a:t>62,5</a:t>
                      </a:r>
                    </a:p>
                  </a:txBody>
                  <a:tcPr marL="3566" marR="3566" marT="35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12226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Special</a:t>
            </a:r>
            <a:r>
              <a:rPr lang="fr-BE" dirty="0" smtClean="0"/>
              <a:t> </a:t>
            </a:r>
            <a:r>
              <a:rPr lang="fr-BE" dirty="0" err="1" smtClean="0"/>
              <a:t>features</a:t>
            </a:r>
            <a:r>
              <a:rPr lang="fr-BE" dirty="0" smtClean="0"/>
              <a:t> for ions cocktail</a:t>
            </a:r>
            <a:endParaRPr lang="fr-BE" dirty="0"/>
          </a:p>
        </p:txBody>
      </p:sp>
      <p:sp>
        <p:nvSpPr>
          <p:cNvPr id="8" name="Espace réservé du texte 7"/>
          <p:cNvSpPr>
            <a:spLocks noGrp="1"/>
          </p:cNvSpPr>
          <p:nvPr>
            <p:ph type="body" sz="quarter" idx="10"/>
          </p:nvPr>
        </p:nvSpPr>
        <p:spPr>
          <a:xfrm>
            <a:off x="381000" y="1411552"/>
            <a:ext cx="8382000" cy="3890296"/>
          </a:xfrm>
        </p:spPr>
        <p:txBody>
          <a:bodyPr/>
          <a:lstStyle/>
          <a:p>
            <a:pPr>
              <a:lnSpc>
                <a:spcPct val="150000"/>
              </a:lnSpc>
            </a:pPr>
            <a:r>
              <a:rPr lang="fr-BE" dirty="0" err="1" smtClean="0"/>
              <a:t>Beam</a:t>
            </a:r>
            <a:r>
              <a:rPr lang="fr-BE" dirty="0" smtClean="0"/>
              <a:t> change in few minutes </a:t>
            </a:r>
            <a:r>
              <a:rPr lang="fr-BE" dirty="0" err="1" smtClean="0"/>
              <a:t>with</a:t>
            </a:r>
            <a:r>
              <a:rPr lang="fr-BE" dirty="0" smtClean="0"/>
              <a:t> </a:t>
            </a:r>
            <a:r>
              <a:rPr lang="fr-BE" dirty="0" err="1" smtClean="0"/>
              <a:t>only</a:t>
            </a:r>
            <a:r>
              <a:rPr lang="fr-BE" dirty="0" smtClean="0"/>
              <a:t> one </a:t>
            </a:r>
            <a:r>
              <a:rPr lang="fr-BE" dirty="0" err="1" smtClean="0"/>
              <a:t>operator</a:t>
            </a:r>
            <a:r>
              <a:rPr lang="fr-BE" dirty="0" smtClean="0"/>
              <a:t> : use of </a:t>
            </a:r>
            <a:r>
              <a:rPr lang="fr-BE" dirty="0" err="1" smtClean="0"/>
              <a:t>calibrated</a:t>
            </a:r>
            <a:r>
              <a:rPr lang="fr-BE" dirty="0" smtClean="0"/>
              <a:t> </a:t>
            </a:r>
            <a:r>
              <a:rPr lang="fr-BE" dirty="0" err="1" smtClean="0"/>
              <a:t>leaks</a:t>
            </a:r>
            <a:endParaRPr lang="fr-BE" dirty="0" smtClean="0"/>
          </a:p>
          <a:p>
            <a:pPr>
              <a:lnSpc>
                <a:spcPct val="150000"/>
              </a:lnSpc>
            </a:pPr>
            <a:r>
              <a:rPr lang="fr-BE" dirty="0" err="1" smtClean="0"/>
              <a:t>Decrease</a:t>
            </a:r>
            <a:r>
              <a:rPr lang="fr-BE" dirty="0" smtClean="0"/>
              <a:t> the </a:t>
            </a:r>
            <a:r>
              <a:rPr lang="fr-BE" dirty="0" err="1" smtClean="0"/>
              <a:t>beam</a:t>
            </a:r>
            <a:r>
              <a:rPr lang="fr-BE" dirty="0" smtClean="0"/>
              <a:t> </a:t>
            </a:r>
            <a:r>
              <a:rPr lang="fr-BE" dirty="0" err="1" smtClean="0"/>
              <a:t>intensity</a:t>
            </a:r>
            <a:r>
              <a:rPr lang="fr-BE" dirty="0" smtClean="0"/>
              <a:t> (100 </a:t>
            </a:r>
            <a:r>
              <a:rPr lang="fr-BE" dirty="0" err="1" smtClean="0"/>
              <a:t>fAe</a:t>
            </a:r>
            <a:r>
              <a:rPr lang="fr-BE" dirty="0" smtClean="0"/>
              <a:t> for N</a:t>
            </a:r>
            <a:r>
              <a:rPr lang="fr-BE" baseline="30000" dirty="0" smtClean="0"/>
              <a:t>4+</a:t>
            </a:r>
            <a:r>
              <a:rPr lang="fr-BE" dirty="0" smtClean="0"/>
              <a:t>) : Use of </a:t>
            </a:r>
            <a:r>
              <a:rPr lang="fr-BE" dirty="0" err="1" smtClean="0"/>
              <a:t>pepper</a:t>
            </a:r>
            <a:r>
              <a:rPr lang="fr-BE" dirty="0" smtClean="0"/>
              <a:t> pot </a:t>
            </a:r>
            <a:r>
              <a:rPr lang="fr-BE" dirty="0" err="1" smtClean="0"/>
              <a:t>grid</a:t>
            </a:r>
            <a:endParaRPr lang="fr-BE" dirty="0" smtClean="0"/>
          </a:p>
          <a:p>
            <a:pPr marL="0" indent="0">
              <a:lnSpc>
                <a:spcPct val="150000"/>
              </a:lnSpc>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42071611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683568" y="1069114"/>
            <a:ext cx="7776864" cy="463615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6" name="ZoneTexte 5"/>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cxnSp>
        <p:nvCxnSpPr>
          <p:cNvPr id="11" name="Connecteur droit avec flèche 10"/>
          <p:cNvCxnSpPr/>
          <p:nvPr/>
        </p:nvCxnSpPr>
        <p:spPr>
          <a:xfrm flipH="1">
            <a:off x="1619672" y="1196752"/>
            <a:ext cx="1728192"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1835696" y="2132856"/>
            <a:ext cx="648072"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987824" y="2132856"/>
            <a:ext cx="1080120"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6876256" y="3356992"/>
            <a:ext cx="216024" cy="936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5076056" y="4221088"/>
            <a:ext cx="1008112" cy="720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314395" y="1038151"/>
            <a:ext cx="3096344" cy="369332"/>
          </a:xfrm>
          <a:prstGeom prst="rect">
            <a:avLst/>
          </a:prstGeom>
          <a:noFill/>
        </p:spPr>
        <p:txBody>
          <a:bodyPr wrap="square" rtlCol="0">
            <a:spAutoFit/>
          </a:bodyPr>
          <a:lstStyle/>
          <a:p>
            <a:r>
              <a:rPr lang="fr-BE" dirty="0" smtClean="0"/>
              <a:t>90° </a:t>
            </a:r>
            <a:r>
              <a:rPr lang="fr-BE" dirty="0" err="1" smtClean="0"/>
              <a:t>bending</a:t>
            </a:r>
            <a:r>
              <a:rPr lang="fr-BE" dirty="0" smtClean="0"/>
              <a:t> </a:t>
            </a:r>
            <a:r>
              <a:rPr lang="fr-BE" dirty="0" err="1" smtClean="0"/>
              <a:t>magnet</a:t>
            </a:r>
            <a:endParaRPr lang="fr-BE" dirty="0"/>
          </a:p>
        </p:txBody>
      </p:sp>
      <p:sp>
        <p:nvSpPr>
          <p:cNvPr id="22" name="ZoneTexte 21"/>
          <p:cNvSpPr txBox="1"/>
          <p:nvPr/>
        </p:nvSpPr>
        <p:spPr>
          <a:xfrm>
            <a:off x="658055" y="2502243"/>
            <a:ext cx="2088232" cy="369332"/>
          </a:xfrm>
          <a:prstGeom prst="rect">
            <a:avLst/>
          </a:prstGeom>
          <a:noFill/>
        </p:spPr>
        <p:txBody>
          <a:bodyPr wrap="square" rtlCol="0">
            <a:spAutoFit/>
          </a:bodyPr>
          <a:lstStyle/>
          <a:p>
            <a:r>
              <a:rPr lang="fr-BE" dirty="0" smtClean="0"/>
              <a:t>Gold diffusion foil</a:t>
            </a:r>
            <a:endParaRPr lang="fr-BE" dirty="0"/>
          </a:p>
        </p:txBody>
      </p:sp>
      <p:sp>
        <p:nvSpPr>
          <p:cNvPr id="23" name="ZoneTexte 22"/>
          <p:cNvSpPr txBox="1"/>
          <p:nvPr/>
        </p:nvSpPr>
        <p:spPr>
          <a:xfrm>
            <a:off x="4067944" y="1916832"/>
            <a:ext cx="2232248" cy="369332"/>
          </a:xfrm>
          <a:prstGeom prst="rect">
            <a:avLst/>
          </a:prstGeom>
          <a:noFill/>
        </p:spPr>
        <p:txBody>
          <a:bodyPr wrap="square" rtlCol="0">
            <a:spAutoFit/>
          </a:bodyPr>
          <a:lstStyle/>
          <a:p>
            <a:r>
              <a:rPr lang="fr-BE" dirty="0" smtClean="0"/>
              <a:t>Scanning </a:t>
            </a:r>
            <a:r>
              <a:rPr lang="fr-BE" dirty="0" err="1" smtClean="0"/>
              <a:t>magnet</a:t>
            </a:r>
            <a:endParaRPr lang="fr-BE" dirty="0"/>
          </a:p>
        </p:txBody>
      </p:sp>
      <p:sp>
        <p:nvSpPr>
          <p:cNvPr id="24" name="ZoneTexte 23"/>
          <p:cNvSpPr txBox="1"/>
          <p:nvPr/>
        </p:nvSpPr>
        <p:spPr>
          <a:xfrm>
            <a:off x="2807804" y="4878507"/>
            <a:ext cx="2700300" cy="369332"/>
          </a:xfrm>
          <a:prstGeom prst="rect">
            <a:avLst/>
          </a:prstGeom>
          <a:noFill/>
        </p:spPr>
        <p:txBody>
          <a:bodyPr wrap="square" rtlCol="0">
            <a:spAutoFit/>
          </a:bodyPr>
          <a:lstStyle/>
          <a:p>
            <a:r>
              <a:rPr lang="fr-BE" dirty="0" err="1" smtClean="0"/>
              <a:t>beam</a:t>
            </a:r>
            <a:r>
              <a:rPr lang="fr-BE" dirty="0" smtClean="0"/>
              <a:t> monitoring detector</a:t>
            </a:r>
            <a:endParaRPr lang="fr-BE" dirty="0"/>
          </a:p>
        </p:txBody>
      </p:sp>
      <p:sp>
        <p:nvSpPr>
          <p:cNvPr id="25" name="ZoneTexte 24"/>
          <p:cNvSpPr txBox="1"/>
          <p:nvPr/>
        </p:nvSpPr>
        <p:spPr>
          <a:xfrm>
            <a:off x="6300192" y="2746395"/>
            <a:ext cx="1944216" cy="646331"/>
          </a:xfrm>
          <a:prstGeom prst="rect">
            <a:avLst/>
          </a:prstGeom>
          <a:noFill/>
        </p:spPr>
        <p:txBody>
          <a:bodyPr wrap="square" rtlCol="0">
            <a:spAutoFit/>
          </a:bodyPr>
          <a:lstStyle/>
          <a:p>
            <a:r>
              <a:rPr lang="fr-BE" dirty="0" smtClean="0"/>
              <a:t>Irradiation Vacuum </a:t>
            </a:r>
            <a:r>
              <a:rPr lang="fr-BE" dirty="0" err="1" smtClean="0"/>
              <a:t>chamber</a:t>
            </a:r>
            <a:endParaRPr lang="fr-BE" dirty="0"/>
          </a:p>
        </p:txBody>
      </p:sp>
      <p:sp>
        <p:nvSpPr>
          <p:cNvPr id="16" name="Titre 1"/>
          <p:cNvSpPr>
            <a:spLocks noGrp="1"/>
          </p:cNvSpPr>
          <p:nvPr>
            <p:ph type="title"/>
          </p:nvPr>
        </p:nvSpPr>
        <p:spPr/>
        <p:txBody>
          <a:bodyPr/>
          <a:lstStyle/>
          <a:p>
            <a:r>
              <a:rPr lang="fr-BE" dirty="0" smtClean="0"/>
              <a:t>Heavy ions </a:t>
            </a:r>
            <a:r>
              <a:rPr lang="fr-BE" dirty="0"/>
              <a:t>I</a:t>
            </a:r>
            <a:r>
              <a:rPr lang="fr-BE" dirty="0" smtClean="0"/>
              <a:t>rradiation </a:t>
            </a:r>
            <a:r>
              <a:rPr lang="fr-BE" dirty="0"/>
              <a:t>F</a:t>
            </a:r>
            <a:r>
              <a:rPr lang="fr-BE" dirty="0" smtClean="0"/>
              <a:t>acility</a:t>
            </a:r>
            <a:endParaRPr lang="fr-BE" dirty="0"/>
          </a:p>
        </p:txBody>
      </p:sp>
    </p:spTree>
    <p:extLst>
      <p:ext uri="{BB962C8B-B14F-4D97-AF65-F5344CB8AC3E}">
        <p14:creationId xmlns:p14="http://schemas.microsoft.com/office/powerpoint/2010/main" val="34376949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Heavy ions </a:t>
            </a:r>
            <a:r>
              <a:rPr lang="fr-BE" dirty="0"/>
              <a:t>I</a:t>
            </a:r>
            <a:r>
              <a:rPr lang="fr-BE" dirty="0" smtClean="0"/>
              <a:t>rradiation </a:t>
            </a:r>
            <a:r>
              <a:rPr lang="fr-BE" dirty="0"/>
              <a:t>F</a:t>
            </a:r>
            <a:r>
              <a:rPr lang="fr-BE" dirty="0" smtClean="0"/>
              <a:t>acility</a:t>
            </a:r>
            <a:endParaRPr lang="fr-BE"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7457" y="886734"/>
            <a:ext cx="7529086" cy="5019390"/>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cxnSp>
        <p:nvCxnSpPr>
          <p:cNvPr id="9" name="Connecteur droit avec flèche 8"/>
          <p:cNvCxnSpPr/>
          <p:nvPr/>
        </p:nvCxnSpPr>
        <p:spPr>
          <a:xfrm flipH="1">
            <a:off x="5148064" y="2204864"/>
            <a:ext cx="720080" cy="360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652120" y="1917434"/>
            <a:ext cx="1584176" cy="369332"/>
          </a:xfrm>
          <a:prstGeom prst="rect">
            <a:avLst/>
          </a:prstGeom>
          <a:noFill/>
        </p:spPr>
        <p:txBody>
          <a:bodyPr wrap="square" rtlCol="0">
            <a:spAutoFit/>
          </a:bodyPr>
          <a:lstStyle/>
          <a:p>
            <a:r>
              <a:rPr lang="fr-BE" b="1" dirty="0" smtClean="0">
                <a:solidFill>
                  <a:srgbClr val="FF0000"/>
                </a:solidFill>
              </a:rPr>
              <a:t>Faraday </a:t>
            </a:r>
            <a:r>
              <a:rPr lang="fr-BE" b="1" dirty="0" err="1" smtClean="0">
                <a:solidFill>
                  <a:srgbClr val="FF0000"/>
                </a:solidFill>
              </a:rPr>
              <a:t>cup</a:t>
            </a:r>
            <a:endParaRPr lang="fr-BE" b="1" dirty="0">
              <a:solidFill>
                <a:srgbClr val="FF0000"/>
              </a:solidFill>
            </a:endParaRPr>
          </a:p>
        </p:txBody>
      </p:sp>
      <p:grpSp>
        <p:nvGrpSpPr>
          <p:cNvPr id="3" name="Groupe 2"/>
          <p:cNvGrpSpPr/>
          <p:nvPr/>
        </p:nvGrpSpPr>
        <p:grpSpPr>
          <a:xfrm>
            <a:off x="3995936" y="1551531"/>
            <a:ext cx="2893290" cy="1085381"/>
            <a:chOff x="3995936" y="1551531"/>
            <a:chExt cx="2893290" cy="1085381"/>
          </a:xfrm>
        </p:grpSpPr>
        <p:cxnSp>
          <p:nvCxnSpPr>
            <p:cNvPr id="12" name="Connecteur droit avec flèche 11"/>
            <p:cNvCxnSpPr/>
            <p:nvPr/>
          </p:nvCxnSpPr>
          <p:spPr>
            <a:xfrm flipH="1">
              <a:off x="3995936" y="1903097"/>
              <a:ext cx="725671" cy="7338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126981" y="1551531"/>
              <a:ext cx="2762245" cy="369332"/>
            </a:xfrm>
            <a:prstGeom prst="rect">
              <a:avLst/>
            </a:prstGeom>
            <a:noFill/>
          </p:spPr>
          <p:txBody>
            <a:bodyPr wrap="square" rtlCol="0">
              <a:spAutoFit/>
            </a:bodyPr>
            <a:lstStyle/>
            <a:p>
              <a:r>
                <a:rPr lang="fr-BE" b="1" dirty="0" err="1" smtClean="0">
                  <a:solidFill>
                    <a:srgbClr val="FF0000"/>
                  </a:solidFill>
                </a:rPr>
                <a:t>Beam</a:t>
              </a:r>
              <a:r>
                <a:rPr lang="fr-BE" b="1" dirty="0" smtClean="0">
                  <a:solidFill>
                    <a:srgbClr val="FF0000"/>
                  </a:solidFill>
                </a:rPr>
                <a:t> monitoring</a:t>
              </a:r>
              <a:endParaRPr lang="fr-BE" b="1" dirty="0">
                <a:solidFill>
                  <a:srgbClr val="FF0000"/>
                </a:solidFill>
              </a:endParaRPr>
            </a:p>
          </p:txBody>
        </p:sp>
      </p:grpSp>
      <p:grpSp>
        <p:nvGrpSpPr>
          <p:cNvPr id="8" name="Groupe 7"/>
          <p:cNvGrpSpPr/>
          <p:nvPr/>
        </p:nvGrpSpPr>
        <p:grpSpPr>
          <a:xfrm>
            <a:off x="2895690" y="2780928"/>
            <a:ext cx="2108358" cy="1654443"/>
            <a:chOff x="2895690" y="2780928"/>
            <a:chExt cx="2108358" cy="1654443"/>
          </a:xfrm>
        </p:grpSpPr>
        <p:cxnSp>
          <p:nvCxnSpPr>
            <p:cNvPr id="15" name="Connecteur droit avec flèche 14"/>
            <p:cNvCxnSpPr/>
            <p:nvPr/>
          </p:nvCxnSpPr>
          <p:spPr>
            <a:xfrm flipH="1" flipV="1">
              <a:off x="2895690" y="2780928"/>
              <a:ext cx="668198" cy="122413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563888" y="3789040"/>
              <a:ext cx="1440160" cy="646331"/>
            </a:xfrm>
            <a:prstGeom prst="rect">
              <a:avLst/>
            </a:prstGeom>
            <a:noFill/>
          </p:spPr>
          <p:txBody>
            <a:bodyPr wrap="square" rtlCol="0">
              <a:spAutoFit/>
            </a:bodyPr>
            <a:lstStyle/>
            <a:p>
              <a:r>
                <a:rPr lang="fr-BE" b="1" dirty="0" smtClean="0">
                  <a:solidFill>
                    <a:srgbClr val="FF0000"/>
                  </a:solidFill>
                </a:rPr>
                <a:t>Irradiation </a:t>
              </a:r>
              <a:r>
                <a:rPr lang="fr-BE" b="1" dirty="0" err="1" smtClean="0">
                  <a:solidFill>
                    <a:srgbClr val="FF0000"/>
                  </a:solidFill>
                </a:rPr>
                <a:t>chamber</a:t>
              </a:r>
              <a:endParaRPr lang="fr-BE" b="1" dirty="0">
                <a:solidFill>
                  <a:srgbClr val="FF0000"/>
                </a:solidFill>
              </a:endParaRPr>
            </a:p>
          </p:txBody>
        </p:sp>
      </p:grpSp>
    </p:spTree>
    <p:extLst>
      <p:ext uri="{BB962C8B-B14F-4D97-AF65-F5344CB8AC3E}">
        <p14:creationId xmlns:p14="http://schemas.microsoft.com/office/powerpoint/2010/main" val="23794923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925855"/>
            <a:ext cx="7488832" cy="4992555"/>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
        <p:nvSpPr>
          <p:cNvPr id="6" name="Titre 1"/>
          <p:cNvSpPr>
            <a:spLocks noGrp="1"/>
          </p:cNvSpPr>
          <p:nvPr>
            <p:ph type="title"/>
          </p:nvPr>
        </p:nvSpPr>
        <p:spPr/>
        <p:txBody>
          <a:bodyPr/>
          <a:lstStyle/>
          <a:p>
            <a:r>
              <a:rPr lang="fr-BE" dirty="0" smtClean="0"/>
              <a:t>Heavy ions </a:t>
            </a:r>
            <a:r>
              <a:rPr lang="fr-BE" dirty="0"/>
              <a:t>I</a:t>
            </a:r>
            <a:r>
              <a:rPr lang="fr-BE" dirty="0" smtClean="0"/>
              <a:t>rradiation Facility</a:t>
            </a:r>
            <a:endParaRPr lang="fr-BE" dirty="0"/>
          </a:p>
        </p:txBody>
      </p:sp>
    </p:spTree>
    <p:extLst>
      <p:ext uri="{BB962C8B-B14F-4D97-AF65-F5344CB8AC3E}">
        <p14:creationId xmlns:p14="http://schemas.microsoft.com/office/powerpoint/2010/main" val="6415702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BE" dirty="0" smtClean="0"/>
              <a:t>UCL-CRC cyclotron</a:t>
            </a:r>
            <a:endParaRPr lang="fr-BE" dirty="0"/>
          </a:p>
        </p:txBody>
      </p:sp>
      <p:sp>
        <p:nvSpPr>
          <p:cNvPr id="9" name="Espace réservé du texte 8"/>
          <p:cNvSpPr>
            <a:spLocks noGrp="1"/>
          </p:cNvSpPr>
          <p:nvPr>
            <p:ph type="body" sz="quarter" idx="10"/>
          </p:nvPr>
        </p:nvSpPr>
        <p:spPr>
          <a:xfrm>
            <a:off x="381000" y="1411552"/>
            <a:ext cx="8382000" cy="5472267"/>
          </a:xfrm>
        </p:spPr>
        <p:txBody>
          <a:bodyPr/>
          <a:lstStyle/>
          <a:p>
            <a:r>
              <a:rPr lang="fr-BE" dirty="0" smtClean="0"/>
              <a:t>First </a:t>
            </a:r>
            <a:r>
              <a:rPr lang="fr-BE" dirty="0" err="1" smtClean="0"/>
              <a:t>beam</a:t>
            </a:r>
            <a:r>
              <a:rPr lang="fr-BE" dirty="0" smtClean="0"/>
              <a:t> </a:t>
            </a:r>
            <a:r>
              <a:rPr lang="fr-BE" dirty="0"/>
              <a:t>: </a:t>
            </a:r>
            <a:r>
              <a:rPr lang="fr-BE" dirty="0" smtClean="0"/>
              <a:t>1974</a:t>
            </a:r>
            <a:endParaRPr lang="fr-BE" dirty="0"/>
          </a:p>
          <a:p>
            <a:pPr>
              <a:lnSpc>
                <a:spcPct val="150000"/>
              </a:lnSpc>
            </a:pPr>
            <a:r>
              <a:rPr lang="fr-BE" dirty="0" smtClean="0"/>
              <a:t>K 110 :</a:t>
            </a:r>
          </a:p>
          <a:p>
            <a:pPr lvl="1"/>
            <a:r>
              <a:rPr lang="fr-BE" dirty="0" smtClean="0"/>
              <a:t>Radius = 93 cm</a:t>
            </a:r>
          </a:p>
          <a:p>
            <a:pPr lvl="1">
              <a:lnSpc>
                <a:spcPct val="150000"/>
              </a:lnSpc>
            </a:pPr>
            <a:r>
              <a:rPr lang="fr-BE" dirty="0"/>
              <a:t>B ≈ </a:t>
            </a:r>
            <a:r>
              <a:rPr lang="fr-BE" dirty="0" smtClean="0"/>
              <a:t>1.6T</a:t>
            </a:r>
          </a:p>
          <a:p>
            <a:pPr>
              <a:lnSpc>
                <a:spcPct val="150000"/>
              </a:lnSpc>
            </a:pPr>
            <a:r>
              <a:rPr lang="en-US" dirty="0" smtClean="0"/>
              <a:t>Frequency</a:t>
            </a:r>
            <a:r>
              <a:rPr lang="fr-BE" dirty="0" smtClean="0"/>
              <a:t> </a:t>
            </a:r>
          </a:p>
          <a:p>
            <a:pPr lvl="1">
              <a:lnSpc>
                <a:spcPct val="150000"/>
              </a:lnSpc>
            </a:pPr>
            <a:r>
              <a:rPr lang="fr-BE" dirty="0" smtClean="0"/>
              <a:t>11-18 MHz</a:t>
            </a:r>
          </a:p>
          <a:p>
            <a:pPr marL="0" indent="0">
              <a:lnSpc>
                <a:spcPct val="150000"/>
              </a:lnSpc>
              <a:buNone/>
            </a:pPr>
            <a:endParaRPr lang="fr-BE" dirty="0" smtClean="0"/>
          </a:p>
          <a:p>
            <a:pPr lvl="1"/>
            <a:endParaRPr lang="fr-BE" dirty="0" smtClean="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7" name="ZoneTexte 6"/>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864834"/>
            <a:ext cx="5436096" cy="4077072"/>
          </a:xfrm>
          <a:prstGeom prst="rect">
            <a:avLst/>
          </a:prstGeom>
        </p:spPr>
      </p:pic>
    </p:spTree>
    <p:extLst>
      <p:ext uri="{BB962C8B-B14F-4D97-AF65-F5344CB8AC3E}">
        <p14:creationId xmlns:p14="http://schemas.microsoft.com/office/powerpoint/2010/main" val="28204814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Heavy ions Irradiation Facility</a:t>
            </a:r>
            <a:endParaRPr lang="fr-BE"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6399" y="912932"/>
            <a:ext cx="6691200" cy="5018400"/>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cxnSp>
        <p:nvCxnSpPr>
          <p:cNvPr id="7" name="Connecteur droit avec flèche 6"/>
          <p:cNvCxnSpPr/>
          <p:nvPr/>
        </p:nvCxnSpPr>
        <p:spPr>
          <a:xfrm flipV="1">
            <a:off x="2627784" y="3356992"/>
            <a:ext cx="1224136" cy="13884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115616" y="4745468"/>
            <a:ext cx="1886744" cy="369332"/>
          </a:xfrm>
          <a:prstGeom prst="rect">
            <a:avLst/>
          </a:prstGeom>
          <a:noFill/>
        </p:spPr>
        <p:txBody>
          <a:bodyPr wrap="square" rtlCol="0">
            <a:spAutoFit/>
          </a:bodyPr>
          <a:lstStyle/>
          <a:p>
            <a:r>
              <a:rPr lang="fr-BE" b="1" dirty="0" smtClean="0"/>
              <a:t> </a:t>
            </a:r>
            <a:r>
              <a:rPr lang="fr-BE" b="1" dirty="0" smtClean="0">
                <a:solidFill>
                  <a:srgbClr val="FF0000"/>
                </a:solidFill>
              </a:rPr>
              <a:t>Calibration </a:t>
            </a:r>
            <a:r>
              <a:rPr lang="fr-BE" b="1" dirty="0" err="1" smtClean="0">
                <a:solidFill>
                  <a:srgbClr val="FF0000"/>
                </a:solidFill>
              </a:rPr>
              <a:t>Pips</a:t>
            </a:r>
            <a:endParaRPr lang="fr-BE" b="1" dirty="0">
              <a:solidFill>
                <a:srgbClr val="FF0000"/>
              </a:solidFill>
            </a:endParaRPr>
          </a:p>
        </p:txBody>
      </p:sp>
      <p:cxnSp>
        <p:nvCxnSpPr>
          <p:cNvPr id="10" name="Connecteur droit avec flèche 9"/>
          <p:cNvCxnSpPr/>
          <p:nvPr/>
        </p:nvCxnSpPr>
        <p:spPr>
          <a:xfrm flipH="1" flipV="1">
            <a:off x="4499992" y="3284984"/>
            <a:ext cx="1440160" cy="360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954196" y="3465004"/>
            <a:ext cx="1944216" cy="369332"/>
          </a:xfrm>
          <a:prstGeom prst="rect">
            <a:avLst/>
          </a:prstGeom>
          <a:noFill/>
        </p:spPr>
        <p:txBody>
          <a:bodyPr wrap="square" rtlCol="0">
            <a:spAutoFit/>
          </a:bodyPr>
          <a:lstStyle/>
          <a:p>
            <a:r>
              <a:rPr lang="fr-BE" b="1" dirty="0" smtClean="0">
                <a:solidFill>
                  <a:srgbClr val="FF0000"/>
                </a:solidFill>
              </a:rPr>
              <a:t>Scan </a:t>
            </a:r>
            <a:r>
              <a:rPr lang="fr-BE" b="1" dirty="0" err="1" smtClean="0">
                <a:solidFill>
                  <a:srgbClr val="FF0000"/>
                </a:solidFill>
              </a:rPr>
              <a:t>Pips</a:t>
            </a:r>
            <a:endParaRPr lang="fr-BE" b="1" dirty="0">
              <a:solidFill>
                <a:srgbClr val="FF0000"/>
              </a:solidFill>
            </a:endParaRPr>
          </a:p>
        </p:txBody>
      </p:sp>
      <p:cxnSp>
        <p:nvCxnSpPr>
          <p:cNvPr id="15" name="Connecteur droit avec flèche 14"/>
          <p:cNvCxnSpPr/>
          <p:nvPr/>
        </p:nvCxnSpPr>
        <p:spPr>
          <a:xfrm>
            <a:off x="2771800" y="1323739"/>
            <a:ext cx="1080120" cy="449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26399" y="988987"/>
            <a:ext cx="2376264" cy="369332"/>
          </a:xfrm>
          <a:prstGeom prst="rect">
            <a:avLst/>
          </a:prstGeom>
          <a:noFill/>
        </p:spPr>
        <p:txBody>
          <a:bodyPr wrap="square" rtlCol="0">
            <a:spAutoFit/>
          </a:bodyPr>
          <a:lstStyle/>
          <a:p>
            <a:r>
              <a:rPr lang="en-US" b="1" dirty="0" smtClean="0">
                <a:solidFill>
                  <a:srgbClr val="FF0000"/>
                </a:solidFill>
              </a:rPr>
              <a:t>Positioning camera</a:t>
            </a:r>
            <a:endParaRPr lang="en-US" b="1" dirty="0">
              <a:solidFill>
                <a:srgbClr val="FF0000"/>
              </a:solidFill>
            </a:endParaRPr>
          </a:p>
        </p:txBody>
      </p:sp>
    </p:spTree>
    <p:extLst>
      <p:ext uri="{BB962C8B-B14F-4D97-AF65-F5344CB8AC3E}">
        <p14:creationId xmlns:p14="http://schemas.microsoft.com/office/powerpoint/2010/main" val="17668990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Particles</a:t>
            </a:r>
            <a:r>
              <a:rPr lang="fr-BE" dirty="0" smtClean="0"/>
              <a:t> </a:t>
            </a:r>
            <a:r>
              <a:rPr lang="fr-BE" dirty="0" err="1" smtClean="0"/>
              <a:t>counting</a:t>
            </a:r>
            <a:endParaRPr lang="fr-BE" dirty="0"/>
          </a:p>
        </p:txBody>
      </p:sp>
      <p:sp>
        <p:nvSpPr>
          <p:cNvPr id="7" name="Espace réservé du texte 6"/>
          <p:cNvSpPr>
            <a:spLocks noGrp="1"/>
          </p:cNvSpPr>
          <p:nvPr>
            <p:ph type="body" sz="quarter" idx="10"/>
          </p:nvPr>
        </p:nvSpPr>
        <p:spPr>
          <a:xfrm>
            <a:off x="381000" y="1411552"/>
            <a:ext cx="8382000" cy="4105739"/>
          </a:xfrm>
        </p:spPr>
        <p:txBody>
          <a:bodyPr/>
          <a:lstStyle/>
          <a:p>
            <a:r>
              <a:rPr lang="en-US" dirty="0" smtClean="0"/>
              <a:t>Parallel Plate Avalanche Counter</a:t>
            </a:r>
          </a:p>
          <a:p>
            <a:pPr lvl="1">
              <a:lnSpc>
                <a:spcPct val="150000"/>
              </a:lnSpc>
            </a:pPr>
            <a:r>
              <a:rPr lang="en-US" dirty="0" smtClean="0"/>
              <a:t>Transmission detector (</a:t>
            </a:r>
            <a:r>
              <a:rPr lang="el-GR" dirty="0" smtClean="0"/>
              <a:t>Φ</a:t>
            </a:r>
            <a:r>
              <a:rPr lang="fr-BE" dirty="0" smtClean="0"/>
              <a:t> = 25 mm)</a:t>
            </a:r>
            <a:endParaRPr lang="en-US" dirty="0" smtClean="0"/>
          </a:p>
          <a:p>
            <a:pPr lvl="1">
              <a:lnSpc>
                <a:spcPct val="150000"/>
              </a:lnSpc>
            </a:pPr>
            <a:r>
              <a:rPr lang="en-US" dirty="0" smtClean="0"/>
              <a:t>In front of the vacuum chamber</a:t>
            </a:r>
          </a:p>
          <a:p>
            <a:pPr lvl="1">
              <a:lnSpc>
                <a:spcPct val="150000"/>
              </a:lnSpc>
            </a:pPr>
            <a:r>
              <a:rPr lang="en-US" dirty="0" smtClean="0"/>
              <a:t>Surface normalization with a Pips before irradiation</a:t>
            </a:r>
          </a:p>
          <a:p>
            <a:pPr lvl="1">
              <a:lnSpc>
                <a:spcPct val="150000"/>
              </a:lnSpc>
            </a:pPr>
            <a:r>
              <a:rPr lang="en-US" dirty="0" smtClean="0"/>
              <a:t>Count up to 15000 ions/s.cm²</a:t>
            </a:r>
          </a:p>
          <a:p>
            <a:pPr lvl="1">
              <a:lnSpc>
                <a:spcPct val="150000"/>
              </a:lnSpc>
            </a:pPr>
            <a:endParaRPr lang="en-US" dirty="0" smtClean="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6" name="ZoneTexte 5"/>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2243822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Beam</a:t>
            </a:r>
            <a:r>
              <a:rPr lang="fr-BE" dirty="0" smtClean="0"/>
              <a:t> </a:t>
            </a:r>
            <a:r>
              <a:rPr lang="en-US" dirty="0" smtClean="0"/>
              <a:t>homogeneity</a:t>
            </a:r>
            <a:endParaRPr lang="en-US" dirty="0"/>
          </a:p>
        </p:txBody>
      </p:sp>
      <p:sp>
        <p:nvSpPr>
          <p:cNvPr id="3" name="Espace réservé du texte 2"/>
          <p:cNvSpPr>
            <a:spLocks noGrp="1"/>
          </p:cNvSpPr>
          <p:nvPr>
            <p:ph type="body" sz="quarter" idx="10"/>
          </p:nvPr>
        </p:nvSpPr>
        <p:spPr>
          <a:xfrm>
            <a:off x="381000" y="1411552"/>
            <a:ext cx="8382000" cy="3373231"/>
          </a:xfrm>
        </p:spPr>
        <p:txBody>
          <a:bodyPr/>
          <a:lstStyle/>
          <a:p>
            <a:r>
              <a:rPr lang="fr-BE" dirty="0" smtClean="0"/>
              <a:t>Diffusion </a:t>
            </a:r>
            <a:r>
              <a:rPr lang="fr-BE" dirty="0" err="1" smtClean="0"/>
              <a:t>with</a:t>
            </a:r>
            <a:r>
              <a:rPr lang="fr-BE" dirty="0" smtClean="0"/>
              <a:t> a </a:t>
            </a:r>
            <a:r>
              <a:rPr lang="fr-BE" dirty="0" err="1" smtClean="0"/>
              <a:t>thin</a:t>
            </a:r>
            <a:r>
              <a:rPr lang="fr-BE" dirty="0" smtClean="0"/>
              <a:t> gold foil (0,75 µm)</a:t>
            </a:r>
          </a:p>
          <a:p>
            <a:pPr lvl="1">
              <a:lnSpc>
                <a:spcPct val="150000"/>
              </a:lnSpc>
            </a:pPr>
            <a:r>
              <a:rPr lang="fr-BE" dirty="0" err="1" smtClean="0"/>
              <a:t>Energy</a:t>
            </a:r>
            <a:r>
              <a:rPr lang="fr-BE" dirty="0" smtClean="0"/>
              <a:t> </a:t>
            </a:r>
            <a:r>
              <a:rPr lang="fr-BE" dirty="0" err="1" smtClean="0"/>
              <a:t>loss</a:t>
            </a:r>
            <a:endParaRPr lang="fr-BE" dirty="0" smtClean="0"/>
          </a:p>
          <a:p>
            <a:pPr lvl="1">
              <a:lnSpc>
                <a:spcPct val="150000"/>
              </a:lnSpc>
            </a:pPr>
            <a:r>
              <a:rPr lang="fr-BE" dirty="0" smtClean="0"/>
              <a:t>Not </a:t>
            </a:r>
            <a:r>
              <a:rPr lang="fr-BE" dirty="0" err="1" smtClean="0"/>
              <a:t>adjustable</a:t>
            </a:r>
            <a:endParaRPr lang="fr-BE" dirty="0" smtClean="0"/>
          </a:p>
          <a:p>
            <a:pPr lvl="1">
              <a:lnSpc>
                <a:spcPct val="150000"/>
              </a:lnSpc>
            </a:pPr>
            <a:r>
              <a:rPr lang="fr-BE" dirty="0" err="1" smtClean="0"/>
              <a:t>Beam</a:t>
            </a:r>
            <a:r>
              <a:rPr lang="fr-BE" dirty="0" smtClean="0"/>
              <a:t> transport limitation</a:t>
            </a:r>
          </a:p>
          <a:p>
            <a:pPr marL="517525" lvl="1" indent="0">
              <a:lnSpc>
                <a:spcPct val="150000"/>
              </a:lnSpc>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5522635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Beam</a:t>
            </a:r>
            <a:r>
              <a:rPr lang="fr-BE" dirty="0" smtClean="0"/>
              <a:t> </a:t>
            </a:r>
            <a:r>
              <a:rPr lang="fr-BE" dirty="0" err="1" smtClean="0"/>
              <a:t>homogeneity</a:t>
            </a:r>
            <a:endParaRPr lang="fr-BE" dirty="0"/>
          </a:p>
        </p:txBody>
      </p:sp>
      <p:sp>
        <p:nvSpPr>
          <p:cNvPr id="3" name="Espace réservé du texte 2"/>
          <p:cNvSpPr>
            <a:spLocks noGrp="1"/>
          </p:cNvSpPr>
          <p:nvPr>
            <p:ph type="body" sz="quarter" idx="10"/>
          </p:nvPr>
        </p:nvSpPr>
        <p:spPr>
          <a:xfrm>
            <a:off x="381000" y="1411552"/>
            <a:ext cx="8382000" cy="4259628"/>
          </a:xfrm>
        </p:spPr>
        <p:txBody>
          <a:bodyPr/>
          <a:lstStyle/>
          <a:p>
            <a:pPr>
              <a:lnSpc>
                <a:spcPct val="100000"/>
              </a:lnSpc>
            </a:pPr>
            <a:r>
              <a:rPr lang="en-US" dirty="0" smtClean="0"/>
              <a:t>Scanning magnet</a:t>
            </a:r>
          </a:p>
          <a:p>
            <a:pPr lvl="1">
              <a:lnSpc>
                <a:spcPct val="150000"/>
              </a:lnSpc>
            </a:pPr>
            <a:r>
              <a:rPr lang="en-US" dirty="0" err="1" smtClean="0"/>
              <a:t>Lissajoux</a:t>
            </a:r>
            <a:r>
              <a:rPr lang="en-US" dirty="0" smtClean="0"/>
              <a:t> figure</a:t>
            </a:r>
          </a:p>
          <a:p>
            <a:pPr lvl="1">
              <a:lnSpc>
                <a:spcPct val="150000"/>
              </a:lnSpc>
            </a:pPr>
            <a:r>
              <a:rPr lang="en-US" dirty="0" smtClean="0"/>
              <a:t>Different frequencies for X and Y axes</a:t>
            </a:r>
          </a:p>
          <a:p>
            <a:pPr>
              <a:lnSpc>
                <a:spcPct val="150000"/>
              </a:lnSpc>
            </a:pPr>
            <a:r>
              <a:rPr lang="en-US" dirty="0" smtClean="0"/>
              <a:t>Advantages</a:t>
            </a:r>
          </a:p>
          <a:p>
            <a:pPr lvl="1">
              <a:lnSpc>
                <a:spcPct val="150000"/>
              </a:lnSpc>
            </a:pPr>
            <a:r>
              <a:rPr lang="en-US" dirty="0" smtClean="0"/>
              <a:t>Adjustable with the current</a:t>
            </a:r>
          </a:p>
          <a:p>
            <a:pPr lvl="1">
              <a:lnSpc>
                <a:spcPct val="150000"/>
              </a:lnSpc>
            </a:pPr>
            <a:r>
              <a:rPr lang="en-US" dirty="0" smtClean="0"/>
              <a:t>No energy loss</a:t>
            </a:r>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28697326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Lissajoux</a:t>
            </a:r>
            <a:r>
              <a:rPr lang="fr-BE" dirty="0" smtClean="0"/>
              <a:t> figure</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9" name="Image 8"/>
          <p:cNvPicPr>
            <a:picLocks noChangeAspect="1"/>
          </p:cNvPicPr>
          <p:nvPr/>
        </p:nvPicPr>
        <p:blipFill>
          <a:blip r:embed="rId3"/>
          <a:stretch>
            <a:fillRect/>
          </a:stretch>
        </p:blipFill>
        <p:spPr>
          <a:xfrm>
            <a:off x="251520" y="1124744"/>
            <a:ext cx="6313973" cy="4464496"/>
          </a:xfrm>
          <a:prstGeom prst="rect">
            <a:avLst/>
          </a:prstGeom>
        </p:spPr>
      </p:pic>
      <p:sp>
        <p:nvSpPr>
          <p:cNvPr id="10" name="ZoneTexte 9"/>
          <p:cNvSpPr txBox="1"/>
          <p:nvPr/>
        </p:nvSpPr>
        <p:spPr>
          <a:xfrm>
            <a:off x="6804248" y="1772816"/>
            <a:ext cx="2232248"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BE" dirty="0" err="1" smtClean="0"/>
              <a:t>Two</a:t>
            </a:r>
            <a:r>
              <a:rPr lang="fr-BE" dirty="0" smtClean="0"/>
              <a:t> triangle </a:t>
            </a:r>
            <a:r>
              <a:rPr lang="fr-BE" dirty="0" err="1" smtClean="0"/>
              <a:t>waves</a:t>
            </a:r>
            <a:r>
              <a:rPr lang="fr-BE" dirty="0" smtClean="0"/>
              <a:t> : </a:t>
            </a:r>
          </a:p>
          <a:p>
            <a:pPr marL="285750" indent="-285750">
              <a:lnSpc>
                <a:spcPct val="150000"/>
              </a:lnSpc>
              <a:buFont typeface="Wingdings" panose="05000000000000000000" pitchFamily="2" charset="2"/>
              <a:buChar char="§"/>
            </a:pPr>
            <a:r>
              <a:rPr lang="fr-BE" dirty="0" smtClean="0"/>
              <a:t>X : 13 Hz</a:t>
            </a:r>
          </a:p>
          <a:p>
            <a:pPr marL="285750" indent="-285750">
              <a:lnSpc>
                <a:spcPct val="150000"/>
              </a:lnSpc>
              <a:buFont typeface="Wingdings" panose="05000000000000000000" pitchFamily="2" charset="2"/>
              <a:buChar char="§"/>
            </a:pPr>
            <a:r>
              <a:rPr lang="fr-BE" dirty="0" smtClean="0"/>
              <a:t>Y : 50 Hz</a:t>
            </a:r>
          </a:p>
          <a:p>
            <a:pPr marL="285750" indent="-285750">
              <a:lnSpc>
                <a:spcPct val="150000"/>
              </a:lnSpc>
              <a:buFont typeface="Wingdings" panose="05000000000000000000" pitchFamily="2" charset="2"/>
              <a:buChar char="Ø"/>
            </a:pPr>
            <a:r>
              <a:rPr lang="fr-BE" dirty="0" err="1" smtClean="0"/>
              <a:t>Current</a:t>
            </a:r>
            <a:r>
              <a:rPr lang="fr-BE" dirty="0" smtClean="0"/>
              <a:t> up to 50 A</a:t>
            </a:r>
          </a:p>
          <a:p>
            <a:pPr marL="285750" indent="-285750">
              <a:lnSpc>
                <a:spcPct val="150000"/>
              </a:lnSpc>
              <a:buFont typeface="Wingdings" panose="05000000000000000000" pitchFamily="2" charset="2"/>
              <a:buChar char="Ø"/>
            </a:pPr>
            <a:r>
              <a:rPr lang="fr-BE" dirty="0" smtClean="0"/>
              <a:t>Power </a:t>
            </a:r>
            <a:r>
              <a:rPr lang="fr-BE" dirty="0" err="1" smtClean="0"/>
              <a:t>supply</a:t>
            </a:r>
            <a:r>
              <a:rPr lang="fr-BE" dirty="0" smtClean="0"/>
              <a:t> </a:t>
            </a:r>
            <a:r>
              <a:rPr lang="fr-BE" dirty="0" err="1" smtClean="0"/>
              <a:t>from</a:t>
            </a:r>
            <a:r>
              <a:rPr lang="fr-BE" dirty="0" smtClean="0"/>
              <a:t> JEMA</a:t>
            </a:r>
          </a:p>
          <a:p>
            <a:pPr>
              <a:lnSpc>
                <a:spcPct val="150000"/>
              </a:lnSpc>
            </a:pPr>
            <a:endParaRPr lang="fr-BE" dirty="0"/>
          </a:p>
        </p:txBody>
      </p:sp>
    </p:spTree>
    <p:extLst>
      <p:ext uri="{BB962C8B-B14F-4D97-AF65-F5344CB8AC3E}">
        <p14:creationId xmlns:p14="http://schemas.microsoft.com/office/powerpoint/2010/main" val="32089659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BE" dirty="0" err="1" smtClean="0"/>
              <a:t>Beam</a:t>
            </a:r>
            <a:r>
              <a:rPr lang="fr-BE" dirty="0" smtClean="0"/>
              <a:t> </a:t>
            </a:r>
            <a:r>
              <a:rPr lang="fr-BE" dirty="0" err="1" smtClean="0"/>
              <a:t>homogeneity</a:t>
            </a:r>
            <a:endParaRPr lang="fr-BE"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7" name="ZoneTexte 6"/>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13" name="Picture 3"/>
          <p:cNvPicPr>
            <a:picLocks noGrp="1" noChangeAspect="1"/>
          </p:cNvPicPr>
          <p:nvPr>
            <p:ph idx="1"/>
          </p:nvPr>
        </p:nvPicPr>
        <p:blipFill>
          <a:blip r:embed="rId3"/>
          <a:stretch>
            <a:fillRect/>
          </a:stretch>
        </p:blipFill>
        <p:spPr>
          <a:xfrm>
            <a:off x="1644352" y="983732"/>
            <a:ext cx="6096000" cy="4876800"/>
          </a:xfrm>
          <a:prstGeom prst="rect">
            <a:avLst/>
          </a:prstGeom>
        </p:spPr>
      </p:pic>
    </p:spTree>
    <p:extLst>
      <p:ext uri="{BB962C8B-B14F-4D97-AF65-F5344CB8AC3E}">
        <p14:creationId xmlns:p14="http://schemas.microsoft.com/office/powerpoint/2010/main" val="26573165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SEU monitor</a:t>
            </a:r>
            <a:endParaRPr lang="fr-BE" dirty="0"/>
          </a:p>
        </p:txBody>
      </p:sp>
      <p:sp>
        <p:nvSpPr>
          <p:cNvPr id="3" name="Espace réservé du contenu 2"/>
          <p:cNvSpPr>
            <a:spLocks noGrp="1"/>
          </p:cNvSpPr>
          <p:nvPr>
            <p:ph idx="1"/>
          </p:nvPr>
        </p:nvSpPr>
        <p:spPr>
          <a:xfrm>
            <a:off x="381000" y="1412875"/>
            <a:ext cx="8382000" cy="2117503"/>
          </a:xfrm>
        </p:spPr>
        <p:txBody>
          <a:bodyPr/>
          <a:lstStyle/>
          <a:p>
            <a:r>
              <a:rPr lang="fr-BE" dirty="0" smtClean="0"/>
              <a:t>ESA </a:t>
            </a:r>
            <a:r>
              <a:rPr lang="fr-BE" dirty="0" err="1" smtClean="0"/>
              <a:t>reference</a:t>
            </a:r>
            <a:r>
              <a:rPr lang="fr-BE" dirty="0" smtClean="0"/>
              <a:t> component for </a:t>
            </a:r>
            <a:r>
              <a:rPr lang="fr-BE" dirty="0" err="1" smtClean="0"/>
              <a:t>quality</a:t>
            </a:r>
            <a:r>
              <a:rPr lang="fr-BE" dirty="0" smtClean="0"/>
              <a:t> control</a:t>
            </a:r>
          </a:p>
          <a:p>
            <a:pPr>
              <a:lnSpc>
                <a:spcPct val="150000"/>
              </a:lnSpc>
            </a:pPr>
            <a:r>
              <a:rPr lang="fr-BE" dirty="0" err="1" smtClean="0"/>
              <a:t>Homogeneity</a:t>
            </a:r>
            <a:r>
              <a:rPr lang="fr-BE" dirty="0" smtClean="0"/>
              <a:t> and </a:t>
            </a:r>
            <a:r>
              <a:rPr lang="fr-BE" dirty="0" err="1" smtClean="0"/>
              <a:t>counting</a:t>
            </a:r>
            <a:r>
              <a:rPr lang="fr-BE" dirty="0" smtClean="0"/>
              <a:t> </a:t>
            </a:r>
            <a:r>
              <a:rPr lang="fr-BE" dirty="0" err="1" smtClean="0"/>
              <a:t>verification</a:t>
            </a:r>
            <a:endParaRPr lang="fr-BE" dirty="0" smtClean="0"/>
          </a:p>
          <a:p>
            <a:pPr>
              <a:lnSpc>
                <a:spcPct val="150000"/>
              </a:lnSpc>
            </a:pPr>
            <a:r>
              <a:rPr lang="fr-BE" dirty="0" err="1" smtClean="0"/>
              <a:t>Fast</a:t>
            </a:r>
            <a:r>
              <a:rPr lang="fr-BE" dirty="0" smtClean="0"/>
              <a:t> and </a:t>
            </a:r>
            <a:r>
              <a:rPr lang="fr-BE" dirty="0" err="1" smtClean="0"/>
              <a:t>visual</a:t>
            </a:r>
            <a:r>
              <a:rPr lang="fr-BE" dirty="0" smtClean="0"/>
              <a:t> test</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22668954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SEU monitor</a:t>
            </a:r>
            <a:endParaRPr lang="fr-BE" dirty="0"/>
          </a:p>
        </p:txBody>
      </p:sp>
      <p:sp>
        <p:nvSpPr>
          <p:cNvPr id="3" name="Espace réservé du contenu 2"/>
          <p:cNvSpPr>
            <a:spLocks noGrp="1"/>
          </p:cNvSpPr>
          <p:nvPr>
            <p:ph idx="1"/>
          </p:nvPr>
        </p:nvSpPr>
        <p:spPr/>
        <p:txBody>
          <a:bodyPr/>
          <a:lstStyle/>
          <a:p>
            <a:pPr marL="0" indent="0">
              <a:buNone/>
            </a:pPr>
            <a:endParaRPr lang="fr-BE" dirty="0" smtClean="0"/>
          </a:p>
          <a:p>
            <a:pPr marL="0" indent="0">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t="6698" b="19288"/>
          <a:stretch/>
        </p:blipFill>
        <p:spPr>
          <a:xfrm>
            <a:off x="755576" y="873280"/>
            <a:ext cx="5143500" cy="5076000"/>
          </a:xfrm>
          <a:prstGeom prst="rect">
            <a:avLst/>
          </a:prstGeom>
        </p:spPr>
      </p:pic>
      <p:sp>
        <p:nvSpPr>
          <p:cNvPr id="7" name="ZoneTexte 6"/>
          <p:cNvSpPr txBox="1"/>
          <p:nvPr/>
        </p:nvSpPr>
        <p:spPr>
          <a:xfrm>
            <a:off x="6273652" y="1052736"/>
            <a:ext cx="2534816" cy="1631216"/>
          </a:xfrm>
          <a:prstGeom prst="rect">
            <a:avLst/>
          </a:prstGeom>
          <a:noFill/>
        </p:spPr>
        <p:txBody>
          <a:bodyPr wrap="square" rtlCol="0">
            <a:spAutoFit/>
          </a:bodyPr>
          <a:lstStyle/>
          <a:p>
            <a:r>
              <a:rPr lang="fr-BE" sz="2000" dirty="0" smtClean="0"/>
              <a:t>20 X 20 mm</a:t>
            </a:r>
          </a:p>
          <a:p>
            <a:pPr>
              <a:lnSpc>
                <a:spcPct val="200000"/>
              </a:lnSpc>
            </a:pPr>
            <a:r>
              <a:rPr lang="fr-BE" sz="2000" dirty="0" smtClean="0"/>
              <a:t>4 dies</a:t>
            </a:r>
          </a:p>
          <a:p>
            <a:pPr>
              <a:lnSpc>
                <a:spcPct val="200000"/>
              </a:lnSpc>
            </a:pPr>
            <a:r>
              <a:rPr lang="fr-BE" sz="2000" dirty="0" smtClean="0"/>
              <a:t>128 </a:t>
            </a:r>
            <a:r>
              <a:rPr lang="fr-BE" sz="2000" dirty="0" err="1" smtClean="0"/>
              <a:t>memories</a:t>
            </a:r>
            <a:r>
              <a:rPr lang="fr-BE" sz="2000" dirty="0" smtClean="0"/>
              <a:t> by die</a:t>
            </a:r>
            <a:endParaRPr lang="fr-BE" sz="2000" dirty="0"/>
          </a:p>
        </p:txBody>
      </p:sp>
      <p:sp>
        <p:nvSpPr>
          <p:cNvPr id="8" name="ZoneTexte 7"/>
          <p:cNvSpPr txBox="1"/>
          <p:nvPr/>
        </p:nvSpPr>
        <p:spPr>
          <a:xfrm>
            <a:off x="6273652" y="2780928"/>
            <a:ext cx="2762844" cy="2446824"/>
          </a:xfrm>
          <a:prstGeom prst="rect">
            <a:avLst/>
          </a:prstGeom>
          <a:noFill/>
        </p:spPr>
        <p:txBody>
          <a:bodyPr wrap="square" rtlCol="0">
            <a:spAutoFit/>
          </a:bodyPr>
          <a:lstStyle/>
          <a:p>
            <a:r>
              <a:rPr lang="fr-BE" dirty="0" err="1" smtClean="0"/>
              <a:t>Procedure</a:t>
            </a:r>
            <a:r>
              <a:rPr lang="fr-BE" dirty="0" smtClean="0"/>
              <a:t> : </a:t>
            </a:r>
          </a:p>
          <a:p>
            <a:pPr marL="742950" lvl="1" indent="-285750">
              <a:lnSpc>
                <a:spcPct val="150000"/>
              </a:lnSpc>
              <a:buFont typeface="Arial" panose="020B0604020202020204" pitchFamily="34" charset="0"/>
              <a:buChar char="•"/>
            </a:pPr>
            <a:r>
              <a:rPr lang="fr-BE" dirty="0" smtClean="0"/>
              <a:t>Write</a:t>
            </a:r>
          </a:p>
          <a:p>
            <a:pPr marL="742950" lvl="1" indent="-285750">
              <a:lnSpc>
                <a:spcPct val="150000"/>
              </a:lnSpc>
              <a:buFont typeface="Arial" panose="020B0604020202020204" pitchFamily="34" charset="0"/>
              <a:buChar char="•"/>
            </a:pPr>
            <a:r>
              <a:rPr lang="fr-BE" dirty="0" smtClean="0"/>
              <a:t>Check</a:t>
            </a:r>
          </a:p>
          <a:p>
            <a:pPr marL="742950" lvl="1" indent="-285750">
              <a:lnSpc>
                <a:spcPct val="150000"/>
              </a:lnSpc>
              <a:buFont typeface="Arial" panose="020B0604020202020204" pitchFamily="34" charset="0"/>
              <a:buChar char="•"/>
            </a:pPr>
            <a:r>
              <a:rPr lang="fr-BE" dirty="0" err="1" smtClean="0"/>
              <a:t>Irradiate</a:t>
            </a:r>
            <a:endParaRPr lang="fr-BE" dirty="0" smtClean="0"/>
          </a:p>
          <a:p>
            <a:pPr marL="742950" lvl="1" indent="-285750">
              <a:lnSpc>
                <a:spcPct val="150000"/>
              </a:lnSpc>
              <a:buFont typeface="Arial" panose="020B0604020202020204" pitchFamily="34" charset="0"/>
              <a:buChar char="•"/>
            </a:pPr>
            <a:r>
              <a:rPr lang="fr-BE" dirty="0" smtClean="0"/>
              <a:t>Read</a:t>
            </a:r>
          </a:p>
          <a:p>
            <a:pPr marL="742950" lvl="1" indent="-285750">
              <a:lnSpc>
                <a:spcPct val="150000"/>
              </a:lnSpc>
              <a:buFont typeface="Arial" panose="020B0604020202020204" pitchFamily="34" charset="0"/>
              <a:buChar char="•"/>
            </a:pPr>
            <a:r>
              <a:rPr lang="fr-BE" dirty="0" err="1" smtClean="0"/>
              <a:t>Number</a:t>
            </a:r>
            <a:r>
              <a:rPr lang="fr-BE" dirty="0" smtClean="0"/>
              <a:t> of </a:t>
            </a:r>
            <a:r>
              <a:rPr lang="fr-BE" dirty="0" err="1" smtClean="0"/>
              <a:t>error</a:t>
            </a:r>
            <a:r>
              <a:rPr lang="fr-BE" dirty="0" smtClean="0"/>
              <a:t>??</a:t>
            </a:r>
            <a:endParaRPr lang="fr-BE" dirty="0"/>
          </a:p>
        </p:txBody>
      </p:sp>
    </p:spTree>
    <p:extLst>
      <p:ext uri="{BB962C8B-B14F-4D97-AF65-F5344CB8AC3E}">
        <p14:creationId xmlns:p14="http://schemas.microsoft.com/office/powerpoint/2010/main" val="5383724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Seu</a:t>
            </a:r>
            <a:r>
              <a:rPr lang="fr-BE" dirty="0" smtClean="0"/>
              <a:t> monitor</a:t>
            </a:r>
            <a:endParaRPr lang="fr-BE"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6" name="ZoneTexte 5"/>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8" name="Image 7"/>
          <p:cNvPicPr>
            <a:picLocks noChangeAspect="1"/>
          </p:cNvPicPr>
          <p:nvPr/>
        </p:nvPicPr>
        <p:blipFill>
          <a:blip r:embed="rId4"/>
          <a:stretch>
            <a:fillRect/>
          </a:stretch>
        </p:blipFill>
        <p:spPr>
          <a:xfrm>
            <a:off x="3419872" y="764626"/>
            <a:ext cx="5559152" cy="5174676"/>
          </a:xfrm>
          <a:prstGeom prst="rect">
            <a:avLst/>
          </a:prstGeom>
        </p:spPr>
      </p:pic>
      <p:pic>
        <p:nvPicPr>
          <p:cNvPr id="10" name="Image 9"/>
          <p:cNvPicPr>
            <a:picLocks noChangeAspect="1"/>
          </p:cNvPicPr>
          <p:nvPr/>
        </p:nvPicPr>
        <p:blipFill>
          <a:blip r:embed="rId5"/>
          <a:stretch>
            <a:fillRect/>
          </a:stretch>
        </p:blipFill>
        <p:spPr>
          <a:xfrm>
            <a:off x="179512" y="2204864"/>
            <a:ext cx="3090050" cy="2151800"/>
          </a:xfrm>
          <a:prstGeom prst="rect">
            <a:avLst/>
          </a:prstGeom>
        </p:spPr>
      </p:pic>
    </p:spTree>
    <p:extLst>
      <p:ext uri="{BB962C8B-B14F-4D97-AF65-F5344CB8AC3E}">
        <p14:creationId xmlns:p14="http://schemas.microsoft.com/office/powerpoint/2010/main" val="5856551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Component cross section</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7"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29" y="1012049"/>
            <a:ext cx="8041005" cy="4810601"/>
          </a:xfrm>
          <a:prstGeom prst="rect">
            <a:avLst/>
          </a:prstGeom>
        </p:spPr>
      </p:pic>
      <p:cxnSp>
        <p:nvCxnSpPr>
          <p:cNvPr id="8" name="Connecteur droit avec flèche 7"/>
          <p:cNvCxnSpPr/>
          <p:nvPr/>
        </p:nvCxnSpPr>
        <p:spPr>
          <a:xfrm flipH="1" flipV="1">
            <a:off x="4572000" y="2420888"/>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860032" y="2539853"/>
            <a:ext cx="432048" cy="369332"/>
          </a:xfrm>
          <a:prstGeom prst="rect">
            <a:avLst/>
          </a:prstGeom>
          <a:noFill/>
        </p:spPr>
        <p:txBody>
          <a:bodyPr wrap="square" rtlCol="0">
            <a:spAutoFit/>
          </a:bodyPr>
          <a:lstStyle/>
          <a:p>
            <a:r>
              <a:rPr lang="fr-BE" dirty="0" smtClean="0">
                <a:solidFill>
                  <a:srgbClr val="0204E8"/>
                </a:solidFill>
              </a:rPr>
              <a:t>Xe</a:t>
            </a:r>
            <a:endParaRPr lang="fr-BE" dirty="0">
              <a:solidFill>
                <a:srgbClr val="0204E8"/>
              </a:solidFill>
            </a:endParaRPr>
          </a:p>
        </p:txBody>
      </p:sp>
      <p:cxnSp>
        <p:nvCxnSpPr>
          <p:cNvPr id="10" name="Connecteur droit avec flèche 9"/>
          <p:cNvCxnSpPr/>
          <p:nvPr/>
        </p:nvCxnSpPr>
        <p:spPr>
          <a:xfrm flipH="1" flipV="1">
            <a:off x="3059832" y="2616507"/>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483768" y="2661774"/>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1907704" y="2769786"/>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1619672" y="3927485"/>
            <a:ext cx="414046" cy="152709"/>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565667" y="5021869"/>
            <a:ext cx="522057" cy="54687"/>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1565666" y="4635535"/>
            <a:ext cx="468052"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383868" y="2724519"/>
            <a:ext cx="504056" cy="369332"/>
          </a:xfrm>
          <a:prstGeom prst="rect">
            <a:avLst/>
          </a:prstGeom>
          <a:noFill/>
        </p:spPr>
        <p:txBody>
          <a:bodyPr wrap="square" rtlCol="0">
            <a:spAutoFit/>
          </a:bodyPr>
          <a:lstStyle/>
          <a:p>
            <a:r>
              <a:rPr lang="fr-BE" dirty="0" smtClean="0">
                <a:solidFill>
                  <a:srgbClr val="0204E8"/>
                </a:solidFill>
              </a:rPr>
              <a:t>Kr</a:t>
            </a:r>
            <a:endParaRPr lang="fr-BE" dirty="0">
              <a:solidFill>
                <a:srgbClr val="0204E8"/>
              </a:solidFill>
            </a:endParaRPr>
          </a:p>
        </p:txBody>
      </p:sp>
      <p:sp>
        <p:nvSpPr>
          <p:cNvPr id="17" name="ZoneTexte 16"/>
          <p:cNvSpPr txBox="1"/>
          <p:nvPr/>
        </p:nvSpPr>
        <p:spPr>
          <a:xfrm>
            <a:off x="2753798" y="2796208"/>
            <a:ext cx="468052" cy="369332"/>
          </a:xfrm>
          <a:prstGeom prst="rect">
            <a:avLst/>
          </a:prstGeom>
          <a:noFill/>
        </p:spPr>
        <p:txBody>
          <a:bodyPr wrap="square" rtlCol="0">
            <a:spAutoFit/>
          </a:bodyPr>
          <a:lstStyle/>
          <a:p>
            <a:r>
              <a:rPr lang="fr-BE" dirty="0" smtClean="0">
                <a:solidFill>
                  <a:srgbClr val="0204E8"/>
                </a:solidFill>
              </a:rPr>
              <a:t>Ni</a:t>
            </a:r>
            <a:endParaRPr lang="fr-BE" dirty="0">
              <a:solidFill>
                <a:srgbClr val="0204E8"/>
              </a:solidFill>
            </a:endParaRPr>
          </a:p>
        </p:txBody>
      </p:sp>
      <p:sp>
        <p:nvSpPr>
          <p:cNvPr id="18" name="ZoneTexte 17"/>
          <p:cNvSpPr txBox="1"/>
          <p:nvPr/>
        </p:nvSpPr>
        <p:spPr>
          <a:xfrm>
            <a:off x="2120885" y="2926824"/>
            <a:ext cx="558062" cy="369332"/>
          </a:xfrm>
          <a:prstGeom prst="rect">
            <a:avLst/>
          </a:prstGeom>
          <a:noFill/>
        </p:spPr>
        <p:txBody>
          <a:bodyPr wrap="square" rtlCol="0">
            <a:spAutoFit/>
          </a:bodyPr>
          <a:lstStyle/>
          <a:p>
            <a:r>
              <a:rPr lang="fr-BE" dirty="0" smtClean="0">
                <a:solidFill>
                  <a:srgbClr val="0204E8"/>
                </a:solidFill>
              </a:rPr>
              <a:t>Ar</a:t>
            </a:r>
            <a:endParaRPr lang="fr-BE" dirty="0">
              <a:solidFill>
                <a:srgbClr val="0204E8"/>
              </a:solidFill>
            </a:endParaRPr>
          </a:p>
        </p:txBody>
      </p:sp>
      <p:sp>
        <p:nvSpPr>
          <p:cNvPr id="19" name="ZoneTexte 18"/>
          <p:cNvSpPr txBox="1"/>
          <p:nvPr/>
        </p:nvSpPr>
        <p:spPr>
          <a:xfrm>
            <a:off x="1985951" y="3743031"/>
            <a:ext cx="506899" cy="369332"/>
          </a:xfrm>
          <a:prstGeom prst="rect">
            <a:avLst/>
          </a:prstGeom>
          <a:noFill/>
        </p:spPr>
        <p:txBody>
          <a:bodyPr wrap="square" rtlCol="0">
            <a:spAutoFit/>
          </a:bodyPr>
          <a:lstStyle/>
          <a:p>
            <a:r>
              <a:rPr lang="fr-BE" dirty="0" smtClean="0">
                <a:solidFill>
                  <a:srgbClr val="0204E8"/>
                </a:solidFill>
              </a:rPr>
              <a:t>Ne</a:t>
            </a:r>
            <a:endParaRPr lang="fr-BE" dirty="0">
              <a:solidFill>
                <a:srgbClr val="0204E8"/>
              </a:solidFill>
            </a:endParaRPr>
          </a:p>
        </p:txBody>
      </p:sp>
      <p:sp>
        <p:nvSpPr>
          <p:cNvPr id="20" name="ZoneTexte 19"/>
          <p:cNvSpPr txBox="1"/>
          <p:nvPr/>
        </p:nvSpPr>
        <p:spPr>
          <a:xfrm>
            <a:off x="2017368" y="4383226"/>
            <a:ext cx="371965" cy="369332"/>
          </a:xfrm>
          <a:prstGeom prst="rect">
            <a:avLst/>
          </a:prstGeom>
          <a:noFill/>
        </p:spPr>
        <p:txBody>
          <a:bodyPr wrap="square" rtlCol="0">
            <a:spAutoFit/>
          </a:bodyPr>
          <a:lstStyle/>
          <a:p>
            <a:r>
              <a:rPr lang="fr-BE" dirty="0" smtClean="0">
                <a:solidFill>
                  <a:srgbClr val="0204E8"/>
                </a:solidFill>
              </a:rPr>
              <a:t>N</a:t>
            </a:r>
            <a:endParaRPr lang="fr-BE" dirty="0">
              <a:solidFill>
                <a:srgbClr val="0204E8"/>
              </a:solidFill>
            </a:endParaRPr>
          </a:p>
        </p:txBody>
      </p:sp>
      <p:sp>
        <p:nvSpPr>
          <p:cNvPr id="21" name="ZoneTexte 20"/>
          <p:cNvSpPr txBox="1"/>
          <p:nvPr/>
        </p:nvSpPr>
        <p:spPr>
          <a:xfrm>
            <a:off x="2035427" y="4815236"/>
            <a:ext cx="928490" cy="369332"/>
          </a:xfrm>
          <a:prstGeom prst="rect">
            <a:avLst/>
          </a:prstGeom>
          <a:noFill/>
        </p:spPr>
        <p:txBody>
          <a:bodyPr wrap="square" rtlCol="0">
            <a:spAutoFit/>
          </a:bodyPr>
          <a:lstStyle/>
          <a:p>
            <a:r>
              <a:rPr lang="fr-BE" dirty="0" smtClean="0">
                <a:solidFill>
                  <a:srgbClr val="0204E8"/>
                </a:solidFill>
              </a:rPr>
              <a:t>C</a:t>
            </a:r>
            <a:endParaRPr lang="fr-BE" dirty="0">
              <a:solidFill>
                <a:srgbClr val="0204E8"/>
              </a:solidFill>
            </a:endParaRPr>
          </a:p>
        </p:txBody>
      </p:sp>
    </p:spTree>
    <p:extLst>
      <p:ext uri="{BB962C8B-B14F-4D97-AF65-F5344CB8AC3E}">
        <p14:creationId xmlns:p14="http://schemas.microsoft.com/office/powerpoint/2010/main" val="25484998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K110  uses</a:t>
            </a:r>
            <a:endParaRPr lang="fr-BE" dirty="0"/>
          </a:p>
        </p:txBody>
      </p:sp>
      <p:sp>
        <p:nvSpPr>
          <p:cNvPr id="3" name="Espace réservé du texte 2"/>
          <p:cNvSpPr>
            <a:spLocks noGrp="1"/>
          </p:cNvSpPr>
          <p:nvPr>
            <p:ph type="body" sz="quarter" idx="10"/>
          </p:nvPr>
        </p:nvSpPr>
        <p:spPr>
          <a:xfrm>
            <a:off x="381000" y="1484784"/>
            <a:ext cx="8382000" cy="2954655"/>
          </a:xfrm>
        </p:spPr>
        <p:txBody>
          <a:bodyPr/>
          <a:lstStyle/>
          <a:p>
            <a:r>
              <a:rPr lang="fr-BE" dirty="0" err="1" smtClean="0"/>
              <a:t>Electronic</a:t>
            </a:r>
            <a:r>
              <a:rPr lang="fr-BE" dirty="0" smtClean="0"/>
              <a:t> components tests : Light/</a:t>
            </a:r>
            <a:r>
              <a:rPr lang="fr-BE" dirty="0" err="1" smtClean="0"/>
              <a:t>heavy</a:t>
            </a:r>
            <a:r>
              <a:rPr lang="fr-BE" dirty="0" smtClean="0"/>
              <a:t> ions</a:t>
            </a:r>
          </a:p>
          <a:p>
            <a:pPr>
              <a:lnSpc>
                <a:spcPct val="150000"/>
              </a:lnSpc>
            </a:pPr>
            <a:r>
              <a:rPr lang="fr-BE" dirty="0" err="1" smtClean="0"/>
              <a:t>Track</a:t>
            </a:r>
            <a:r>
              <a:rPr lang="fr-BE" dirty="0" smtClean="0"/>
              <a:t> </a:t>
            </a:r>
            <a:r>
              <a:rPr lang="fr-BE" dirty="0" err="1" smtClean="0"/>
              <a:t>etched</a:t>
            </a:r>
            <a:r>
              <a:rPr lang="fr-BE" dirty="0" smtClean="0"/>
              <a:t> membranes: </a:t>
            </a:r>
            <a:r>
              <a:rPr lang="fr-BE" dirty="0" err="1" smtClean="0"/>
              <a:t>heavy</a:t>
            </a:r>
            <a:r>
              <a:rPr lang="fr-BE" dirty="0" smtClean="0"/>
              <a:t> ions</a:t>
            </a:r>
          </a:p>
          <a:p>
            <a:pPr>
              <a:lnSpc>
                <a:spcPct val="150000"/>
              </a:lnSpc>
            </a:pPr>
            <a:r>
              <a:rPr lang="fr-BE" dirty="0" err="1" smtClean="0"/>
              <a:t>Material</a:t>
            </a:r>
            <a:r>
              <a:rPr lang="fr-BE" dirty="0" smtClean="0"/>
              <a:t> tests : light ions/ neutrons</a:t>
            </a:r>
          </a:p>
          <a:p>
            <a:pPr>
              <a:lnSpc>
                <a:spcPct val="150000"/>
              </a:lnSpc>
            </a:pPr>
            <a:r>
              <a:rPr lang="fr-BE" dirty="0" err="1" smtClean="0"/>
              <a:t>University</a:t>
            </a:r>
            <a:r>
              <a:rPr lang="fr-BE" dirty="0" smtClean="0"/>
              <a:t> </a:t>
            </a:r>
            <a:r>
              <a:rPr lang="fr-BE" dirty="0" err="1" smtClean="0"/>
              <a:t>research</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451433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10"/>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7" name="ZoneTexte 6"/>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
        <p:nvSpPr>
          <p:cNvPr id="8" name="ZoneTexte 7"/>
          <p:cNvSpPr txBox="1"/>
          <p:nvPr/>
        </p:nvSpPr>
        <p:spPr>
          <a:xfrm>
            <a:off x="2555776" y="2348880"/>
            <a:ext cx="5832648" cy="492443"/>
          </a:xfrm>
          <a:prstGeom prst="rect">
            <a:avLst/>
          </a:prstGeom>
          <a:noFill/>
        </p:spPr>
        <p:txBody>
          <a:bodyPr wrap="square" rtlCol="0">
            <a:spAutoFit/>
          </a:bodyPr>
          <a:lstStyle/>
          <a:p>
            <a:r>
              <a:rPr lang="fr-BE" sz="2600" b="1" dirty="0" err="1" smtClean="0"/>
              <a:t>Thank</a:t>
            </a:r>
            <a:r>
              <a:rPr lang="fr-BE" sz="2600" b="1" dirty="0" smtClean="0"/>
              <a:t> </a:t>
            </a:r>
            <a:r>
              <a:rPr lang="fr-BE" sz="2600" b="1" dirty="0" err="1" smtClean="0"/>
              <a:t>you</a:t>
            </a:r>
            <a:r>
              <a:rPr lang="fr-BE" sz="2600" b="1" dirty="0" smtClean="0"/>
              <a:t> for </a:t>
            </a:r>
            <a:r>
              <a:rPr lang="fr-BE" sz="2600" b="1" dirty="0" err="1" smtClean="0"/>
              <a:t>your</a:t>
            </a:r>
            <a:r>
              <a:rPr lang="fr-BE" sz="2600" b="1" dirty="0" smtClean="0"/>
              <a:t> attention</a:t>
            </a:r>
            <a:endParaRPr lang="fr-BE" sz="2600" b="1" dirty="0"/>
          </a:p>
        </p:txBody>
      </p:sp>
    </p:spTree>
    <p:extLst>
      <p:ext uri="{BB962C8B-B14F-4D97-AF65-F5344CB8AC3E}">
        <p14:creationId xmlns:p14="http://schemas.microsoft.com/office/powerpoint/2010/main" val="14384372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Experimental</a:t>
            </a:r>
            <a:r>
              <a:rPr lang="fr-BE" dirty="0" smtClean="0"/>
              <a:t> hall</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11" name="Espace réservé du contenu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8508" y="979425"/>
            <a:ext cx="5586984" cy="4864607"/>
          </a:xfrm>
        </p:spPr>
      </p:pic>
    </p:spTree>
    <p:extLst>
      <p:ext uri="{BB962C8B-B14F-4D97-AF65-F5344CB8AC3E}">
        <p14:creationId xmlns:p14="http://schemas.microsoft.com/office/powerpoint/2010/main" val="27822466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Space</a:t>
            </a:r>
            <a:r>
              <a:rPr lang="fr-BE" dirty="0" smtClean="0"/>
              <a:t> radiations</a:t>
            </a:r>
            <a:endParaRPr lang="fr-BE" dirty="0"/>
          </a:p>
        </p:txBody>
      </p:sp>
      <p:sp>
        <p:nvSpPr>
          <p:cNvPr id="3" name="Espace réservé du texte 2"/>
          <p:cNvSpPr>
            <a:spLocks noGrp="1"/>
          </p:cNvSpPr>
          <p:nvPr>
            <p:ph type="body" sz="quarter" idx="10"/>
          </p:nvPr>
        </p:nvSpPr>
        <p:spPr>
          <a:xfrm>
            <a:off x="381000" y="1411552"/>
            <a:ext cx="8382000" cy="5570756"/>
          </a:xfrm>
        </p:spPr>
        <p:txBody>
          <a:bodyPr/>
          <a:lstStyle/>
          <a:p>
            <a:r>
              <a:rPr lang="en-US" dirty="0" smtClean="0"/>
              <a:t>Sources</a:t>
            </a:r>
            <a:endParaRPr lang="en-US" dirty="0"/>
          </a:p>
          <a:p>
            <a:pPr lvl="1">
              <a:lnSpc>
                <a:spcPct val="150000"/>
              </a:lnSpc>
            </a:pPr>
            <a:r>
              <a:rPr lang="en-US" dirty="0"/>
              <a:t>Solar </a:t>
            </a:r>
            <a:r>
              <a:rPr lang="en-US" dirty="0" smtClean="0"/>
              <a:t>Wind</a:t>
            </a:r>
          </a:p>
          <a:p>
            <a:pPr lvl="1">
              <a:lnSpc>
                <a:spcPct val="100000"/>
              </a:lnSpc>
            </a:pPr>
            <a:r>
              <a:rPr lang="en-US" dirty="0" smtClean="0"/>
              <a:t>Cosmic rays</a:t>
            </a:r>
          </a:p>
          <a:p>
            <a:pPr>
              <a:lnSpc>
                <a:spcPct val="150000"/>
              </a:lnSpc>
            </a:pPr>
            <a:r>
              <a:rPr lang="en-US" dirty="0" smtClean="0"/>
              <a:t>Composition</a:t>
            </a:r>
          </a:p>
          <a:p>
            <a:pPr lvl="1">
              <a:lnSpc>
                <a:spcPct val="150000"/>
              </a:lnSpc>
            </a:pPr>
            <a:r>
              <a:rPr lang="en-US" dirty="0" smtClean="0"/>
              <a:t>Protons</a:t>
            </a:r>
          </a:p>
          <a:p>
            <a:pPr lvl="1">
              <a:lnSpc>
                <a:spcPct val="100000"/>
              </a:lnSpc>
            </a:pPr>
            <a:r>
              <a:rPr lang="en-US" dirty="0" smtClean="0"/>
              <a:t>Heavy ions</a:t>
            </a:r>
          </a:p>
          <a:p>
            <a:pPr lvl="1">
              <a:lnSpc>
                <a:spcPct val="100000"/>
              </a:lnSpc>
            </a:pPr>
            <a:r>
              <a:rPr lang="en-US" dirty="0" smtClean="0"/>
              <a:t>Electromagnetic radiations</a:t>
            </a:r>
          </a:p>
          <a:p>
            <a:pPr lvl="1">
              <a:lnSpc>
                <a:spcPct val="150000"/>
              </a:lnSpc>
            </a:pPr>
            <a:endParaRPr lang="en-US" dirty="0" smtClean="0"/>
          </a:p>
          <a:p>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24744"/>
            <a:ext cx="3960440" cy="3758151"/>
          </a:xfrm>
          <a:prstGeom prst="rect">
            <a:avLst/>
          </a:prstGeom>
        </p:spPr>
      </p:pic>
    </p:spTree>
    <p:extLst>
      <p:ext uri="{BB962C8B-B14F-4D97-AF65-F5344CB8AC3E}">
        <p14:creationId xmlns:p14="http://schemas.microsoft.com/office/powerpoint/2010/main" val="42937665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Beam</a:t>
            </a:r>
            <a:r>
              <a:rPr lang="fr-BE" dirty="0" smtClean="0"/>
              <a:t> </a:t>
            </a:r>
            <a:r>
              <a:rPr lang="fr-BE" dirty="0" err="1" smtClean="0"/>
              <a:t>requirements</a:t>
            </a:r>
            <a:endParaRPr lang="fr-BE" dirty="0"/>
          </a:p>
        </p:txBody>
      </p:sp>
      <p:sp>
        <p:nvSpPr>
          <p:cNvPr id="3" name="Espace réservé du texte 2"/>
          <p:cNvSpPr>
            <a:spLocks noGrp="1"/>
          </p:cNvSpPr>
          <p:nvPr>
            <p:ph type="body" sz="quarter" idx="10"/>
          </p:nvPr>
        </p:nvSpPr>
        <p:spPr>
          <a:xfrm>
            <a:off x="381000" y="1411552"/>
            <a:ext cx="8382000" cy="6204776"/>
          </a:xfrm>
        </p:spPr>
        <p:txBody>
          <a:bodyPr/>
          <a:lstStyle/>
          <a:p>
            <a:r>
              <a:rPr lang="fr-BE" dirty="0" smtClean="0"/>
              <a:t>Flux </a:t>
            </a:r>
            <a:r>
              <a:rPr lang="fr-BE" dirty="0" err="1" smtClean="0"/>
              <a:t>from</a:t>
            </a:r>
            <a:r>
              <a:rPr lang="fr-BE" dirty="0" smtClean="0"/>
              <a:t> few </a:t>
            </a:r>
            <a:r>
              <a:rPr lang="fr-BE" dirty="0" err="1" smtClean="0"/>
              <a:t>particles</a:t>
            </a:r>
            <a:r>
              <a:rPr lang="fr-BE" dirty="0" smtClean="0"/>
              <a:t> to 15000 ions/s.cm²</a:t>
            </a:r>
          </a:p>
          <a:p>
            <a:pPr>
              <a:lnSpc>
                <a:spcPct val="150000"/>
              </a:lnSpc>
            </a:pPr>
            <a:r>
              <a:rPr lang="fr-BE" dirty="0" err="1" smtClean="0"/>
              <a:t>Homogeneity</a:t>
            </a:r>
            <a:r>
              <a:rPr lang="fr-BE" dirty="0" smtClean="0"/>
              <a:t> +/-10% on 25 mm</a:t>
            </a:r>
          </a:p>
          <a:p>
            <a:pPr>
              <a:lnSpc>
                <a:spcPct val="150000"/>
              </a:lnSpc>
            </a:pPr>
            <a:r>
              <a:rPr lang="fr-BE" dirty="0" smtClean="0"/>
              <a:t>Range in </a:t>
            </a:r>
            <a:r>
              <a:rPr lang="fr-BE" dirty="0" err="1" smtClean="0"/>
              <a:t>Silicon</a:t>
            </a:r>
            <a:r>
              <a:rPr lang="fr-BE" dirty="0" smtClean="0"/>
              <a:t> </a:t>
            </a:r>
            <a:r>
              <a:rPr lang="fr-BE" dirty="0" err="1" smtClean="0"/>
              <a:t>larger</a:t>
            </a:r>
            <a:r>
              <a:rPr lang="fr-BE" dirty="0" smtClean="0"/>
              <a:t> </a:t>
            </a:r>
            <a:r>
              <a:rPr lang="fr-BE" dirty="0" err="1" smtClean="0"/>
              <a:t>than</a:t>
            </a:r>
            <a:r>
              <a:rPr lang="fr-BE" dirty="0" smtClean="0"/>
              <a:t> 60 µm</a:t>
            </a:r>
          </a:p>
          <a:p>
            <a:pPr>
              <a:lnSpc>
                <a:spcPct val="150000"/>
              </a:lnSpc>
            </a:pPr>
            <a:r>
              <a:rPr lang="fr-BE" dirty="0" err="1"/>
              <a:t>Different</a:t>
            </a:r>
            <a:r>
              <a:rPr lang="fr-BE" dirty="0"/>
              <a:t> LET values </a:t>
            </a:r>
            <a:r>
              <a:rPr lang="fr-BE" dirty="0" err="1" smtClean="0"/>
              <a:t>available</a:t>
            </a:r>
            <a:r>
              <a:rPr lang="fr-BE" dirty="0" smtClean="0"/>
              <a:t> up to 60MeV/(mg/cm²) [Si]</a:t>
            </a:r>
          </a:p>
          <a:p>
            <a:pPr>
              <a:lnSpc>
                <a:spcPct val="150000"/>
              </a:lnSpc>
            </a:pPr>
            <a:r>
              <a:rPr lang="fr-BE" dirty="0" err="1" smtClean="0"/>
              <a:t>Fast</a:t>
            </a:r>
            <a:r>
              <a:rPr lang="fr-BE" dirty="0" smtClean="0"/>
              <a:t> </a:t>
            </a:r>
            <a:r>
              <a:rPr lang="fr-BE" dirty="0" err="1" smtClean="0"/>
              <a:t>beam</a:t>
            </a:r>
            <a:r>
              <a:rPr lang="fr-BE" dirty="0" smtClean="0"/>
              <a:t> change : few minutes</a:t>
            </a:r>
          </a:p>
          <a:p>
            <a:pPr>
              <a:lnSpc>
                <a:spcPct val="150000"/>
              </a:lnSpc>
            </a:pPr>
            <a:endParaRPr lang="fr-BE" dirty="0" smtClean="0"/>
          </a:p>
          <a:p>
            <a:pPr>
              <a:lnSpc>
                <a:spcPct val="150000"/>
              </a:lnSpc>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11137216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CRC </a:t>
            </a:r>
            <a:r>
              <a:rPr lang="fr-BE" dirty="0" err="1" smtClean="0"/>
              <a:t>cockails</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78489628"/>
              </p:ext>
            </p:extLst>
          </p:nvPr>
        </p:nvGraphicFramePr>
        <p:xfrm>
          <a:off x="4862139" y="1875596"/>
          <a:ext cx="3670300" cy="2705532"/>
        </p:xfrm>
        <a:graphic>
          <a:graphicData uri="http://schemas.openxmlformats.org/drawingml/2006/table">
            <a:tbl>
              <a:tblPr>
                <a:tableStyleId>{5C22544A-7EE6-4342-B048-85BDC9FD1C3A}</a:tableStyleId>
              </a:tblPr>
              <a:tblGrid>
                <a:gridCol w="505262"/>
                <a:gridCol w="867525"/>
                <a:gridCol w="877059"/>
                <a:gridCol w="1420454"/>
              </a:tblGrid>
              <a:tr h="349101">
                <a:tc gridSpan="4">
                  <a:txBody>
                    <a:bodyPr/>
                    <a:lstStyle/>
                    <a:p>
                      <a:pPr algn="ctr" fontAlgn="ctr"/>
                      <a:r>
                        <a:rPr lang="fr-BE" sz="1100" u="none" strike="noStrike" dirty="0">
                          <a:effectLst/>
                        </a:rPr>
                        <a:t>M/Q=3,33</a:t>
                      </a:r>
                      <a:endParaRPr lang="fr-B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BE"/>
                    </a:p>
                  </a:txBody>
                  <a:tcPr/>
                </a:tc>
                <a:tc hMerge="1">
                  <a:txBody>
                    <a:bodyPr/>
                    <a:lstStyle/>
                    <a:p>
                      <a:endParaRPr lang="fr-BE"/>
                    </a:p>
                  </a:txBody>
                  <a:tcPr/>
                </a:tc>
                <a:tc hMerge="1">
                  <a:txBody>
                    <a:bodyPr/>
                    <a:lstStyle/>
                    <a:p>
                      <a:endParaRPr lang="fr-BE"/>
                    </a:p>
                  </a:txBody>
                  <a:tcPr/>
                </a:tc>
              </a:tr>
              <a:tr h="349101">
                <a:tc>
                  <a:txBody>
                    <a:bodyPr/>
                    <a:lstStyle/>
                    <a:p>
                      <a:pPr algn="ctr" fontAlgn="ctr"/>
                      <a:r>
                        <a:rPr lang="fr-BE" sz="1100" u="none" strike="noStrike">
                          <a:effectLst/>
                        </a:rPr>
                        <a:t>Ion</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Energy [MeV]</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Range Si [µm]</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LET Si [MeV/(mg/cm²)]</a:t>
                      </a:r>
                      <a:endParaRPr lang="fr-BE" sz="1100" b="0" i="0" u="none" strike="noStrike">
                        <a:solidFill>
                          <a:srgbClr val="000000"/>
                        </a:solidFill>
                        <a:effectLst/>
                        <a:latin typeface="Calibri" panose="020F0502020204030204" pitchFamily="34" charset="0"/>
                      </a:endParaRPr>
                    </a:p>
                  </a:txBody>
                  <a:tcPr marL="9525" marR="9525" marT="9525" marB="0" anchor="ctr"/>
                </a:tc>
              </a:tr>
              <a:tr h="401466">
                <a:tc>
                  <a:txBody>
                    <a:bodyPr/>
                    <a:lstStyle/>
                    <a:p>
                      <a:pPr algn="ctr" fontAlgn="ctr"/>
                      <a:r>
                        <a:rPr lang="fr-BE" sz="1100" u="none" strike="noStrike" baseline="30000">
                          <a:effectLst/>
                        </a:rPr>
                        <a:t>13</a:t>
                      </a:r>
                      <a:r>
                        <a:rPr lang="fr-BE" sz="1100" u="none" strike="noStrike">
                          <a:effectLst/>
                        </a:rPr>
                        <a:t>C</a:t>
                      </a:r>
                      <a:r>
                        <a:rPr lang="fr-BE" sz="1100" u="none" strike="noStrike" baseline="30000">
                          <a:effectLst/>
                        </a:rPr>
                        <a:t>4+</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131</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269,3</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1,3</a:t>
                      </a:r>
                      <a:endParaRPr lang="fr-BE" sz="1100" b="0" i="0" u="none" strike="noStrike">
                        <a:solidFill>
                          <a:srgbClr val="000000"/>
                        </a:solidFill>
                        <a:effectLst/>
                        <a:latin typeface="Calibri" panose="020F0502020204030204" pitchFamily="34" charset="0"/>
                      </a:endParaRPr>
                    </a:p>
                  </a:txBody>
                  <a:tcPr marL="9525" marR="9525" marT="9525" marB="0" anchor="ctr"/>
                </a:tc>
              </a:tr>
              <a:tr h="401466">
                <a:tc>
                  <a:txBody>
                    <a:bodyPr/>
                    <a:lstStyle/>
                    <a:p>
                      <a:pPr algn="ctr" fontAlgn="ctr"/>
                      <a:r>
                        <a:rPr lang="fr-BE" sz="1100" u="none" strike="noStrike" baseline="30000">
                          <a:effectLst/>
                        </a:rPr>
                        <a:t>22</a:t>
                      </a:r>
                      <a:r>
                        <a:rPr lang="fr-BE" sz="1100" u="none" strike="noStrike">
                          <a:effectLst/>
                        </a:rPr>
                        <a:t>Ne</a:t>
                      </a:r>
                      <a:r>
                        <a:rPr lang="fr-BE" sz="1100" u="none" strike="noStrike" baseline="30000">
                          <a:effectLst/>
                        </a:rPr>
                        <a:t>7+</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235</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198,4</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3,3</a:t>
                      </a:r>
                      <a:endParaRPr lang="fr-BE" sz="1100" b="0" i="0" u="none" strike="noStrike">
                        <a:solidFill>
                          <a:srgbClr val="000000"/>
                        </a:solidFill>
                        <a:effectLst/>
                        <a:latin typeface="Calibri" panose="020F0502020204030204" pitchFamily="34" charset="0"/>
                      </a:endParaRPr>
                    </a:p>
                  </a:txBody>
                  <a:tcPr marL="9525" marR="9525" marT="9525" marB="0" anchor="ctr"/>
                </a:tc>
              </a:tr>
              <a:tr h="401466">
                <a:tc>
                  <a:txBody>
                    <a:bodyPr/>
                    <a:lstStyle/>
                    <a:p>
                      <a:pPr algn="ctr" fontAlgn="ctr"/>
                      <a:r>
                        <a:rPr lang="fr-BE" sz="1100" u="none" strike="noStrike" baseline="30000">
                          <a:effectLst/>
                        </a:rPr>
                        <a:t>40</a:t>
                      </a:r>
                      <a:r>
                        <a:rPr lang="fr-BE" sz="1100" u="none" strike="noStrike">
                          <a:effectLst/>
                        </a:rPr>
                        <a:t>Ar</a:t>
                      </a:r>
                      <a:r>
                        <a:rPr lang="fr-BE" sz="1100" u="none" strike="noStrike" baseline="30000">
                          <a:effectLst/>
                        </a:rPr>
                        <a:t>12+</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370</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117,1</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10,2</a:t>
                      </a:r>
                      <a:endParaRPr lang="fr-BE" sz="1100" b="0" i="0" u="none" strike="noStrike">
                        <a:solidFill>
                          <a:srgbClr val="000000"/>
                        </a:solidFill>
                        <a:effectLst/>
                        <a:latin typeface="Calibri" panose="020F0502020204030204" pitchFamily="34" charset="0"/>
                      </a:endParaRPr>
                    </a:p>
                  </a:txBody>
                  <a:tcPr marL="9525" marR="9525" marT="9525" marB="0" anchor="ctr"/>
                </a:tc>
              </a:tr>
              <a:tr h="401466">
                <a:tc>
                  <a:txBody>
                    <a:bodyPr/>
                    <a:lstStyle/>
                    <a:p>
                      <a:pPr algn="ctr" fontAlgn="ctr"/>
                      <a:r>
                        <a:rPr lang="fr-BE" sz="1100" u="none" strike="noStrike" baseline="30000">
                          <a:effectLst/>
                        </a:rPr>
                        <a:t>58</a:t>
                      </a:r>
                      <a:r>
                        <a:rPr lang="fr-BE" sz="1100" u="none" strike="noStrike">
                          <a:effectLst/>
                        </a:rPr>
                        <a:t>Ni</a:t>
                      </a:r>
                      <a:r>
                        <a:rPr lang="fr-BE" sz="1100" u="none" strike="noStrike" baseline="30000">
                          <a:effectLst/>
                        </a:rPr>
                        <a:t>17+</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563</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97,4</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20,7</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F4E7"/>
                    </a:solidFill>
                  </a:tcPr>
                </a:tc>
              </a:tr>
              <a:tr h="401466">
                <a:tc>
                  <a:txBody>
                    <a:bodyPr/>
                    <a:lstStyle/>
                    <a:p>
                      <a:pPr algn="ctr" fontAlgn="ctr"/>
                      <a:r>
                        <a:rPr lang="fr-BE" sz="1100" u="none" strike="noStrike" baseline="30000">
                          <a:effectLst/>
                        </a:rPr>
                        <a:t>83</a:t>
                      </a:r>
                      <a:r>
                        <a:rPr lang="fr-BE" sz="1100" u="none" strike="noStrike">
                          <a:effectLst/>
                        </a:rPr>
                        <a:t>Kr</a:t>
                      </a:r>
                      <a:r>
                        <a:rPr lang="fr-BE" sz="1100" u="none" strike="noStrike" baseline="30000">
                          <a:effectLst/>
                        </a:rPr>
                        <a:t>25+</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750</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91,8</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32,6</a:t>
                      </a:r>
                      <a:endParaRPr lang="fr-BE"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908063273"/>
              </p:ext>
            </p:extLst>
          </p:nvPr>
        </p:nvGraphicFramePr>
        <p:xfrm>
          <a:off x="539552" y="1881655"/>
          <a:ext cx="3670300" cy="2699473"/>
        </p:xfrm>
        <a:graphic>
          <a:graphicData uri="http://schemas.openxmlformats.org/drawingml/2006/table">
            <a:tbl>
              <a:tblPr>
                <a:tableStyleId>{5C22544A-7EE6-4342-B048-85BDC9FD1C3A}</a:tableStyleId>
              </a:tblPr>
              <a:tblGrid>
                <a:gridCol w="505262"/>
                <a:gridCol w="867525"/>
                <a:gridCol w="877059"/>
                <a:gridCol w="1420454"/>
              </a:tblGrid>
              <a:tr h="348319">
                <a:tc gridSpan="4">
                  <a:txBody>
                    <a:bodyPr/>
                    <a:lstStyle/>
                    <a:p>
                      <a:pPr algn="ctr" fontAlgn="ctr"/>
                      <a:r>
                        <a:rPr lang="fr-BE" sz="1100" u="none" strike="noStrike" dirty="0">
                          <a:effectLst/>
                        </a:rPr>
                        <a:t>M/Q=5</a:t>
                      </a:r>
                      <a:endParaRPr lang="fr-B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BE"/>
                    </a:p>
                  </a:txBody>
                  <a:tcPr/>
                </a:tc>
                <a:tc hMerge="1">
                  <a:txBody>
                    <a:bodyPr/>
                    <a:lstStyle/>
                    <a:p>
                      <a:endParaRPr lang="fr-BE"/>
                    </a:p>
                  </a:txBody>
                  <a:tcPr/>
                </a:tc>
                <a:tc hMerge="1">
                  <a:txBody>
                    <a:bodyPr/>
                    <a:lstStyle/>
                    <a:p>
                      <a:endParaRPr lang="fr-BE"/>
                    </a:p>
                  </a:txBody>
                  <a:tcPr/>
                </a:tc>
              </a:tr>
              <a:tr h="348319">
                <a:tc>
                  <a:txBody>
                    <a:bodyPr/>
                    <a:lstStyle/>
                    <a:p>
                      <a:pPr algn="ctr" fontAlgn="ctr"/>
                      <a:r>
                        <a:rPr lang="fr-BE" sz="1100" u="none" strike="noStrike">
                          <a:effectLst/>
                        </a:rPr>
                        <a:t>Ion</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Energy [MeV]</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Range Si [µm]</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LET Si [MeV/(mg/cm²)]</a:t>
                      </a:r>
                      <a:endParaRPr lang="fr-BE" sz="1100" b="0" i="0" u="none" strike="noStrike">
                        <a:solidFill>
                          <a:srgbClr val="000000"/>
                        </a:solidFill>
                        <a:effectLst/>
                        <a:latin typeface="Calibri" panose="020F0502020204030204" pitchFamily="34" charset="0"/>
                      </a:endParaRPr>
                    </a:p>
                  </a:txBody>
                  <a:tcPr marL="9525" marR="9525" marT="9525" marB="0" anchor="ctr"/>
                </a:tc>
              </a:tr>
              <a:tr h="400567">
                <a:tc>
                  <a:txBody>
                    <a:bodyPr/>
                    <a:lstStyle/>
                    <a:p>
                      <a:pPr algn="ctr" fontAlgn="ctr"/>
                      <a:r>
                        <a:rPr lang="fr-BE" sz="1100" u="none" strike="noStrike" baseline="30000">
                          <a:effectLst/>
                        </a:rPr>
                        <a:t>15</a:t>
                      </a:r>
                      <a:r>
                        <a:rPr lang="fr-BE" sz="1100" u="none" strike="noStrike">
                          <a:effectLst/>
                        </a:rPr>
                        <a:t>N</a:t>
                      </a:r>
                      <a:r>
                        <a:rPr lang="fr-BE" sz="1100" u="none" strike="noStrike" baseline="30000">
                          <a:effectLst/>
                        </a:rPr>
                        <a:t>3+</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60</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57,8</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fontAlgn="ctr"/>
                      <a:r>
                        <a:rPr lang="fr-BE" sz="1100" u="none" strike="noStrike" dirty="0">
                          <a:effectLst/>
                        </a:rPr>
                        <a:t>3,3</a:t>
                      </a:r>
                      <a:endParaRPr lang="fr-BE" sz="1100" b="0" i="0" u="none" strike="noStrike" dirty="0">
                        <a:solidFill>
                          <a:srgbClr val="000000"/>
                        </a:solidFill>
                        <a:effectLst/>
                        <a:latin typeface="Calibri" panose="020F0502020204030204" pitchFamily="34" charset="0"/>
                      </a:endParaRPr>
                    </a:p>
                  </a:txBody>
                  <a:tcPr marL="9525" marR="9525" marT="9525" marB="0" anchor="ctr"/>
                </a:tc>
              </a:tr>
              <a:tr h="400567">
                <a:tc>
                  <a:txBody>
                    <a:bodyPr/>
                    <a:lstStyle/>
                    <a:p>
                      <a:pPr algn="ctr" fontAlgn="ctr"/>
                      <a:r>
                        <a:rPr lang="fr-BE" sz="1100" u="none" strike="noStrike" baseline="30000">
                          <a:effectLst/>
                        </a:rPr>
                        <a:t>20</a:t>
                      </a:r>
                      <a:r>
                        <a:rPr lang="fr-BE" sz="1100" u="none" strike="noStrike">
                          <a:effectLst/>
                        </a:rPr>
                        <a:t>Ne</a:t>
                      </a:r>
                      <a:r>
                        <a:rPr lang="fr-BE" sz="1100" u="none" strike="noStrike" baseline="30000">
                          <a:effectLst/>
                        </a:rPr>
                        <a:t>4+</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76</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43,2</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fontAlgn="ctr"/>
                      <a:r>
                        <a:rPr lang="fr-BE" sz="1100" u="none" strike="noStrike" dirty="0">
                          <a:effectLst/>
                        </a:rPr>
                        <a:t>6,3</a:t>
                      </a:r>
                      <a:endParaRPr lang="fr-BE" sz="1100" b="0" i="0" u="none" strike="noStrike" dirty="0">
                        <a:solidFill>
                          <a:srgbClr val="000000"/>
                        </a:solidFill>
                        <a:effectLst/>
                        <a:latin typeface="Calibri" panose="020F0502020204030204" pitchFamily="34" charset="0"/>
                      </a:endParaRPr>
                    </a:p>
                  </a:txBody>
                  <a:tcPr marL="9525" marR="9525" marT="9525" marB="0" anchor="ctr"/>
                </a:tc>
              </a:tr>
              <a:tr h="400567">
                <a:tc>
                  <a:txBody>
                    <a:bodyPr/>
                    <a:lstStyle/>
                    <a:p>
                      <a:pPr algn="ctr" fontAlgn="ctr"/>
                      <a:r>
                        <a:rPr lang="fr-BE" sz="1100" u="none" strike="noStrike" baseline="30000" dirty="0">
                          <a:effectLst/>
                        </a:rPr>
                        <a:t>40</a:t>
                      </a:r>
                      <a:r>
                        <a:rPr lang="fr-BE" sz="1100" u="none" strike="noStrike" dirty="0">
                          <a:effectLst/>
                        </a:rPr>
                        <a:t>Ar</a:t>
                      </a:r>
                      <a:r>
                        <a:rPr lang="fr-BE" sz="1100" u="none" strike="noStrike" baseline="30000" dirty="0">
                          <a:effectLst/>
                        </a:rPr>
                        <a:t>8+</a:t>
                      </a:r>
                      <a:endParaRPr lang="fr-B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146</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38,5</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fontAlgn="ctr"/>
                      <a:r>
                        <a:rPr lang="fr-BE" sz="1100" u="none" strike="noStrike">
                          <a:effectLst/>
                        </a:rPr>
                        <a:t>15,5</a:t>
                      </a:r>
                      <a:endParaRPr lang="fr-BE" sz="1100" b="0" i="0" u="none" strike="noStrike">
                        <a:solidFill>
                          <a:srgbClr val="000000"/>
                        </a:solidFill>
                        <a:effectLst/>
                        <a:latin typeface="Calibri" panose="020F0502020204030204" pitchFamily="34" charset="0"/>
                      </a:endParaRPr>
                    </a:p>
                  </a:txBody>
                  <a:tcPr marL="9525" marR="9525" marT="9525" marB="0" anchor="ctr"/>
                </a:tc>
              </a:tr>
              <a:tr h="400567">
                <a:tc>
                  <a:txBody>
                    <a:bodyPr/>
                    <a:lstStyle/>
                    <a:p>
                      <a:pPr algn="ctr" fontAlgn="ctr"/>
                      <a:r>
                        <a:rPr lang="fr-BE" sz="1100" u="none" strike="noStrike" baseline="30000">
                          <a:effectLst/>
                        </a:rPr>
                        <a:t>84</a:t>
                      </a:r>
                      <a:r>
                        <a:rPr lang="fr-BE" sz="1100" u="none" strike="noStrike">
                          <a:effectLst/>
                        </a:rPr>
                        <a:t>Kr</a:t>
                      </a:r>
                      <a:r>
                        <a:rPr lang="fr-BE" sz="1100" u="none" strike="noStrike" baseline="30000">
                          <a:effectLst/>
                        </a:rPr>
                        <a:t>17+</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299</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38,4</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fontAlgn="ctr"/>
                      <a:r>
                        <a:rPr lang="fr-BE" sz="1100" u="none" strike="noStrike">
                          <a:effectLst/>
                        </a:rPr>
                        <a:t>40,2</a:t>
                      </a:r>
                      <a:endParaRPr lang="fr-BE" sz="1100" b="0" i="0" u="none" strike="noStrike">
                        <a:solidFill>
                          <a:srgbClr val="000000"/>
                        </a:solidFill>
                        <a:effectLst/>
                        <a:latin typeface="Calibri" panose="020F0502020204030204" pitchFamily="34" charset="0"/>
                      </a:endParaRPr>
                    </a:p>
                  </a:txBody>
                  <a:tcPr marL="9525" marR="9525" marT="9525" marB="0" anchor="ctr"/>
                </a:tc>
              </a:tr>
              <a:tr h="400567">
                <a:tc>
                  <a:txBody>
                    <a:bodyPr/>
                    <a:lstStyle/>
                    <a:p>
                      <a:pPr algn="ctr" fontAlgn="ctr"/>
                      <a:r>
                        <a:rPr lang="fr-BE" sz="1100" u="none" strike="noStrike" baseline="30000">
                          <a:effectLst/>
                        </a:rPr>
                        <a:t>124</a:t>
                      </a:r>
                      <a:r>
                        <a:rPr lang="fr-BE" sz="1100" u="none" strike="noStrike">
                          <a:effectLst/>
                        </a:rPr>
                        <a:t>Xe</a:t>
                      </a:r>
                      <a:r>
                        <a:rPr lang="fr-BE" sz="1100" u="none" strike="noStrike" baseline="30000">
                          <a:effectLst/>
                        </a:rPr>
                        <a:t>25+</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a:effectLst/>
                        </a:rPr>
                        <a:t>417</a:t>
                      </a:r>
                      <a:endParaRPr lang="fr-B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dirty="0">
                          <a:effectLst/>
                        </a:rPr>
                        <a:t>36,4</a:t>
                      </a:r>
                      <a:endParaRPr lang="fr-BE" sz="11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fontAlgn="ctr"/>
                      <a:r>
                        <a:rPr lang="fr-BE" sz="1100" u="none" strike="noStrike" dirty="0">
                          <a:effectLst/>
                        </a:rPr>
                        <a:t>69</a:t>
                      </a:r>
                      <a:endParaRPr lang="fr-BE"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395484784"/>
              </p:ext>
            </p:extLst>
          </p:nvPr>
        </p:nvGraphicFramePr>
        <p:xfrm>
          <a:off x="4862139" y="4581128"/>
          <a:ext cx="3670301" cy="360040"/>
        </p:xfrm>
        <a:graphic>
          <a:graphicData uri="http://schemas.openxmlformats.org/drawingml/2006/table">
            <a:tbl>
              <a:tblPr>
                <a:tableStyleId>{5C22544A-7EE6-4342-B048-85BDC9FD1C3A}</a:tableStyleId>
              </a:tblPr>
              <a:tblGrid>
                <a:gridCol w="507561"/>
                <a:gridCol w="866026"/>
                <a:gridCol w="875543"/>
                <a:gridCol w="1421171"/>
              </a:tblGrid>
              <a:tr h="360040">
                <a:tc>
                  <a:txBody>
                    <a:bodyPr/>
                    <a:lstStyle/>
                    <a:p>
                      <a:pPr algn="ctr" fontAlgn="ctr"/>
                      <a:r>
                        <a:rPr lang="fr-BE" sz="1100" u="none" strike="noStrike" baseline="30000" dirty="0">
                          <a:solidFill>
                            <a:schemeClr val="tx1"/>
                          </a:solidFill>
                          <a:effectLst/>
                        </a:rPr>
                        <a:t>124</a:t>
                      </a:r>
                      <a:r>
                        <a:rPr lang="fr-BE" sz="1100" u="none" strike="noStrike" dirty="0">
                          <a:solidFill>
                            <a:schemeClr val="tx1"/>
                          </a:solidFill>
                          <a:effectLst/>
                        </a:rPr>
                        <a:t>Xe</a:t>
                      </a:r>
                      <a:r>
                        <a:rPr lang="fr-BE" sz="1100" u="none" strike="noStrike" baseline="30000" dirty="0">
                          <a:solidFill>
                            <a:schemeClr val="tx1"/>
                          </a:solidFill>
                          <a:effectLst/>
                        </a:rPr>
                        <a:t>35+</a:t>
                      </a:r>
                      <a:endParaRPr lang="fr-BE" sz="1100" b="0" i="0" u="none" strike="noStrike"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fr-BE" sz="1100" u="none" strike="noStrike" dirty="0">
                          <a:solidFill>
                            <a:schemeClr val="tx1"/>
                          </a:solidFill>
                          <a:effectLst/>
                        </a:rPr>
                        <a:t>1000</a:t>
                      </a:r>
                      <a:endParaRPr lang="fr-BE" sz="1100" b="0" i="0" u="none" strike="noStrike"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fr-BE" sz="1100" u="none" strike="noStrike" dirty="0">
                          <a:solidFill>
                            <a:schemeClr val="tx1"/>
                          </a:solidFill>
                          <a:effectLst/>
                        </a:rPr>
                        <a:t>73,1</a:t>
                      </a:r>
                      <a:endParaRPr lang="fr-BE" sz="1100" b="0" i="0" u="none" strike="noStrike" dirty="0">
                        <a:solidFill>
                          <a:schemeClr val="tx1"/>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fr-BE" sz="1100" u="none" strike="noStrike" dirty="0">
                          <a:solidFill>
                            <a:schemeClr val="tx1"/>
                          </a:solidFill>
                          <a:effectLst/>
                        </a:rPr>
                        <a:t>62,5</a:t>
                      </a:r>
                      <a:endParaRPr lang="fr-BE" sz="1100" b="0" i="0" u="none" strike="noStrike" dirty="0">
                        <a:solidFill>
                          <a:schemeClr val="tx1"/>
                        </a:solidFill>
                        <a:effectLst/>
                        <a:latin typeface="Calibri" panose="020F0502020204030204" pitchFamily="34" charset="0"/>
                      </a:endParaRPr>
                    </a:p>
                  </a:txBody>
                  <a:tcPr marL="9525" marR="9525" marT="9525" marB="0" anchor="ctr">
                    <a:solidFill>
                      <a:srgbClr val="92D050"/>
                    </a:solidFill>
                  </a:tcPr>
                </a:tc>
              </a:tr>
            </a:tbl>
          </a:graphicData>
        </a:graphic>
      </p:graphicFrame>
      <p:sp>
        <p:nvSpPr>
          <p:cNvPr id="3" name="ZoneTexte 2"/>
          <p:cNvSpPr txBox="1"/>
          <p:nvPr/>
        </p:nvSpPr>
        <p:spPr>
          <a:xfrm>
            <a:off x="1797584" y="1279077"/>
            <a:ext cx="1260140" cy="461665"/>
          </a:xfrm>
          <a:prstGeom prst="rect">
            <a:avLst/>
          </a:prstGeom>
          <a:noFill/>
        </p:spPr>
        <p:txBody>
          <a:bodyPr wrap="square" rtlCol="0">
            <a:spAutoFit/>
          </a:bodyPr>
          <a:lstStyle/>
          <a:p>
            <a:r>
              <a:rPr lang="fr-BE" sz="2400" b="1" dirty="0" smtClean="0"/>
              <a:t>High LET</a:t>
            </a:r>
            <a:endParaRPr lang="fr-BE" sz="2400" b="1" dirty="0"/>
          </a:p>
        </p:txBody>
      </p:sp>
      <p:sp>
        <p:nvSpPr>
          <p:cNvPr id="6" name="ZoneTexte 5"/>
          <p:cNvSpPr txBox="1"/>
          <p:nvPr/>
        </p:nvSpPr>
        <p:spPr>
          <a:xfrm>
            <a:off x="6014267" y="1124744"/>
            <a:ext cx="2016224" cy="461665"/>
          </a:xfrm>
          <a:prstGeom prst="rect">
            <a:avLst/>
          </a:prstGeom>
          <a:noFill/>
        </p:spPr>
        <p:txBody>
          <a:bodyPr wrap="square" rtlCol="0">
            <a:spAutoFit/>
          </a:bodyPr>
          <a:lstStyle/>
          <a:p>
            <a:r>
              <a:rPr lang="fr-BE" sz="2400" b="1" dirty="0" smtClean="0"/>
              <a:t>High range</a:t>
            </a:r>
            <a:endParaRPr lang="fr-BE" sz="2400" b="1" dirty="0"/>
          </a:p>
        </p:txBody>
      </p:sp>
    </p:spTree>
    <p:extLst>
      <p:ext uri="{BB962C8B-B14F-4D97-AF65-F5344CB8AC3E}">
        <p14:creationId xmlns:p14="http://schemas.microsoft.com/office/powerpoint/2010/main" val="2153393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Component cross section</a:t>
            </a:r>
            <a:endParaRPr lang="fr-BE"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29" y="1012049"/>
            <a:ext cx="8041005" cy="4810601"/>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cxnSp>
        <p:nvCxnSpPr>
          <p:cNvPr id="7" name="Connecteur droit avec flèche 6"/>
          <p:cNvCxnSpPr/>
          <p:nvPr/>
        </p:nvCxnSpPr>
        <p:spPr>
          <a:xfrm flipH="1" flipV="1">
            <a:off x="4572000" y="2420888"/>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860032" y="2539853"/>
            <a:ext cx="432048" cy="369332"/>
          </a:xfrm>
          <a:prstGeom prst="rect">
            <a:avLst/>
          </a:prstGeom>
          <a:noFill/>
        </p:spPr>
        <p:txBody>
          <a:bodyPr wrap="square" rtlCol="0">
            <a:spAutoFit/>
          </a:bodyPr>
          <a:lstStyle/>
          <a:p>
            <a:r>
              <a:rPr lang="fr-BE" dirty="0" smtClean="0">
                <a:solidFill>
                  <a:srgbClr val="0204E8"/>
                </a:solidFill>
              </a:rPr>
              <a:t>Xe</a:t>
            </a:r>
            <a:endParaRPr lang="fr-BE" dirty="0">
              <a:solidFill>
                <a:srgbClr val="0204E8"/>
              </a:solidFill>
            </a:endParaRPr>
          </a:p>
        </p:txBody>
      </p:sp>
      <p:cxnSp>
        <p:nvCxnSpPr>
          <p:cNvPr id="10" name="Connecteur droit avec flèche 9"/>
          <p:cNvCxnSpPr/>
          <p:nvPr/>
        </p:nvCxnSpPr>
        <p:spPr>
          <a:xfrm flipH="1" flipV="1">
            <a:off x="3059832" y="2616507"/>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483768" y="2661774"/>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1907704" y="2769786"/>
            <a:ext cx="360040"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1619672" y="3927485"/>
            <a:ext cx="414046" cy="152709"/>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565667" y="5021869"/>
            <a:ext cx="522057" cy="54687"/>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1565666" y="4635535"/>
            <a:ext cx="468052" cy="216024"/>
          </a:xfrm>
          <a:prstGeom prst="straightConnector1">
            <a:avLst/>
          </a:prstGeom>
          <a:ln>
            <a:solidFill>
              <a:srgbClr val="0000DA"/>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383868" y="2724519"/>
            <a:ext cx="504056" cy="369332"/>
          </a:xfrm>
          <a:prstGeom prst="rect">
            <a:avLst/>
          </a:prstGeom>
          <a:noFill/>
        </p:spPr>
        <p:txBody>
          <a:bodyPr wrap="square" rtlCol="0">
            <a:spAutoFit/>
          </a:bodyPr>
          <a:lstStyle/>
          <a:p>
            <a:r>
              <a:rPr lang="fr-BE" dirty="0" smtClean="0">
                <a:solidFill>
                  <a:srgbClr val="0204E8"/>
                </a:solidFill>
              </a:rPr>
              <a:t>Kr</a:t>
            </a:r>
            <a:endParaRPr lang="fr-BE" dirty="0">
              <a:solidFill>
                <a:srgbClr val="0204E8"/>
              </a:solidFill>
            </a:endParaRPr>
          </a:p>
        </p:txBody>
      </p:sp>
      <p:sp>
        <p:nvSpPr>
          <p:cNvPr id="21" name="ZoneTexte 20"/>
          <p:cNvSpPr txBox="1"/>
          <p:nvPr/>
        </p:nvSpPr>
        <p:spPr>
          <a:xfrm>
            <a:off x="2753798" y="2796208"/>
            <a:ext cx="468052" cy="369332"/>
          </a:xfrm>
          <a:prstGeom prst="rect">
            <a:avLst/>
          </a:prstGeom>
          <a:noFill/>
        </p:spPr>
        <p:txBody>
          <a:bodyPr wrap="square" rtlCol="0">
            <a:spAutoFit/>
          </a:bodyPr>
          <a:lstStyle/>
          <a:p>
            <a:r>
              <a:rPr lang="fr-BE" dirty="0" smtClean="0">
                <a:solidFill>
                  <a:srgbClr val="0204E8"/>
                </a:solidFill>
              </a:rPr>
              <a:t>Ni</a:t>
            </a:r>
            <a:endParaRPr lang="fr-BE" dirty="0">
              <a:solidFill>
                <a:srgbClr val="0204E8"/>
              </a:solidFill>
            </a:endParaRPr>
          </a:p>
        </p:txBody>
      </p:sp>
      <p:sp>
        <p:nvSpPr>
          <p:cNvPr id="22" name="ZoneTexte 21"/>
          <p:cNvSpPr txBox="1"/>
          <p:nvPr/>
        </p:nvSpPr>
        <p:spPr>
          <a:xfrm>
            <a:off x="2120885" y="2926824"/>
            <a:ext cx="558062" cy="369332"/>
          </a:xfrm>
          <a:prstGeom prst="rect">
            <a:avLst/>
          </a:prstGeom>
          <a:noFill/>
        </p:spPr>
        <p:txBody>
          <a:bodyPr wrap="square" rtlCol="0">
            <a:spAutoFit/>
          </a:bodyPr>
          <a:lstStyle/>
          <a:p>
            <a:r>
              <a:rPr lang="fr-BE" dirty="0" smtClean="0">
                <a:solidFill>
                  <a:srgbClr val="0204E8"/>
                </a:solidFill>
              </a:rPr>
              <a:t>Ar</a:t>
            </a:r>
            <a:endParaRPr lang="fr-BE" dirty="0">
              <a:solidFill>
                <a:srgbClr val="0204E8"/>
              </a:solidFill>
            </a:endParaRPr>
          </a:p>
        </p:txBody>
      </p:sp>
      <p:sp>
        <p:nvSpPr>
          <p:cNvPr id="23" name="ZoneTexte 22"/>
          <p:cNvSpPr txBox="1"/>
          <p:nvPr/>
        </p:nvSpPr>
        <p:spPr>
          <a:xfrm>
            <a:off x="1985951" y="3743031"/>
            <a:ext cx="506899" cy="369332"/>
          </a:xfrm>
          <a:prstGeom prst="rect">
            <a:avLst/>
          </a:prstGeom>
          <a:noFill/>
        </p:spPr>
        <p:txBody>
          <a:bodyPr wrap="square" rtlCol="0">
            <a:spAutoFit/>
          </a:bodyPr>
          <a:lstStyle/>
          <a:p>
            <a:r>
              <a:rPr lang="fr-BE" dirty="0" smtClean="0">
                <a:solidFill>
                  <a:srgbClr val="0204E8"/>
                </a:solidFill>
              </a:rPr>
              <a:t>Ne</a:t>
            </a:r>
            <a:endParaRPr lang="fr-BE" dirty="0">
              <a:solidFill>
                <a:srgbClr val="0204E8"/>
              </a:solidFill>
            </a:endParaRPr>
          </a:p>
        </p:txBody>
      </p:sp>
      <p:sp>
        <p:nvSpPr>
          <p:cNvPr id="24" name="ZoneTexte 23"/>
          <p:cNvSpPr txBox="1"/>
          <p:nvPr/>
        </p:nvSpPr>
        <p:spPr>
          <a:xfrm>
            <a:off x="2017368" y="4383226"/>
            <a:ext cx="371965" cy="369332"/>
          </a:xfrm>
          <a:prstGeom prst="rect">
            <a:avLst/>
          </a:prstGeom>
          <a:noFill/>
        </p:spPr>
        <p:txBody>
          <a:bodyPr wrap="square" rtlCol="0">
            <a:spAutoFit/>
          </a:bodyPr>
          <a:lstStyle/>
          <a:p>
            <a:r>
              <a:rPr lang="fr-BE" dirty="0" smtClean="0">
                <a:solidFill>
                  <a:srgbClr val="0204E8"/>
                </a:solidFill>
              </a:rPr>
              <a:t>N</a:t>
            </a:r>
            <a:endParaRPr lang="fr-BE" dirty="0">
              <a:solidFill>
                <a:srgbClr val="0204E8"/>
              </a:solidFill>
            </a:endParaRPr>
          </a:p>
        </p:txBody>
      </p:sp>
      <p:sp>
        <p:nvSpPr>
          <p:cNvPr id="25" name="ZoneTexte 24"/>
          <p:cNvSpPr txBox="1"/>
          <p:nvPr/>
        </p:nvSpPr>
        <p:spPr>
          <a:xfrm>
            <a:off x="2035427" y="4815236"/>
            <a:ext cx="928490" cy="369332"/>
          </a:xfrm>
          <a:prstGeom prst="rect">
            <a:avLst/>
          </a:prstGeom>
          <a:noFill/>
        </p:spPr>
        <p:txBody>
          <a:bodyPr wrap="square" rtlCol="0">
            <a:spAutoFit/>
          </a:bodyPr>
          <a:lstStyle/>
          <a:p>
            <a:r>
              <a:rPr lang="fr-BE" dirty="0" smtClean="0">
                <a:solidFill>
                  <a:srgbClr val="0204E8"/>
                </a:solidFill>
              </a:rPr>
              <a:t>C</a:t>
            </a:r>
            <a:endParaRPr lang="fr-BE" dirty="0">
              <a:solidFill>
                <a:srgbClr val="0204E8"/>
              </a:solidFill>
            </a:endParaRPr>
          </a:p>
        </p:txBody>
      </p:sp>
    </p:spTree>
    <p:extLst>
      <p:ext uri="{BB962C8B-B14F-4D97-AF65-F5344CB8AC3E}">
        <p14:creationId xmlns:p14="http://schemas.microsoft.com/office/powerpoint/2010/main" val="1598728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Development</a:t>
            </a:r>
            <a:r>
              <a:rPr lang="fr-BE" dirty="0" smtClean="0"/>
              <a:t> of a new ECRIS</a:t>
            </a:r>
            <a:endParaRPr lang="fr-BE" dirty="0"/>
          </a:p>
        </p:txBody>
      </p:sp>
      <p:sp>
        <p:nvSpPr>
          <p:cNvPr id="3" name="Espace réservé du texte 2"/>
          <p:cNvSpPr>
            <a:spLocks noGrp="1"/>
          </p:cNvSpPr>
          <p:nvPr>
            <p:ph type="body" sz="quarter" idx="10"/>
          </p:nvPr>
        </p:nvSpPr>
        <p:spPr>
          <a:xfrm>
            <a:off x="381000" y="1411552"/>
            <a:ext cx="8382000" cy="5663089"/>
          </a:xfrm>
        </p:spPr>
        <p:txBody>
          <a:bodyPr/>
          <a:lstStyle/>
          <a:p>
            <a:pPr>
              <a:lnSpc>
                <a:spcPct val="150000"/>
              </a:lnSpc>
            </a:pPr>
            <a:r>
              <a:rPr lang="fr-BE" dirty="0" smtClean="0"/>
              <a:t>Project </a:t>
            </a:r>
            <a:r>
              <a:rPr lang="en-US" dirty="0" smtClean="0"/>
              <a:t>funded</a:t>
            </a:r>
            <a:r>
              <a:rPr lang="fr-BE" dirty="0" smtClean="0"/>
              <a:t> </a:t>
            </a:r>
            <a:r>
              <a:rPr lang="fr-BE" dirty="0" smtClean="0"/>
              <a:t>by the </a:t>
            </a:r>
            <a:r>
              <a:rPr lang="fr-BE" dirty="0" err="1"/>
              <a:t>Walloon</a:t>
            </a:r>
            <a:r>
              <a:rPr lang="fr-BE" dirty="0"/>
              <a:t> </a:t>
            </a:r>
            <a:r>
              <a:rPr lang="fr-BE" dirty="0" err="1"/>
              <a:t>region</a:t>
            </a:r>
            <a:r>
              <a:rPr lang="fr-BE" dirty="0"/>
              <a:t> </a:t>
            </a:r>
            <a:r>
              <a:rPr lang="fr-BE" dirty="0" smtClean="0"/>
              <a:t>(Marshall plan : </a:t>
            </a:r>
            <a:r>
              <a:rPr lang="fr-BE" dirty="0" err="1" smtClean="0"/>
              <a:t>Skywin</a:t>
            </a:r>
            <a:r>
              <a:rPr lang="fr-BE" dirty="0" smtClean="0"/>
              <a:t> pole) </a:t>
            </a:r>
          </a:p>
          <a:p>
            <a:pPr>
              <a:lnSpc>
                <a:spcPct val="150000"/>
              </a:lnSpc>
            </a:pPr>
            <a:r>
              <a:rPr lang="fr-BE" dirty="0" smtClean="0"/>
              <a:t>Objective : High charge state ion (Xe 35+ or 36+)</a:t>
            </a:r>
          </a:p>
          <a:p>
            <a:pPr>
              <a:lnSpc>
                <a:spcPct val="150000"/>
              </a:lnSpc>
            </a:pPr>
            <a:r>
              <a:rPr lang="fr-BE" dirty="0" err="1" smtClean="0"/>
              <a:t>Increase</a:t>
            </a:r>
            <a:r>
              <a:rPr lang="fr-BE" dirty="0" smtClean="0"/>
              <a:t> the </a:t>
            </a:r>
            <a:r>
              <a:rPr lang="fr-BE" dirty="0" err="1" smtClean="0"/>
              <a:t>frequency</a:t>
            </a:r>
            <a:r>
              <a:rPr lang="fr-BE" dirty="0" smtClean="0"/>
              <a:t> : </a:t>
            </a:r>
            <a:r>
              <a:rPr lang="fr-BE" dirty="0" err="1" smtClean="0"/>
              <a:t>from</a:t>
            </a:r>
            <a:r>
              <a:rPr lang="fr-BE" dirty="0" smtClean="0"/>
              <a:t> 6 to 17,3 GHz</a:t>
            </a:r>
          </a:p>
          <a:p>
            <a:pPr>
              <a:lnSpc>
                <a:spcPct val="150000"/>
              </a:lnSpc>
            </a:pPr>
            <a:r>
              <a:rPr lang="fr-BE" dirty="0"/>
              <a:t>Room </a:t>
            </a:r>
            <a:r>
              <a:rPr lang="fr-BE" dirty="0" err="1"/>
              <a:t>temperature</a:t>
            </a:r>
            <a:r>
              <a:rPr lang="fr-BE" dirty="0"/>
              <a:t> </a:t>
            </a:r>
            <a:r>
              <a:rPr lang="fr-BE" dirty="0" err="1"/>
              <a:t>coils</a:t>
            </a:r>
            <a:endParaRPr lang="fr-BE" dirty="0"/>
          </a:p>
          <a:p>
            <a:pPr>
              <a:lnSpc>
                <a:spcPct val="150000"/>
              </a:lnSpc>
            </a:pPr>
            <a:endParaRPr lang="fr-BE" dirty="0" smtClean="0"/>
          </a:p>
          <a:p>
            <a:pPr marL="0" indent="0">
              <a:lnSpc>
                <a:spcPct val="150000"/>
              </a:lnSpc>
              <a:buNone/>
            </a:pP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683568" cy="946417"/>
          </a:xfrm>
          <a:prstGeom prst="rect">
            <a:avLst/>
          </a:prstGeom>
        </p:spPr>
      </p:pic>
      <p:sp>
        <p:nvSpPr>
          <p:cNvPr id="5" name="ZoneTexte 4"/>
          <p:cNvSpPr txBox="1"/>
          <p:nvPr/>
        </p:nvSpPr>
        <p:spPr>
          <a:xfrm>
            <a:off x="7740352" y="6488668"/>
            <a:ext cx="1800200" cy="369332"/>
          </a:xfrm>
          <a:prstGeom prst="rect">
            <a:avLst/>
          </a:prstGeom>
          <a:noFill/>
        </p:spPr>
        <p:txBody>
          <a:bodyPr wrap="square" rtlCol="0">
            <a:spAutoFit/>
          </a:bodyPr>
          <a:lstStyle/>
          <a:p>
            <a:r>
              <a:rPr lang="fr-BE" dirty="0" smtClean="0">
                <a:solidFill>
                  <a:schemeClr val="bg1"/>
                </a:solidFill>
              </a:rPr>
              <a:t>XXXIX ECPM</a:t>
            </a:r>
            <a:endParaRPr lang="fr-BE" dirty="0">
              <a:solidFill>
                <a:schemeClr val="bg1"/>
              </a:solidFill>
            </a:endParaRPr>
          </a:p>
        </p:txBody>
      </p:sp>
    </p:spTree>
    <p:extLst>
      <p:ext uri="{BB962C8B-B14F-4D97-AF65-F5344CB8AC3E}">
        <p14:creationId xmlns:p14="http://schemas.microsoft.com/office/powerpoint/2010/main" val="34513800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Exemples de diapositives de présentation (conception Blanc avec barre bleue)</Template>
  <TotalTime>762</TotalTime>
  <Words>840</Words>
  <Application>Microsoft Office PowerPoint</Application>
  <PresentationFormat>On-screen Show (4:3)</PresentationFormat>
  <Paragraphs>280</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Courier New</vt:lpstr>
      <vt:lpstr>Times New Roman</vt:lpstr>
      <vt:lpstr>Wingdings</vt:lpstr>
      <vt:lpstr>1_White with Blue Bar Segoe Template_TP10286789</vt:lpstr>
      <vt:lpstr>White with Courier font for code slides</vt:lpstr>
      <vt:lpstr>UCL – K110  Status Report</vt:lpstr>
      <vt:lpstr>UCL-CRC cyclotron</vt:lpstr>
      <vt:lpstr>K110  uses</vt:lpstr>
      <vt:lpstr>Experimental hall</vt:lpstr>
      <vt:lpstr>Space radiations</vt:lpstr>
      <vt:lpstr>Beam requirements</vt:lpstr>
      <vt:lpstr>CRC cockails</vt:lpstr>
      <vt:lpstr>Component cross section</vt:lpstr>
      <vt:lpstr>Development of a new ECRIS</vt:lpstr>
      <vt:lpstr>Development of a new ECRIS</vt:lpstr>
      <vt:lpstr>Development of a new ECRIS</vt:lpstr>
      <vt:lpstr>Hexapole configuration</vt:lpstr>
      <vt:lpstr>Development of a new ECRIS</vt:lpstr>
      <vt:lpstr>Xenon Spectrum</vt:lpstr>
      <vt:lpstr>New cocktail</vt:lpstr>
      <vt:lpstr>Special features for ions cocktail</vt:lpstr>
      <vt:lpstr>Heavy ions Irradiation Facility</vt:lpstr>
      <vt:lpstr>Heavy ions Irradiation Facility</vt:lpstr>
      <vt:lpstr>Heavy ions Irradiation Facility</vt:lpstr>
      <vt:lpstr>Heavy ions Irradiation Facility</vt:lpstr>
      <vt:lpstr>Particles counting</vt:lpstr>
      <vt:lpstr>Beam homogeneity</vt:lpstr>
      <vt:lpstr>Beam homogeneity</vt:lpstr>
      <vt:lpstr>Lissajoux figure</vt:lpstr>
      <vt:lpstr>Beam homogeneity</vt:lpstr>
      <vt:lpstr>SEU monitor</vt:lpstr>
      <vt:lpstr>SEU monitor</vt:lpstr>
      <vt:lpstr>Seu monitor</vt:lpstr>
      <vt:lpstr>Component cross section</vt:lpstr>
      <vt:lpstr>PowerPoint Presentation</vt:lpstr>
    </vt:vector>
  </TitlesOfParts>
  <Company>Université Catholique de Louvain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lstandaert</dc:creator>
  <cp:keywords/>
  <cp:lastModifiedBy>Trainer Delta</cp:lastModifiedBy>
  <cp:revision>217</cp:revision>
  <dcterms:created xsi:type="dcterms:W3CDTF">2015-09-07T17:01:01Z</dcterms:created>
  <dcterms:modified xsi:type="dcterms:W3CDTF">2015-09-23T14:28:55Z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