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95" r:id="rId3"/>
    <p:sldId id="257" r:id="rId4"/>
    <p:sldId id="258" r:id="rId5"/>
    <p:sldId id="260" r:id="rId6"/>
    <p:sldId id="259" r:id="rId7"/>
    <p:sldId id="264" r:id="rId8"/>
    <p:sldId id="262" r:id="rId9"/>
    <p:sldId id="263" r:id="rId10"/>
    <p:sldId id="261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4" r:id="rId37"/>
    <p:sldId id="292" r:id="rId38"/>
    <p:sldId id="303" r:id="rId39"/>
    <p:sldId id="299" r:id="rId40"/>
    <p:sldId id="296" r:id="rId41"/>
    <p:sldId id="293" r:id="rId42"/>
    <p:sldId id="297" r:id="rId43"/>
    <p:sldId id="301" r:id="rId44"/>
    <p:sldId id="300" r:id="rId45"/>
    <p:sldId id="304" r:id="rId46"/>
    <p:sldId id="302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AB555E-C058-48B5-8F17-C847A0232D98}" type="datetimeFigureOut">
              <a:rPr lang="en-GB" smtClean="0"/>
              <a:t>19/12/2013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DC1BF1-4325-492F-8F5B-B26F7732B6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9039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FPIS</a:t>
            </a:r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21" y="4344301"/>
            <a:ext cx="5485959" cy="4113423"/>
          </a:xfrm>
        </p:spPr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04CB9-FE49-478D-B149-D8D3588C8C41}" type="datetime1">
              <a:rPr lang="en-GB" smtClean="0"/>
              <a:t>19/12/2013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Belgian IUAP Meeting, UCL, 19/12/2013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4689-6C3B-436B-96E3-30C686D159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1724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E6A3B-8C00-4303-88EE-A3B46A050D2B}" type="datetime1">
              <a:rPr lang="en-GB" smtClean="0"/>
              <a:t>19/12/2013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Belgian IUAP Meeting, UCL, 19/12/2013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4689-6C3B-436B-96E3-30C686D159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286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56AA3-7764-4932-BE32-00B65B4DE266}" type="datetime1">
              <a:rPr lang="en-GB" smtClean="0"/>
              <a:t>19/12/2013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Belgian IUAP Meeting, UCL, 19/12/2013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4689-6C3B-436B-96E3-30C686D159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0000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84E11-AECB-409B-9180-CE60BEC9604B}" type="datetime1">
              <a:rPr lang="en-GB" smtClean="0"/>
              <a:t>19/12/2013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Belgian IUAP Meeting, UCL, 19/12/2013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4689-6C3B-436B-96E3-30C686D159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959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364A9-A8B0-433E-81E3-29B87735B97A}" type="datetime1">
              <a:rPr lang="en-GB" smtClean="0"/>
              <a:t>19/12/2013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Belgian IUAP Meeting, UCL, 19/12/2013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4689-6C3B-436B-96E3-30C686D159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5500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231A5-0587-4213-AB40-2410B2177B31}" type="datetime1">
              <a:rPr lang="en-GB" smtClean="0"/>
              <a:t>19/12/2013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Belgian IUAP Meeting, UCL, 19/12/2013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4689-6C3B-436B-96E3-30C686D159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099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A750B-146F-49B6-8272-24ABB5F1A58C}" type="datetime1">
              <a:rPr lang="en-GB" smtClean="0"/>
              <a:t>19/12/2013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Belgian IUAP Meeting, UCL, 19/12/2013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4689-6C3B-436B-96E3-30C686D159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996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B4599-D3B8-496C-AF6A-3AA4D7289F5A}" type="datetime1">
              <a:rPr lang="en-GB" smtClean="0"/>
              <a:t>19/12/2013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Belgian IUAP Meeting, UCL, 19/12/2013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4689-6C3B-436B-96E3-30C686D159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0656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2A9B7-C143-47E9-9BA2-83EA96FF6994}" type="datetime1">
              <a:rPr lang="en-GB" smtClean="0"/>
              <a:t>19/12/2013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Belgian IUAP Meeting, UCL, 19/12/2013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4689-6C3B-436B-96E3-30C686D159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1435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FC20D-C636-49A0-A6FB-6716C1F006F6}" type="datetime1">
              <a:rPr lang="en-GB" smtClean="0"/>
              <a:t>19/12/2013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Belgian IUAP Meeting, UCL, 19/12/2013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4689-6C3B-436B-96E3-30C686D159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2575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C17A-E60F-4B23-B13F-415994A39938}" type="datetime1">
              <a:rPr lang="en-GB" smtClean="0"/>
              <a:t>19/12/2013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Belgian IUAP Meeting, UCL, 19/12/2013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4689-6C3B-436B-96E3-30C686D159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2989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54E64-8320-4770-84E5-DE7318912218}" type="datetime1">
              <a:rPr lang="en-GB" smtClean="0"/>
              <a:t>19/12/2013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Belgian IUAP Meeting, UCL, 19/12/2013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C54689-6C3B-436B-96E3-30C686D159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323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jpeg"/><Relationship Id="rId5" Type="http://schemas.openxmlformats.org/officeDocument/2006/relationships/image" Target="../media/image4.png"/><Relationship Id="rId10" Type="http://schemas.openxmlformats.org/officeDocument/2006/relationships/image" Target="../media/image5.png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2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tjs\Documents\DarkMatter\TALKS\uppsala06\lss_red.mpg" TargetMode="External"/><Relationship Id="rId6" Type="http://schemas.openxmlformats.org/officeDocument/2006/relationships/image" Target="../media/image11.wmf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Results from the LUX experiment</a:t>
            </a:r>
            <a:br>
              <a:rPr lang="en-GB" dirty="0" smtClean="0"/>
            </a:br>
            <a:r>
              <a:rPr lang="en-GB" sz="4000" dirty="0" smtClean="0"/>
              <a:t>and </a:t>
            </a:r>
            <a:r>
              <a:rPr lang="en-GB" sz="4000" dirty="0"/>
              <a:t>p</a:t>
            </a:r>
            <a:r>
              <a:rPr lang="en-GB" sz="4000" dirty="0" smtClean="0"/>
              <a:t>resentation of LUX-ZEPLIN</a:t>
            </a:r>
            <a:endParaRPr lang="en-GB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Timothy John Sumner </a:t>
            </a:r>
          </a:p>
          <a:p>
            <a:r>
              <a:rPr lang="en-GB" sz="2400" i="1" dirty="0" smtClean="0"/>
              <a:t>Imperial College London</a:t>
            </a:r>
          </a:p>
          <a:p>
            <a:r>
              <a:rPr lang="en-GB" sz="4400" dirty="0" smtClean="0"/>
              <a:t>on behalf of the </a:t>
            </a:r>
            <a:r>
              <a:rPr lang="en-GB" sz="4400" dirty="0" smtClean="0"/>
              <a:t>LUX and LZ collaborations</a:t>
            </a:r>
            <a:endParaRPr lang="en-GB" sz="4400" dirty="0" smtClean="0"/>
          </a:p>
          <a:p>
            <a:endParaRPr lang="en-GB" sz="2400" i="1" dirty="0" smtClean="0"/>
          </a:p>
          <a:p>
            <a:endParaRPr lang="en-GB" sz="2400" i="1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953" y="0"/>
            <a:ext cx="2958892" cy="2060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28192" cy="1520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" name="Picture 3" descr="Imperial College Lond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6644" y="6375349"/>
            <a:ext cx="1588777" cy="416109"/>
          </a:xfrm>
          <a:prstGeom prst="rect">
            <a:avLst/>
          </a:prstGeom>
          <a:noFill/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Belgian IUAP Meeting, UCL, 19/12/2013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4689-6C3B-436B-96E3-30C686D1598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775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Large Underground Xenon (LUX) Experiment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Belgian IUAP Meeting, UCL, 19/12/2013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4689-6C3B-436B-96E3-30C686D15981}" type="slidenum">
              <a:rPr lang="en-GB" smtClean="0"/>
              <a:t>10</a:t>
            </a:fld>
            <a:endParaRPr lang="en-GB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32063"/>
            <a:ext cx="2664296" cy="4793281"/>
          </a:xfrm>
          <a:prstGeom prst="rect">
            <a:avLst/>
          </a:prstGeom>
          <a:noFill/>
          <a:ln w="63500" cap="flat">
            <a:noFill/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>
            <a:spLocks/>
          </p:cNvSpPr>
          <p:nvPr/>
        </p:nvSpPr>
        <p:spPr bwMode="auto">
          <a:xfrm>
            <a:off x="3347864" y="5069140"/>
            <a:ext cx="3949700" cy="1295400"/>
          </a:xfrm>
          <a:prstGeom prst="rect">
            <a:avLst/>
          </a:prstGeom>
          <a:solidFill>
            <a:srgbClr val="C6D9F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95899" bIns="3810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5pPr>
            <a:lvl6pPr marL="2286000" algn="l" defTabSz="457200" rtl="0" eaLnBrk="1" latinLnBrk="0" hangingPunct="1"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6pPr>
            <a:lvl7pPr marL="2743200" algn="l" defTabSz="457200" rtl="0" eaLnBrk="1" latinLnBrk="0" hangingPunct="1"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7pPr>
            <a:lvl8pPr marL="3200400" algn="l" defTabSz="457200" rtl="0" eaLnBrk="1" latinLnBrk="0" hangingPunct="1"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8pPr>
            <a:lvl9pPr marL="3657600" algn="l" defTabSz="457200" rtl="0" eaLnBrk="1" latinLnBrk="0" hangingPunct="1"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9pPr>
          </a:lstStyle>
          <a:p>
            <a:pPr marL="19050"/>
            <a:r>
              <a:rPr lang="en-US" sz="2800" dirty="0">
                <a:ea typeface="ＭＳ Ｐゴシック" charset="0"/>
                <a:cs typeface="Arial Narrow" charset="0"/>
              </a:rPr>
              <a:t>370 kg total xenon mass</a:t>
            </a:r>
          </a:p>
          <a:p>
            <a:pPr marL="19050"/>
            <a:r>
              <a:rPr lang="en-US" sz="2800" dirty="0">
                <a:ea typeface="ＭＳ Ｐゴシック" charset="0"/>
                <a:cs typeface="Arial Narrow" charset="0"/>
              </a:rPr>
              <a:t>250 kg active liquid xenon</a:t>
            </a:r>
            <a:endParaRPr lang="en-US" sz="3000" dirty="0">
              <a:ea typeface="ＭＳ Ｐゴシック" charset="0"/>
              <a:cs typeface="Arial Narrow" charset="0"/>
            </a:endParaRPr>
          </a:p>
          <a:p>
            <a:pPr marL="19050"/>
            <a:r>
              <a:rPr lang="en-US" sz="2800" dirty="0">
                <a:ea typeface="ＭＳ Ｐゴシック" charset="0"/>
                <a:cs typeface="Arial Narrow" charset="0"/>
              </a:rPr>
              <a:t>118 kg </a:t>
            </a:r>
            <a:r>
              <a:rPr lang="en-US" sz="2800" dirty="0" err="1">
                <a:ea typeface="ＭＳ Ｐゴシック" charset="0"/>
                <a:cs typeface="Arial Narrow" charset="0"/>
              </a:rPr>
              <a:t>fiducial</a:t>
            </a:r>
            <a:r>
              <a:rPr lang="en-US" sz="2800" dirty="0">
                <a:ea typeface="ＭＳ Ｐゴシック" charset="0"/>
                <a:cs typeface="Arial Narrow" charset="0"/>
              </a:rPr>
              <a:t> mass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571259"/>
            <a:ext cx="3748360" cy="340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663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</a:t>
            </a:r>
            <a:r>
              <a:rPr lang="en-GB" dirty="0" smtClean="0"/>
              <a:t>n the Davis Cavern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Belgian IUAP Meeting, UCL, 19/12/2013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4689-6C3B-436B-96E3-30C686D15981}" type="slidenum">
              <a:rPr lang="en-GB" smtClean="0"/>
              <a:t>11</a:t>
            </a:fld>
            <a:endParaRPr lang="en-GB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06" y="238336"/>
            <a:ext cx="1479446" cy="103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" name="Content Placeholder 7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315848"/>
            <a:ext cx="6552728" cy="506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692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Belgian IUAP Meeting, UCL, 19/12/2013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4689-6C3B-436B-96E3-30C686D15981}" type="slidenum">
              <a:rPr lang="en-GB" smtClean="0"/>
              <a:t>12</a:t>
            </a:fld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 dirty="0" smtClean="0"/>
              <a:t>           in the SURF at </a:t>
            </a:r>
            <a:r>
              <a:rPr lang="en-GB" dirty="0" err="1" smtClean="0"/>
              <a:t>Homestake</a:t>
            </a:r>
            <a:endParaRPr lang="en-GB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06" y="238336"/>
            <a:ext cx="1479446" cy="103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78521"/>
            <a:ext cx="8353278" cy="5007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635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Belgian IUAP Meeting, UCL, 19/12/2013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4689-6C3B-436B-96E3-30C686D15981}" type="slidenum">
              <a:rPr lang="en-GB" smtClean="0"/>
              <a:t>13</a:t>
            </a:fld>
            <a:endParaRPr lang="en-GB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06896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           collaboration (at </a:t>
            </a:r>
            <a:r>
              <a:rPr lang="en-GB" dirty="0" err="1" smtClean="0"/>
              <a:t>Homestake</a:t>
            </a:r>
            <a:r>
              <a:rPr lang="en-GB" dirty="0" smtClean="0"/>
              <a:t>)</a:t>
            </a:r>
            <a:endParaRPr lang="en-GB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06" y="238336"/>
            <a:ext cx="1479446" cy="103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196752"/>
            <a:ext cx="8352927" cy="5636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100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848" y="274638"/>
            <a:ext cx="8229600" cy="1143000"/>
          </a:xfrm>
        </p:spPr>
        <p:txBody>
          <a:bodyPr/>
          <a:lstStyle/>
          <a:p>
            <a:r>
              <a:rPr lang="en-GB" dirty="0" smtClean="0"/>
              <a:t>The            Detector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Belgian IUAP Meeting, UCL, 19/12/2013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4689-6C3B-436B-96E3-30C686D15981}" type="slidenum">
              <a:rPr lang="en-GB" smtClean="0"/>
              <a:t>14</a:t>
            </a:fld>
            <a:endParaRPr lang="en-GB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3629025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88640"/>
            <a:ext cx="1479446" cy="103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190" y="1340767"/>
            <a:ext cx="4240249" cy="3255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11" y="4148542"/>
            <a:ext cx="2817205" cy="2107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070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Belgian IUAP Meeting, UCL, 19/12/2013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4689-6C3B-436B-96E3-30C686D15981}" type="slidenum">
              <a:rPr lang="en-GB" smtClean="0"/>
              <a:t>15</a:t>
            </a:fld>
            <a:endParaRPr lang="en-GB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64904"/>
            <a:ext cx="5378450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182960"/>
            <a:ext cx="22479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670992" y="3417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Detector Installation</a:t>
            </a:r>
            <a:endParaRPr lang="en-GB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74638"/>
            <a:ext cx="1479446" cy="103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520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Belgian IUAP Meeting, UCL, 19/12/2013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4689-6C3B-436B-96E3-30C686D15981}" type="slidenum">
              <a:rPr lang="en-GB" smtClean="0"/>
              <a:t>16</a:t>
            </a:fld>
            <a:endParaRPr lang="en-GB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47664" y="3417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Detector Commissioning</a:t>
            </a:r>
            <a:endParaRPr lang="en-GB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74638"/>
            <a:ext cx="1479446" cy="103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843" y="1700808"/>
            <a:ext cx="5144653" cy="3621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" name="Rectangle 10"/>
          <p:cNvSpPr>
            <a:spLocks/>
          </p:cNvSpPr>
          <p:nvPr/>
        </p:nvSpPr>
        <p:spPr bwMode="auto">
          <a:xfrm>
            <a:off x="107504" y="1412776"/>
            <a:ext cx="4464496" cy="4508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square" lIns="38100" tIns="38100" rIns="95899" bIns="3810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5pPr>
            <a:lvl6pPr marL="2286000" algn="l" defTabSz="457200" rtl="0" eaLnBrk="1" latinLnBrk="0" hangingPunct="1"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6pPr>
            <a:lvl7pPr marL="2743200" algn="l" defTabSz="457200" rtl="0" eaLnBrk="1" latinLnBrk="0" hangingPunct="1"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7pPr>
            <a:lvl8pPr marL="3200400" algn="l" defTabSz="457200" rtl="0" eaLnBrk="1" latinLnBrk="0" hangingPunct="1"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8pPr>
            <a:lvl9pPr marL="3657600" algn="l" defTabSz="457200" rtl="0" eaLnBrk="1" latinLnBrk="0" hangingPunct="1"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9pPr>
          </a:lstStyle>
          <a:p>
            <a:pPr marL="19050"/>
            <a:endParaRPr lang="en-US" sz="2400" dirty="0">
              <a:ea typeface="ＭＳ Ｐゴシック" charset="0"/>
              <a:cs typeface="Arial Narrow" charset="0"/>
            </a:endParaRPr>
          </a:p>
          <a:p>
            <a:pPr marL="19050"/>
            <a:r>
              <a:rPr lang="en-US" sz="2400" dirty="0">
                <a:ea typeface="ＭＳ Ｐゴシック" charset="0"/>
                <a:cs typeface="Arial Narrow" charset="0"/>
              </a:rPr>
              <a:t>Low-energy electron recoil </a:t>
            </a:r>
            <a:r>
              <a:rPr lang="en-US" sz="2400" dirty="0" smtClean="0">
                <a:ea typeface="ＭＳ Ｐゴシック" charset="0"/>
                <a:cs typeface="Arial Narrow" charset="0"/>
              </a:rPr>
              <a:t>background of</a:t>
            </a:r>
            <a:r>
              <a:rPr lang="en-US" sz="2400" dirty="0">
                <a:ea typeface="ＭＳ Ｐゴシック" charset="0"/>
                <a:cs typeface="Arial Narrow" charset="0"/>
              </a:rPr>
              <a:t> </a:t>
            </a:r>
            <a:r>
              <a:rPr lang="en-US" sz="2400" dirty="0" smtClean="0">
                <a:ea typeface="ＭＳ Ｐゴシック" charset="0"/>
                <a:cs typeface="Arial Narrow" charset="0"/>
              </a:rPr>
              <a:t>3e-3 e/</a:t>
            </a:r>
            <a:r>
              <a:rPr lang="en-US" sz="2400" dirty="0" err="1" smtClean="0">
                <a:ea typeface="ＭＳ Ｐゴシック" charset="0"/>
                <a:cs typeface="Arial Narrow" charset="0"/>
              </a:rPr>
              <a:t>keV</a:t>
            </a:r>
            <a:r>
              <a:rPr lang="en-US" sz="2400" dirty="0" smtClean="0">
                <a:ea typeface="ＭＳ Ｐゴシック" charset="0"/>
                <a:cs typeface="Arial Narrow" charset="0"/>
              </a:rPr>
              <a:t>/kg/day</a:t>
            </a:r>
            <a:r>
              <a:rPr lang="en-US" sz="2400" dirty="0">
                <a:ea typeface="ＭＳ Ｐゴシック" charset="0"/>
                <a:cs typeface="Arial Narrow" charset="0"/>
              </a:rPr>
              <a:t>.</a:t>
            </a:r>
          </a:p>
          <a:p>
            <a:pPr marL="19050"/>
            <a:endParaRPr lang="en-US" sz="2400" dirty="0">
              <a:ea typeface="ＭＳ Ｐゴシック" charset="0"/>
              <a:cs typeface="Arial Narrow" charset="0"/>
            </a:endParaRPr>
          </a:p>
          <a:p>
            <a:pPr marL="19050"/>
            <a:r>
              <a:rPr lang="en-US" sz="2400" dirty="0">
                <a:ea typeface="ＭＳ Ｐゴシック" charset="0"/>
                <a:cs typeface="Arial Narrow" charset="0"/>
              </a:rPr>
              <a:t>Kr/</a:t>
            </a:r>
            <a:r>
              <a:rPr lang="en-US" sz="2400" dirty="0" err="1">
                <a:ea typeface="ＭＳ Ｐゴシック" charset="0"/>
                <a:cs typeface="Arial Narrow" charset="0"/>
              </a:rPr>
              <a:t>Xe</a:t>
            </a:r>
            <a:r>
              <a:rPr lang="en-US" sz="2400" dirty="0">
                <a:ea typeface="ＭＳ Ｐゴシック" charset="0"/>
                <a:cs typeface="Arial Narrow" charset="0"/>
              </a:rPr>
              <a:t> ratio of 3.5 ppt.</a:t>
            </a:r>
          </a:p>
          <a:p>
            <a:pPr marL="19050"/>
            <a:endParaRPr lang="en-US" sz="2400" dirty="0">
              <a:ea typeface="ＭＳ Ｐゴシック" charset="0"/>
              <a:cs typeface="Arial Narrow" charset="0"/>
            </a:endParaRPr>
          </a:p>
          <a:p>
            <a:pPr marL="19050"/>
            <a:r>
              <a:rPr lang="en-US" sz="2400" dirty="0">
                <a:ea typeface="ＭＳ Ｐゴシック" charset="0"/>
                <a:cs typeface="Arial Narrow" charset="0"/>
              </a:rPr>
              <a:t>Electron drift length &gt;</a:t>
            </a:r>
            <a:r>
              <a:rPr lang="en-US" sz="2400" dirty="0" smtClean="0">
                <a:ea typeface="ＭＳ Ｐゴシック" charset="0"/>
                <a:cs typeface="Arial Narrow" charset="0"/>
              </a:rPr>
              <a:t>130 </a:t>
            </a:r>
            <a:r>
              <a:rPr lang="en-US" sz="2400" dirty="0">
                <a:ea typeface="ＭＳ Ｐゴシック" charset="0"/>
                <a:cs typeface="Arial Narrow" charset="0"/>
              </a:rPr>
              <a:t>cm.</a:t>
            </a:r>
          </a:p>
          <a:p>
            <a:pPr marL="19050"/>
            <a:endParaRPr lang="en-US" sz="2400" dirty="0">
              <a:ea typeface="ＭＳ Ｐゴシック" charset="0"/>
              <a:cs typeface="Arial Narrow" charset="0"/>
            </a:endParaRPr>
          </a:p>
          <a:p>
            <a:pPr marL="19050"/>
            <a:r>
              <a:rPr lang="en-US" sz="2400" dirty="0">
                <a:ea typeface="ＭＳ Ｐゴシック" charset="0"/>
                <a:cs typeface="Arial Narrow" charset="0"/>
              </a:rPr>
              <a:t>Light detection efficiency of 14%.</a:t>
            </a:r>
          </a:p>
          <a:p>
            <a:pPr marL="19050"/>
            <a:endParaRPr lang="en-US" sz="2400" dirty="0">
              <a:ea typeface="ＭＳ Ｐゴシック" charset="0"/>
              <a:cs typeface="Arial Narrow" charset="0"/>
            </a:endParaRPr>
          </a:p>
          <a:p>
            <a:pPr marL="19050"/>
            <a:r>
              <a:rPr lang="en-US" sz="2400" dirty="0">
                <a:ea typeface="ＭＳ Ｐゴシック" charset="0"/>
                <a:cs typeface="Arial Narrow" charset="0"/>
              </a:rPr>
              <a:t>Electron </a:t>
            </a:r>
            <a:r>
              <a:rPr lang="en-US" sz="2400" dirty="0" smtClean="0">
                <a:ea typeface="ＭＳ Ｐゴシック" charset="0"/>
                <a:cs typeface="Arial Narrow" charset="0"/>
              </a:rPr>
              <a:t>recoil discrimination </a:t>
            </a:r>
            <a:r>
              <a:rPr lang="en-US" sz="2400" dirty="0">
                <a:ea typeface="ＭＳ Ｐゴシック" charset="0"/>
                <a:cs typeface="Arial Narrow" charset="0"/>
              </a:rPr>
              <a:t>of  99.6</a:t>
            </a:r>
            <a:r>
              <a:rPr lang="en-US" sz="2400" dirty="0" smtClean="0">
                <a:ea typeface="ＭＳ Ｐゴシック" charset="0"/>
                <a:cs typeface="Arial Narrow" charset="0"/>
              </a:rPr>
              <a:t>%, with </a:t>
            </a:r>
            <a:r>
              <a:rPr lang="en-US" sz="2400" dirty="0">
                <a:ea typeface="ＭＳ Ｐゴシック" charset="0"/>
                <a:cs typeface="Arial Narrow" charset="0"/>
              </a:rPr>
              <a:t>drift field of 181 V/cm.</a:t>
            </a:r>
          </a:p>
        </p:txBody>
      </p:sp>
    </p:spTree>
    <p:extLst>
      <p:ext uri="{BB962C8B-B14F-4D97-AF65-F5344CB8AC3E}">
        <p14:creationId xmlns:p14="http://schemas.microsoft.com/office/powerpoint/2010/main" val="344606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Belgian IUAP Meeting, UCL, 19/12/2013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4689-6C3B-436B-96E3-30C686D15981}" type="slidenum">
              <a:rPr lang="en-GB" smtClean="0"/>
              <a:t>17</a:t>
            </a:fld>
            <a:endParaRPr lang="en-GB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47664" y="3417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Detector Commissioning</a:t>
            </a:r>
            <a:endParaRPr lang="en-GB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74638"/>
            <a:ext cx="1479446" cy="103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7661986" cy="49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4447" y="1365016"/>
            <a:ext cx="2069554" cy="1919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>
                <a:spLocks/>
              </p:cNvSpPr>
              <p:nvPr/>
            </p:nvSpPr>
            <p:spPr bwMode="auto">
              <a:xfrm>
                <a:off x="7380312" y="4581128"/>
                <a:ext cx="1678190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square" lIns="0" tIns="0" rIns="57799" bIns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400" kern="1200">
                    <a:solidFill>
                      <a:schemeClr val="tx1"/>
                    </a:solidFill>
                    <a:latin typeface="Arial Narrow" charset="0"/>
                    <a:ea typeface="ヒラギノ角ゴ ProN W3" charset="0"/>
                    <a:cs typeface="ヒラギノ角ゴ ProN W3" charset="0"/>
                    <a:sym typeface="Arial Narrow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400" kern="1200">
                    <a:solidFill>
                      <a:schemeClr val="tx1"/>
                    </a:solidFill>
                    <a:latin typeface="Arial Narrow" charset="0"/>
                    <a:ea typeface="ヒラギノ角ゴ ProN W3" charset="0"/>
                    <a:cs typeface="ヒラギノ角ゴ ProN W3" charset="0"/>
                    <a:sym typeface="Arial Narrow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400" kern="1200">
                    <a:solidFill>
                      <a:schemeClr val="tx1"/>
                    </a:solidFill>
                    <a:latin typeface="Arial Narrow" charset="0"/>
                    <a:ea typeface="ヒラギノ角ゴ ProN W3" charset="0"/>
                    <a:cs typeface="ヒラギノ角ゴ ProN W3" charset="0"/>
                    <a:sym typeface="Arial Narrow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400" kern="1200">
                    <a:solidFill>
                      <a:schemeClr val="tx1"/>
                    </a:solidFill>
                    <a:latin typeface="Arial Narrow" charset="0"/>
                    <a:ea typeface="ヒラギノ角ゴ ProN W3" charset="0"/>
                    <a:cs typeface="ヒラギノ角ゴ ProN W3" charset="0"/>
                    <a:sym typeface="Arial Narrow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400" kern="1200">
                    <a:solidFill>
                      <a:schemeClr val="tx1"/>
                    </a:solidFill>
                    <a:latin typeface="Arial Narrow" charset="0"/>
                    <a:ea typeface="ヒラギノ角ゴ ProN W3" charset="0"/>
                    <a:cs typeface="ヒラギノ角ゴ ProN W3" charset="0"/>
                    <a:sym typeface="Arial Narrow" charset="0"/>
                  </a:defRPr>
                </a:lvl5pPr>
                <a:lvl6pPr marL="2286000" algn="l" defTabSz="457200" rtl="0" eaLnBrk="1" latinLnBrk="0" hangingPunct="1">
                  <a:defRPr sz="3400" kern="1200">
                    <a:solidFill>
                      <a:schemeClr val="tx1"/>
                    </a:solidFill>
                    <a:latin typeface="Arial Narrow" charset="0"/>
                    <a:ea typeface="ヒラギノ角ゴ ProN W3" charset="0"/>
                    <a:cs typeface="ヒラギノ角ゴ ProN W3" charset="0"/>
                    <a:sym typeface="Arial Narrow" charset="0"/>
                  </a:defRPr>
                </a:lvl6pPr>
                <a:lvl7pPr marL="2743200" algn="l" defTabSz="457200" rtl="0" eaLnBrk="1" latinLnBrk="0" hangingPunct="1">
                  <a:defRPr sz="3400" kern="1200">
                    <a:solidFill>
                      <a:schemeClr val="tx1"/>
                    </a:solidFill>
                    <a:latin typeface="Arial Narrow" charset="0"/>
                    <a:ea typeface="ヒラギノ角ゴ ProN W3" charset="0"/>
                    <a:cs typeface="ヒラギノ角ゴ ProN W3" charset="0"/>
                    <a:sym typeface="Arial Narrow" charset="0"/>
                  </a:defRPr>
                </a:lvl7pPr>
                <a:lvl8pPr marL="3200400" algn="l" defTabSz="457200" rtl="0" eaLnBrk="1" latinLnBrk="0" hangingPunct="1">
                  <a:defRPr sz="3400" kern="1200">
                    <a:solidFill>
                      <a:schemeClr val="tx1"/>
                    </a:solidFill>
                    <a:latin typeface="Arial Narrow" charset="0"/>
                    <a:ea typeface="ヒラギノ角ゴ ProN W3" charset="0"/>
                    <a:cs typeface="ヒラギノ角ゴ ProN W3" charset="0"/>
                    <a:sym typeface="Arial Narrow" charset="0"/>
                  </a:defRPr>
                </a:lvl8pPr>
                <a:lvl9pPr marL="3657600" algn="l" defTabSz="457200" rtl="0" eaLnBrk="1" latinLnBrk="0" hangingPunct="1">
                  <a:defRPr sz="3400" kern="1200">
                    <a:solidFill>
                      <a:schemeClr val="tx1"/>
                    </a:solidFill>
                    <a:latin typeface="Arial Narrow" charset="0"/>
                    <a:ea typeface="ヒラギノ角ゴ ProN W3" charset="0"/>
                    <a:cs typeface="ヒラギノ角ゴ ProN W3" charset="0"/>
                    <a:sym typeface="Arial Narrow" charset="0"/>
                  </a:defRPr>
                </a:lvl9pPr>
              </a:lstStyle>
              <a:p>
                <a:pPr marL="57150"/>
                <a:r>
                  <a:rPr lang="en-US" sz="3000" dirty="0">
                    <a:solidFill>
                      <a:srgbClr val="001F67"/>
                    </a:solidFill>
                    <a:ea typeface="ＭＳ Ｐゴシック" charset="0"/>
                    <a:cs typeface="Arial Narrow" charset="0"/>
                  </a:rPr>
                  <a:t>1.5 </a:t>
                </a:r>
                <a:r>
                  <a:rPr lang="en-US" sz="3000" dirty="0" err="1" smtClean="0">
                    <a:solidFill>
                      <a:srgbClr val="001F67"/>
                    </a:solidFill>
                    <a:ea typeface="ＭＳ Ｐゴシック" charset="0"/>
                    <a:cs typeface="Arial Narrow" charset="0"/>
                  </a:rPr>
                  <a:t>keV</a:t>
                </a:r>
                <a:r>
                  <a:rPr lang="en-US" sz="3000" dirty="0" smtClean="0">
                    <a:solidFill>
                      <a:srgbClr val="001F67"/>
                    </a:solidFill>
                    <a:ea typeface="ＭＳ Ｐゴシック" charset="0"/>
                    <a:cs typeface="Arial Narrow" charset="0"/>
                  </a:rPr>
                  <a:t>   from </a:t>
                </a:r>
                <a14:m>
                  <m:oMath xmlns:m="http://schemas.openxmlformats.org/officeDocument/2006/math">
                    <m:r>
                      <a:rPr lang="en-US" sz="3000" i="1" smtClean="0">
                        <a:solidFill>
                          <a:srgbClr val="001F67"/>
                        </a:solidFill>
                        <a:latin typeface="Cambria Math"/>
                        <a:ea typeface="Cambria Math"/>
                        <a:cs typeface="Arial Narrow" charset="0"/>
                      </a:rPr>
                      <m:t>𝛾</m:t>
                    </m:r>
                  </m:oMath>
                </a14:m>
                <a:r>
                  <a:rPr lang="en-US" sz="3000" dirty="0" smtClean="0">
                    <a:solidFill>
                      <a:srgbClr val="001F67"/>
                    </a:solidFill>
                    <a:ea typeface="ＭＳ Ｐゴシック" charset="0"/>
                    <a:cs typeface="Arial Narrow" charset="0"/>
                  </a:rPr>
                  <a:t>-ray</a:t>
                </a:r>
                <a:endParaRPr lang="en-US" sz="3000" dirty="0">
                  <a:solidFill>
                    <a:srgbClr val="001F67"/>
                  </a:solidFill>
                  <a:ea typeface="ＭＳ Ｐゴシック" charset="0"/>
                  <a:cs typeface="Arial Narrow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80312" y="4581128"/>
                <a:ext cx="1678190" cy="923330"/>
              </a:xfrm>
              <a:prstGeom prst="rect">
                <a:avLst/>
              </a:prstGeom>
              <a:blipFill rotWithShape="1">
                <a:blip r:embed="rId5"/>
                <a:stretch>
                  <a:fillRect l="-10909" t="-13158" r="-4364" b="-2434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669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Belgian IUAP Meeting, UCL, 19/12/2013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4689-6C3B-436B-96E3-30C686D15981}" type="slidenum">
              <a:rPr lang="en-GB" smtClean="0"/>
              <a:t>18</a:t>
            </a:fld>
            <a:endParaRPr lang="en-GB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043608" y="3417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Detector Calibration</a:t>
            </a:r>
            <a:endParaRPr lang="en-GB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74638"/>
            <a:ext cx="1479446" cy="103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735831" y="2852936"/>
            <a:ext cx="7652593" cy="3600400"/>
            <a:chOff x="231775" y="1212056"/>
            <a:chExt cx="8680450" cy="4433888"/>
          </a:xfrm>
        </p:grpSpPr>
        <p:pic>
          <p:nvPicPr>
            <p:cNvPr id="10" name="Picture 9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6" t="9398" r="8853" b="2466"/>
            <a:stretch>
              <a:fillRect/>
            </a:stretch>
          </p:blipFill>
          <p:spPr bwMode="auto">
            <a:xfrm>
              <a:off x="231775" y="1212056"/>
              <a:ext cx="4546600" cy="428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1" name="Picture 10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3" t="9055" r="8505" b="3214"/>
            <a:stretch>
              <a:fillRect/>
            </a:stretch>
          </p:blipFill>
          <p:spPr bwMode="auto">
            <a:xfrm>
              <a:off x="5014912" y="2531269"/>
              <a:ext cx="3897313" cy="3114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5" name="Line 4"/>
            <p:cNvSpPr>
              <a:spLocks noChangeShapeType="1"/>
            </p:cNvSpPr>
            <p:nvPr/>
          </p:nvSpPr>
          <p:spPr bwMode="auto">
            <a:xfrm rot="10800000" flipH="1">
              <a:off x="1666875" y="4013994"/>
              <a:ext cx="2668587" cy="698500"/>
            </a:xfrm>
            <a:prstGeom prst="line">
              <a:avLst/>
            </a:prstGeom>
            <a:solidFill>
              <a:srgbClr val="FF0000"/>
            </a:solidFill>
            <a:ln w="28575" cap="flat">
              <a:solidFill>
                <a:srgbClr val="4F81B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400" kern="1200">
                  <a:solidFill>
                    <a:schemeClr val="tx1"/>
                  </a:solidFill>
                  <a:latin typeface="Arial Narrow" charset="0"/>
                  <a:ea typeface="ヒラギノ角ゴ ProN W3" charset="0"/>
                  <a:cs typeface="ヒラギノ角ゴ ProN W3" charset="0"/>
                  <a:sym typeface="Arial Narrow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400" kern="1200">
                  <a:solidFill>
                    <a:schemeClr val="tx1"/>
                  </a:solidFill>
                  <a:latin typeface="Arial Narrow" charset="0"/>
                  <a:ea typeface="ヒラギノ角ゴ ProN W3" charset="0"/>
                  <a:cs typeface="ヒラギノ角ゴ ProN W3" charset="0"/>
                  <a:sym typeface="Arial Narrow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400" kern="1200">
                  <a:solidFill>
                    <a:schemeClr val="tx1"/>
                  </a:solidFill>
                  <a:latin typeface="Arial Narrow" charset="0"/>
                  <a:ea typeface="ヒラギノ角ゴ ProN W3" charset="0"/>
                  <a:cs typeface="ヒラギノ角ゴ ProN W3" charset="0"/>
                  <a:sym typeface="Arial Narrow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400" kern="1200">
                  <a:solidFill>
                    <a:schemeClr val="tx1"/>
                  </a:solidFill>
                  <a:latin typeface="Arial Narrow" charset="0"/>
                  <a:ea typeface="ヒラギノ角ゴ ProN W3" charset="0"/>
                  <a:cs typeface="ヒラギノ角ゴ ProN W3" charset="0"/>
                  <a:sym typeface="Arial Narrow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400" kern="1200">
                  <a:solidFill>
                    <a:schemeClr val="tx1"/>
                  </a:solidFill>
                  <a:latin typeface="Arial Narrow" charset="0"/>
                  <a:ea typeface="ヒラギノ角ゴ ProN W3" charset="0"/>
                  <a:cs typeface="ヒラギノ角ゴ ProN W3" charset="0"/>
                  <a:sym typeface="Arial Narrow" charset="0"/>
                </a:defRPr>
              </a:lvl5pPr>
              <a:lvl6pPr marL="2286000" algn="l" defTabSz="457200" rtl="0" eaLnBrk="1" latinLnBrk="0" hangingPunct="1">
                <a:defRPr sz="3400" kern="1200">
                  <a:solidFill>
                    <a:schemeClr val="tx1"/>
                  </a:solidFill>
                  <a:latin typeface="Arial Narrow" charset="0"/>
                  <a:ea typeface="ヒラギノ角ゴ ProN W3" charset="0"/>
                  <a:cs typeface="ヒラギノ角ゴ ProN W3" charset="0"/>
                  <a:sym typeface="Arial Narrow" charset="0"/>
                </a:defRPr>
              </a:lvl6pPr>
              <a:lvl7pPr marL="2743200" algn="l" defTabSz="457200" rtl="0" eaLnBrk="1" latinLnBrk="0" hangingPunct="1">
                <a:defRPr sz="3400" kern="1200">
                  <a:solidFill>
                    <a:schemeClr val="tx1"/>
                  </a:solidFill>
                  <a:latin typeface="Arial Narrow" charset="0"/>
                  <a:ea typeface="ヒラギノ角ゴ ProN W3" charset="0"/>
                  <a:cs typeface="ヒラギノ角ゴ ProN W3" charset="0"/>
                  <a:sym typeface="Arial Narrow" charset="0"/>
                </a:defRPr>
              </a:lvl7pPr>
              <a:lvl8pPr marL="3200400" algn="l" defTabSz="457200" rtl="0" eaLnBrk="1" latinLnBrk="0" hangingPunct="1">
                <a:defRPr sz="3400" kern="1200">
                  <a:solidFill>
                    <a:schemeClr val="tx1"/>
                  </a:solidFill>
                  <a:latin typeface="Arial Narrow" charset="0"/>
                  <a:ea typeface="ヒラギノ角ゴ ProN W3" charset="0"/>
                  <a:cs typeface="ヒラギノ角ゴ ProN W3" charset="0"/>
                  <a:sym typeface="Arial Narrow" charset="0"/>
                </a:defRPr>
              </a:lvl8pPr>
              <a:lvl9pPr marL="3657600" algn="l" defTabSz="457200" rtl="0" eaLnBrk="1" latinLnBrk="0" hangingPunct="1">
                <a:defRPr sz="3400" kern="1200">
                  <a:solidFill>
                    <a:schemeClr val="tx1"/>
                  </a:solidFill>
                  <a:latin typeface="Arial Narrow" charset="0"/>
                  <a:ea typeface="ヒラギノ角ゴ ProN W3" charset="0"/>
                  <a:cs typeface="ヒラギノ角ゴ ProN W3" charset="0"/>
                  <a:sym typeface="Arial Narrow" charset="0"/>
                </a:defRPr>
              </a:lvl9pPr>
            </a:lstStyle>
            <a:p>
              <a:endParaRPr lang="en-US"/>
            </a:p>
          </p:txBody>
        </p:sp>
        <p:sp>
          <p:nvSpPr>
            <p:cNvPr id="16" name="Line 5"/>
            <p:cNvSpPr>
              <a:spLocks noChangeShapeType="1"/>
            </p:cNvSpPr>
            <p:nvPr/>
          </p:nvSpPr>
          <p:spPr bwMode="auto">
            <a:xfrm rot="10800000" flipH="1">
              <a:off x="1504950" y="3821906"/>
              <a:ext cx="2830512" cy="746125"/>
            </a:xfrm>
            <a:prstGeom prst="line">
              <a:avLst/>
            </a:prstGeom>
            <a:solidFill>
              <a:srgbClr val="FF0000"/>
            </a:solidFill>
            <a:ln w="28575" cap="flat">
              <a:solidFill>
                <a:srgbClr val="4F81B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400" kern="1200">
                  <a:solidFill>
                    <a:schemeClr val="tx1"/>
                  </a:solidFill>
                  <a:latin typeface="Arial Narrow" charset="0"/>
                  <a:ea typeface="ヒラギノ角ゴ ProN W3" charset="0"/>
                  <a:cs typeface="ヒラギノ角ゴ ProN W3" charset="0"/>
                  <a:sym typeface="Arial Narrow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400" kern="1200">
                  <a:solidFill>
                    <a:schemeClr val="tx1"/>
                  </a:solidFill>
                  <a:latin typeface="Arial Narrow" charset="0"/>
                  <a:ea typeface="ヒラギノ角ゴ ProN W3" charset="0"/>
                  <a:cs typeface="ヒラギノ角ゴ ProN W3" charset="0"/>
                  <a:sym typeface="Arial Narrow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400" kern="1200">
                  <a:solidFill>
                    <a:schemeClr val="tx1"/>
                  </a:solidFill>
                  <a:latin typeface="Arial Narrow" charset="0"/>
                  <a:ea typeface="ヒラギノ角ゴ ProN W3" charset="0"/>
                  <a:cs typeface="ヒラギノ角ゴ ProN W3" charset="0"/>
                  <a:sym typeface="Arial Narrow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400" kern="1200">
                  <a:solidFill>
                    <a:schemeClr val="tx1"/>
                  </a:solidFill>
                  <a:latin typeface="Arial Narrow" charset="0"/>
                  <a:ea typeface="ヒラギノ角ゴ ProN W3" charset="0"/>
                  <a:cs typeface="ヒラギノ角ゴ ProN W3" charset="0"/>
                  <a:sym typeface="Arial Narrow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400" kern="1200">
                  <a:solidFill>
                    <a:schemeClr val="tx1"/>
                  </a:solidFill>
                  <a:latin typeface="Arial Narrow" charset="0"/>
                  <a:ea typeface="ヒラギノ角ゴ ProN W3" charset="0"/>
                  <a:cs typeface="ヒラギノ角ゴ ProN W3" charset="0"/>
                  <a:sym typeface="Arial Narrow" charset="0"/>
                </a:defRPr>
              </a:lvl5pPr>
              <a:lvl6pPr marL="2286000" algn="l" defTabSz="457200" rtl="0" eaLnBrk="1" latinLnBrk="0" hangingPunct="1">
                <a:defRPr sz="3400" kern="1200">
                  <a:solidFill>
                    <a:schemeClr val="tx1"/>
                  </a:solidFill>
                  <a:latin typeface="Arial Narrow" charset="0"/>
                  <a:ea typeface="ヒラギノ角ゴ ProN W3" charset="0"/>
                  <a:cs typeface="ヒラギノ角ゴ ProN W3" charset="0"/>
                  <a:sym typeface="Arial Narrow" charset="0"/>
                </a:defRPr>
              </a:lvl6pPr>
              <a:lvl7pPr marL="2743200" algn="l" defTabSz="457200" rtl="0" eaLnBrk="1" latinLnBrk="0" hangingPunct="1">
                <a:defRPr sz="3400" kern="1200">
                  <a:solidFill>
                    <a:schemeClr val="tx1"/>
                  </a:solidFill>
                  <a:latin typeface="Arial Narrow" charset="0"/>
                  <a:ea typeface="ヒラギノ角ゴ ProN W3" charset="0"/>
                  <a:cs typeface="ヒラギノ角ゴ ProN W3" charset="0"/>
                  <a:sym typeface="Arial Narrow" charset="0"/>
                </a:defRPr>
              </a:lvl7pPr>
              <a:lvl8pPr marL="3200400" algn="l" defTabSz="457200" rtl="0" eaLnBrk="1" latinLnBrk="0" hangingPunct="1">
                <a:defRPr sz="3400" kern="1200">
                  <a:solidFill>
                    <a:schemeClr val="tx1"/>
                  </a:solidFill>
                  <a:latin typeface="Arial Narrow" charset="0"/>
                  <a:ea typeface="ヒラギノ角ゴ ProN W3" charset="0"/>
                  <a:cs typeface="ヒラギノ角ゴ ProN W3" charset="0"/>
                  <a:sym typeface="Arial Narrow" charset="0"/>
                </a:defRPr>
              </a:lvl8pPr>
              <a:lvl9pPr marL="3657600" algn="l" defTabSz="457200" rtl="0" eaLnBrk="1" latinLnBrk="0" hangingPunct="1">
                <a:defRPr sz="3400" kern="1200">
                  <a:solidFill>
                    <a:schemeClr val="tx1"/>
                  </a:solidFill>
                  <a:latin typeface="Arial Narrow" charset="0"/>
                  <a:ea typeface="ヒラギノ角ゴ ProN W3" charset="0"/>
                  <a:cs typeface="ヒラギノ角ゴ ProN W3" charset="0"/>
                  <a:sym typeface="Arial Narrow" charset="0"/>
                </a:defRPr>
              </a:lvl9pPr>
            </a:lstStyle>
            <a:p>
              <a:endParaRPr lang="en-US"/>
            </a:p>
          </p:txBody>
        </p:sp>
        <p:sp>
          <p:nvSpPr>
            <p:cNvPr id="17" name="Line 6"/>
            <p:cNvSpPr>
              <a:spLocks noChangeShapeType="1"/>
            </p:cNvSpPr>
            <p:nvPr/>
          </p:nvSpPr>
          <p:spPr bwMode="auto">
            <a:xfrm rot="10800000">
              <a:off x="4335462" y="4013994"/>
              <a:ext cx="868363" cy="1427162"/>
            </a:xfrm>
            <a:prstGeom prst="line">
              <a:avLst/>
            </a:prstGeom>
            <a:solidFill>
              <a:srgbClr val="FF0000"/>
            </a:solidFill>
            <a:ln w="19050" cap="flat">
              <a:solidFill>
                <a:srgbClr val="4F81B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400" kern="1200">
                  <a:solidFill>
                    <a:schemeClr val="tx1"/>
                  </a:solidFill>
                  <a:latin typeface="Arial Narrow" charset="0"/>
                  <a:ea typeface="ヒラギノ角ゴ ProN W3" charset="0"/>
                  <a:cs typeface="ヒラギノ角ゴ ProN W3" charset="0"/>
                  <a:sym typeface="Arial Narrow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400" kern="1200">
                  <a:solidFill>
                    <a:schemeClr val="tx1"/>
                  </a:solidFill>
                  <a:latin typeface="Arial Narrow" charset="0"/>
                  <a:ea typeface="ヒラギノ角ゴ ProN W3" charset="0"/>
                  <a:cs typeface="ヒラギノ角ゴ ProN W3" charset="0"/>
                  <a:sym typeface="Arial Narrow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400" kern="1200">
                  <a:solidFill>
                    <a:schemeClr val="tx1"/>
                  </a:solidFill>
                  <a:latin typeface="Arial Narrow" charset="0"/>
                  <a:ea typeface="ヒラギノ角ゴ ProN W3" charset="0"/>
                  <a:cs typeface="ヒラギノ角ゴ ProN W3" charset="0"/>
                  <a:sym typeface="Arial Narrow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400" kern="1200">
                  <a:solidFill>
                    <a:schemeClr val="tx1"/>
                  </a:solidFill>
                  <a:latin typeface="Arial Narrow" charset="0"/>
                  <a:ea typeface="ヒラギノ角ゴ ProN W3" charset="0"/>
                  <a:cs typeface="ヒラギノ角ゴ ProN W3" charset="0"/>
                  <a:sym typeface="Arial Narrow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400" kern="1200">
                  <a:solidFill>
                    <a:schemeClr val="tx1"/>
                  </a:solidFill>
                  <a:latin typeface="Arial Narrow" charset="0"/>
                  <a:ea typeface="ヒラギノ角ゴ ProN W3" charset="0"/>
                  <a:cs typeface="ヒラギノ角ゴ ProN W3" charset="0"/>
                  <a:sym typeface="Arial Narrow" charset="0"/>
                </a:defRPr>
              </a:lvl5pPr>
              <a:lvl6pPr marL="2286000" algn="l" defTabSz="457200" rtl="0" eaLnBrk="1" latinLnBrk="0" hangingPunct="1">
                <a:defRPr sz="3400" kern="1200">
                  <a:solidFill>
                    <a:schemeClr val="tx1"/>
                  </a:solidFill>
                  <a:latin typeface="Arial Narrow" charset="0"/>
                  <a:ea typeface="ヒラギノ角ゴ ProN W3" charset="0"/>
                  <a:cs typeface="ヒラギノ角ゴ ProN W3" charset="0"/>
                  <a:sym typeface="Arial Narrow" charset="0"/>
                </a:defRPr>
              </a:lvl6pPr>
              <a:lvl7pPr marL="2743200" algn="l" defTabSz="457200" rtl="0" eaLnBrk="1" latinLnBrk="0" hangingPunct="1">
                <a:defRPr sz="3400" kern="1200">
                  <a:solidFill>
                    <a:schemeClr val="tx1"/>
                  </a:solidFill>
                  <a:latin typeface="Arial Narrow" charset="0"/>
                  <a:ea typeface="ヒラギノ角ゴ ProN W3" charset="0"/>
                  <a:cs typeface="ヒラギノ角ゴ ProN W3" charset="0"/>
                  <a:sym typeface="Arial Narrow" charset="0"/>
                </a:defRPr>
              </a:lvl7pPr>
              <a:lvl8pPr marL="3200400" algn="l" defTabSz="457200" rtl="0" eaLnBrk="1" latinLnBrk="0" hangingPunct="1">
                <a:defRPr sz="3400" kern="1200">
                  <a:solidFill>
                    <a:schemeClr val="tx1"/>
                  </a:solidFill>
                  <a:latin typeface="Arial Narrow" charset="0"/>
                  <a:ea typeface="ヒラギノ角ゴ ProN W3" charset="0"/>
                  <a:cs typeface="ヒラギノ角ゴ ProN W3" charset="0"/>
                  <a:sym typeface="Arial Narrow" charset="0"/>
                </a:defRPr>
              </a:lvl8pPr>
              <a:lvl9pPr marL="3657600" algn="l" defTabSz="457200" rtl="0" eaLnBrk="1" latinLnBrk="0" hangingPunct="1">
                <a:defRPr sz="3400" kern="1200">
                  <a:solidFill>
                    <a:schemeClr val="tx1"/>
                  </a:solidFill>
                  <a:latin typeface="Arial Narrow" charset="0"/>
                  <a:ea typeface="ヒラギノ角ゴ ProN W3" charset="0"/>
                  <a:cs typeface="ヒラギノ角ゴ ProN W3" charset="0"/>
                  <a:sym typeface="Arial Narrow" charset="0"/>
                </a:defRPr>
              </a:lvl9pPr>
            </a:lstStyle>
            <a:p>
              <a:endParaRPr lang="en-US"/>
            </a:p>
          </p:txBody>
        </p:sp>
        <p:sp>
          <p:nvSpPr>
            <p:cNvPr id="18" name="Line 7"/>
            <p:cNvSpPr>
              <a:spLocks noChangeShapeType="1"/>
            </p:cNvSpPr>
            <p:nvPr/>
          </p:nvSpPr>
          <p:spPr bwMode="auto">
            <a:xfrm flipH="1">
              <a:off x="4335462" y="2601119"/>
              <a:ext cx="868363" cy="1220787"/>
            </a:xfrm>
            <a:prstGeom prst="line">
              <a:avLst/>
            </a:prstGeom>
            <a:solidFill>
              <a:srgbClr val="FF0000"/>
            </a:solidFill>
            <a:ln w="19050" cap="flat">
              <a:solidFill>
                <a:srgbClr val="4F81B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400" kern="1200">
                  <a:solidFill>
                    <a:schemeClr val="tx1"/>
                  </a:solidFill>
                  <a:latin typeface="Arial Narrow" charset="0"/>
                  <a:ea typeface="ヒラギノ角ゴ ProN W3" charset="0"/>
                  <a:cs typeface="ヒラギノ角ゴ ProN W3" charset="0"/>
                  <a:sym typeface="Arial Narrow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400" kern="1200">
                  <a:solidFill>
                    <a:schemeClr val="tx1"/>
                  </a:solidFill>
                  <a:latin typeface="Arial Narrow" charset="0"/>
                  <a:ea typeface="ヒラギノ角ゴ ProN W3" charset="0"/>
                  <a:cs typeface="ヒラギノ角ゴ ProN W3" charset="0"/>
                  <a:sym typeface="Arial Narrow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400" kern="1200">
                  <a:solidFill>
                    <a:schemeClr val="tx1"/>
                  </a:solidFill>
                  <a:latin typeface="Arial Narrow" charset="0"/>
                  <a:ea typeface="ヒラギノ角ゴ ProN W3" charset="0"/>
                  <a:cs typeface="ヒラギノ角ゴ ProN W3" charset="0"/>
                  <a:sym typeface="Arial Narrow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400" kern="1200">
                  <a:solidFill>
                    <a:schemeClr val="tx1"/>
                  </a:solidFill>
                  <a:latin typeface="Arial Narrow" charset="0"/>
                  <a:ea typeface="ヒラギノ角ゴ ProN W3" charset="0"/>
                  <a:cs typeface="ヒラギノ角ゴ ProN W3" charset="0"/>
                  <a:sym typeface="Arial Narrow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400" kern="1200">
                  <a:solidFill>
                    <a:schemeClr val="tx1"/>
                  </a:solidFill>
                  <a:latin typeface="Arial Narrow" charset="0"/>
                  <a:ea typeface="ヒラギノ角ゴ ProN W3" charset="0"/>
                  <a:cs typeface="ヒラギノ角ゴ ProN W3" charset="0"/>
                  <a:sym typeface="Arial Narrow" charset="0"/>
                </a:defRPr>
              </a:lvl5pPr>
              <a:lvl6pPr marL="2286000" algn="l" defTabSz="457200" rtl="0" eaLnBrk="1" latinLnBrk="0" hangingPunct="1">
                <a:defRPr sz="3400" kern="1200">
                  <a:solidFill>
                    <a:schemeClr val="tx1"/>
                  </a:solidFill>
                  <a:latin typeface="Arial Narrow" charset="0"/>
                  <a:ea typeface="ヒラギノ角ゴ ProN W3" charset="0"/>
                  <a:cs typeface="ヒラギノ角ゴ ProN W3" charset="0"/>
                  <a:sym typeface="Arial Narrow" charset="0"/>
                </a:defRPr>
              </a:lvl6pPr>
              <a:lvl7pPr marL="2743200" algn="l" defTabSz="457200" rtl="0" eaLnBrk="1" latinLnBrk="0" hangingPunct="1">
                <a:defRPr sz="3400" kern="1200">
                  <a:solidFill>
                    <a:schemeClr val="tx1"/>
                  </a:solidFill>
                  <a:latin typeface="Arial Narrow" charset="0"/>
                  <a:ea typeface="ヒラギノ角ゴ ProN W3" charset="0"/>
                  <a:cs typeface="ヒラギノ角ゴ ProN W3" charset="0"/>
                  <a:sym typeface="Arial Narrow" charset="0"/>
                </a:defRPr>
              </a:lvl7pPr>
              <a:lvl8pPr marL="3200400" algn="l" defTabSz="457200" rtl="0" eaLnBrk="1" latinLnBrk="0" hangingPunct="1">
                <a:defRPr sz="3400" kern="1200">
                  <a:solidFill>
                    <a:schemeClr val="tx1"/>
                  </a:solidFill>
                  <a:latin typeface="Arial Narrow" charset="0"/>
                  <a:ea typeface="ヒラギノ角ゴ ProN W3" charset="0"/>
                  <a:cs typeface="ヒラギノ角ゴ ProN W3" charset="0"/>
                  <a:sym typeface="Arial Narrow" charset="0"/>
                </a:defRPr>
              </a:lvl8pPr>
              <a:lvl9pPr marL="3657600" algn="l" defTabSz="457200" rtl="0" eaLnBrk="1" latinLnBrk="0" hangingPunct="1">
                <a:defRPr sz="3400" kern="1200">
                  <a:solidFill>
                    <a:schemeClr val="tx1"/>
                  </a:solidFill>
                  <a:latin typeface="Arial Narrow" charset="0"/>
                  <a:ea typeface="ヒラギノ角ゴ ProN W3" charset="0"/>
                  <a:cs typeface="ヒラギノ角ゴ ProN W3" charset="0"/>
                  <a:sym typeface="Arial Narrow" charset="0"/>
                </a:defRPr>
              </a:lvl9pPr>
            </a:lstStyle>
            <a:p>
              <a:endParaRPr lang="en-US"/>
            </a:p>
          </p:txBody>
        </p:sp>
      </p:grpSp>
      <p:sp>
        <p:nvSpPr>
          <p:cNvPr id="19" name="Rectangle 18"/>
          <p:cNvSpPr>
            <a:spLocks/>
          </p:cNvSpPr>
          <p:nvPr/>
        </p:nvSpPr>
        <p:spPr bwMode="auto">
          <a:xfrm>
            <a:off x="0" y="1340768"/>
            <a:ext cx="9144000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95899" bIns="3810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5pPr>
            <a:lvl6pPr marL="2286000" algn="l" defTabSz="457200" rtl="0" eaLnBrk="1" latinLnBrk="0" hangingPunct="1"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6pPr>
            <a:lvl7pPr marL="2743200" algn="l" defTabSz="457200" rtl="0" eaLnBrk="1" latinLnBrk="0" hangingPunct="1"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7pPr>
            <a:lvl8pPr marL="3200400" algn="l" defTabSz="457200" rtl="0" eaLnBrk="1" latinLnBrk="0" hangingPunct="1"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8pPr>
            <a:lvl9pPr marL="3657600" algn="l" defTabSz="457200" rtl="0" eaLnBrk="1" latinLnBrk="0" hangingPunct="1"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9pPr>
          </a:lstStyle>
          <a:p>
            <a:pPr marL="19050"/>
            <a:r>
              <a:rPr lang="en-US" sz="2400" b="1" dirty="0" smtClean="0">
                <a:ea typeface="ＭＳ Ｐゴシック" charset="0"/>
                <a:cs typeface="Arial Narrow" charset="0"/>
              </a:rPr>
              <a:t>Position Reconstruction</a:t>
            </a:r>
          </a:p>
          <a:p>
            <a:pPr marL="361950" indent="-342900">
              <a:buFont typeface="Arial" panose="020B0604020202020204" pitchFamily="34" charset="0"/>
              <a:buChar char="•"/>
            </a:pPr>
            <a:r>
              <a:rPr lang="en-US" sz="2400" i="1" dirty="0" smtClean="0">
                <a:ea typeface="ＭＳ Ｐゴシック" charset="0"/>
                <a:cs typeface="Arial Narrow" charset="0"/>
              </a:rPr>
              <a:t>Z</a:t>
            </a:r>
            <a:r>
              <a:rPr lang="en-US" sz="2400" dirty="0" smtClean="0">
                <a:ea typeface="ＭＳ Ｐゴシック" charset="0"/>
                <a:cs typeface="Arial Narrow" charset="0"/>
              </a:rPr>
              <a:t> from S1-S2 time delay (1.51 mm/microsecond)</a:t>
            </a:r>
          </a:p>
          <a:p>
            <a:pPr marL="361950" indent="-342900">
              <a:buFont typeface="Arial" panose="020B0604020202020204" pitchFamily="34" charset="0"/>
              <a:buChar char="•"/>
            </a:pPr>
            <a:r>
              <a:rPr lang="en-US" sz="2400" i="1" dirty="0" smtClean="0">
                <a:ea typeface="ＭＳ Ｐゴシック" charset="0"/>
                <a:cs typeface="Arial Narrow" charset="0"/>
              </a:rPr>
              <a:t>X,Y</a:t>
            </a:r>
            <a:r>
              <a:rPr lang="en-US" sz="2400" dirty="0" smtClean="0">
                <a:ea typeface="ＭＳ Ｐゴシック" charset="0"/>
                <a:cs typeface="Arial Narrow" charset="0"/>
              </a:rPr>
              <a:t> from </a:t>
            </a:r>
            <a:r>
              <a:rPr lang="en-US" sz="2400" dirty="0">
                <a:ea typeface="ＭＳ Ｐゴシック" charset="0"/>
                <a:cs typeface="Arial Narrow" charset="0"/>
              </a:rPr>
              <a:t>fitting the S2 hit </a:t>
            </a:r>
            <a:r>
              <a:rPr lang="en-US" sz="2400" dirty="0" smtClean="0">
                <a:ea typeface="ＭＳ Ｐゴシック" charset="0"/>
                <a:cs typeface="Arial Narrow" charset="0"/>
              </a:rPr>
              <a:t>pattern</a:t>
            </a:r>
            <a:endParaRPr lang="en-US" sz="2400" dirty="0">
              <a:ea typeface="ＭＳ Ｐゴシック" charset="0"/>
              <a:cs typeface="Arial Narrow" charset="0"/>
            </a:endParaRPr>
          </a:p>
          <a:p>
            <a:pPr marL="19050"/>
            <a:r>
              <a:rPr lang="en-US" sz="2400" dirty="0" smtClean="0">
                <a:ea typeface="ＭＳ Ｐゴシック" charset="0"/>
                <a:cs typeface="Arial Narrow" charset="0"/>
              </a:rPr>
              <a:t>                                                                         </a:t>
            </a:r>
            <a:r>
              <a:rPr lang="en-US" sz="2400" i="1" dirty="0" smtClean="0">
                <a:ea typeface="ＭＳ Ｐゴシック" charset="0"/>
                <a:cs typeface="Arial Narrow" charset="0"/>
              </a:rPr>
              <a:t>X,Y</a:t>
            </a:r>
            <a:r>
              <a:rPr lang="en-US" sz="2400" dirty="0" smtClean="0">
                <a:ea typeface="ＭＳ Ｐゴシック" charset="0"/>
                <a:cs typeface="Arial Narrow" charset="0"/>
              </a:rPr>
              <a:t> reconstruction of </a:t>
            </a:r>
            <a:r>
              <a:rPr lang="en-US" sz="2400" dirty="0">
                <a:ea typeface="ＭＳ Ｐゴシック" charset="0"/>
                <a:cs typeface="Arial Narrow" charset="0"/>
              </a:rPr>
              <a:t>events near </a:t>
            </a:r>
            <a:endParaRPr lang="en-US" sz="2400" dirty="0" smtClean="0">
              <a:ea typeface="ＭＳ Ｐゴシック" charset="0"/>
              <a:cs typeface="Arial Narrow" charset="0"/>
            </a:endParaRPr>
          </a:p>
          <a:p>
            <a:pPr marL="19050"/>
            <a:r>
              <a:rPr lang="en-US" sz="2400" dirty="0" smtClean="0">
                <a:ea typeface="ＭＳ Ｐゴシック" charset="0"/>
                <a:cs typeface="Arial Narrow" charset="0"/>
              </a:rPr>
              <a:t>                                                                         anode </a:t>
            </a:r>
            <a:r>
              <a:rPr lang="en-US" sz="2400" dirty="0">
                <a:ea typeface="ＭＳ Ｐゴシック" charset="0"/>
                <a:cs typeface="Arial Narrow" charset="0"/>
              </a:rPr>
              <a:t>grid resolves grid wires </a:t>
            </a:r>
            <a:r>
              <a:rPr lang="en-US" sz="2400" dirty="0" smtClean="0">
                <a:ea typeface="ＭＳ Ｐゴシック" charset="0"/>
                <a:cs typeface="Arial Narrow" charset="0"/>
              </a:rPr>
              <a:t>with</a:t>
            </a:r>
          </a:p>
          <a:p>
            <a:pPr marL="19050"/>
            <a:r>
              <a:rPr lang="en-US" sz="2400" dirty="0">
                <a:ea typeface="ＭＳ Ｐゴシック" charset="0"/>
                <a:cs typeface="Arial Narrow" charset="0"/>
              </a:rPr>
              <a:t> </a:t>
            </a:r>
            <a:r>
              <a:rPr lang="en-US" sz="2400" dirty="0" smtClean="0">
                <a:ea typeface="ＭＳ Ｐゴシック" charset="0"/>
                <a:cs typeface="Arial Narrow" charset="0"/>
              </a:rPr>
              <a:t>                                                                        5 </a:t>
            </a:r>
            <a:r>
              <a:rPr lang="en-US" sz="2400" dirty="0">
                <a:ea typeface="ＭＳ Ｐゴシック" charset="0"/>
                <a:cs typeface="Arial Narrow" charset="0"/>
              </a:rPr>
              <a:t>mm pitch. 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670509" y="3501008"/>
            <a:ext cx="0" cy="975524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789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Belgian IUAP Meeting, UCL, 19/12/2013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4689-6C3B-436B-96E3-30C686D15981}" type="slidenum">
              <a:rPr lang="en-GB" smtClean="0"/>
              <a:t>19</a:t>
            </a:fld>
            <a:endParaRPr lang="en-GB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043608" y="3417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Detector Calibration</a:t>
            </a:r>
            <a:endParaRPr lang="en-GB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74638"/>
            <a:ext cx="1479446" cy="103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9" name="Rectangle 18"/>
          <p:cNvSpPr>
            <a:spLocks/>
          </p:cNvSpPr>
          <p:nvPr/>
        </p:nvSpPr>
        <p:spPr bwMode="auto">
          <a:xfrm>
            <a:off x="0" y="1340768"/>
            <a:ext cx="5662464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95899" bIns="3810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5pPr>
            <a:lvl6pPr marL="2286000" algn="l" defTabSz="457200" rtl="0" eaLnBrk="1" latinLnBrk="0" hangingPunct="1"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6pPr>
            <a:lvl7pPr marL="2743200" algn="l" defTabSz="457200" rtl="0" eaLnBrk="1" latinLnBrk="0" hangingPunct="1"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7pPr>
            <a:lvl8pPr marL="3200400" algn="l" defTabSz="457200" rtl="0" eaLnBrk="1" latinLnBrk="0" hangingPunct="1"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8pPr>
            <a:lvl9pPr marL="3657600" algn="l" defTabSz="457200" rtl="0" eaLnBrk="1" latinLnBrk="0" hangingPunct="1"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9pPr>
          </a:lstStyle>
          <a:p>
            <a:pPr marL="19050"/>
            <a:r>
              <a:rPr lang="en-US" sz="2400" b="1" dirty="0" smtClean="0">
                <a:ea typeface="ＭＳ Ｐゴシック" charset="0"/>
                <a:cs typeface="Arial Narrow" charset="0"/>
              </a:rPr>
              <a:t>Light Collection</a:t>
            </a:r>
          </a:p>
          <a:p>
            <a:pPr marL="36195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ea typeface="ＭＳ Ｐゴシック" charset="0"/>
                <a:cs typeface="Arial Narrow" charset="0"/>
              </a:rPr>
              <a:t>Dispersed Kr-83m calibration gives uniform</a:t>
            </a:r>
          </a:p>
          <a:p>
            <a:pPr marL="19050"/>
            <a:r>
              <a:rPr lang="en-US" sz="2400" dirty="0">
                <a:ea typeface="ＭＳ Ｐゴシック" charset="0"/>
                <a:cs typeface="Arial Narrow" charset="0"/>
              </a:rPr>
              <a:t>	</a:t>
            </a:r>
            <a:r>
              <a:rPr lang="en-US" sz="2400" dirty="0" smtClean="0">
                <a:ea typeface="ＭＳ Ｐゴシック" charset="0"/>
                <a:cs typeface="Arial Narrow" charset="0"/>
              </a:rPr>
              <a:t>volume sampling of S1 and S2</a:t>
            </a:r>
          </a:p>
          <a:p>
            <a:pPr marL="36195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ea typeface="ＭＳ Ｐゴシック" charset="0"/>
                <a:cs typeface="Arial Narrow" charset="0"/>
              </a:rPr>
              <a:t>Naturally decays away in few hours</a:t>
            </a:r>
          </a:p>
          <a:p>
            <a:pPr marL="36195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ea typeface="ＭＳ Ｐゴシック" charset="0"/>
                <a:cs typeface="Arial Narrow" charset="0"/>
              </a:rPr>
              <a:t>Over 10</a:t>
            </a:r>
            <a:r>
              <a:rPr lang="en-US" sz="2400" baseline="30000" dirty="0" smtClean="0">
                <a:ea typeface="ＭＳ Ｐゴシック" charset="0"/>
                <a:cs typeface="Arial Narrow" charset="0"/>
              </a:rPr>
              <a:t>6</a:t>
            </a:r>
            <a:r>
              <a:rPr lang="en-US" sz="2400" dirty="0" smtClean="0">
                <a:ea typeface="ＭＳ Ｐゴシック" charset="0"/>
                <a:cs typeface="Arial Narrow" charset="0"/>
              </a:rPr>
              <a:t> events per calibration</a:t>
            </a:r>
            <a:endParaRPr lang="en-US" sz="2400" dirty="0">
              <a:ea typeface="ＭＳ Ｐゴシック" charset="0"/>
              <a:cs typeface="Arial Narrow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670509" y="3501008"/>
            <a:ext cx="0" cy="975524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581" y="1340768"/>
            <a:ext cx="3845915" cy="5159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60773"/>
            <a:ext cx="3888432" cy="3394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609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Motivation</a:t>
            </a:r>
          </a:p>
          <a:p>
            <a:r>
              <a:rPr lang="en-GB" dirty="0" smtClean="0"/>
              <a:t>Detection</a:t>
            </a:r>
          </a:p>
          <a:p>
            <a:r>
              <a:rPr lang="en-GB" dirty="0" smtClean="0"/>
              <a:t>LUX Description</a:t>
            </a:r>
          </a:p>
          <a:p>
            <a:r>
              <a:rPr lang="en-GB" dirty="0" smtClean="0"/>
              <a:t>LUX Commissioning Performance</a:t>
            </a:r>
          </a:p>
          <a:p>
            <a:r>
              <a:rPr lang="en-GB" dirty="0" smtClean="0"/>
              <a:t>LUX WIMP Search</a:t>
            </a:r>
          </a:p>
          <a:p>
            <a:r>
              <a:rPr lang="en-GB" dirty="0" smtClean="0"/>
              <a:t>LUX Future Plans</a:t>
            </a:r>
          </a:p>
          <a:p>
            <a:r>
              <a:rPr lang="en-GB" dirty="0" smtClean="0"/>
              <a:t>LUX-ZEPLIN (LZ) 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Belgian IUAP Meeting, UCL, 19/12/2013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4689-6C3B-436B-96E3-30C686D1598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844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Belgian IUAP Meeting, UCL, 19/12/2013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4689-6C3B-436B-96E3-30C686D15981}" type="slidenum">
              <a:rPr lang="en-GB" smtClean="0"/>
              <a:t>20</a:t>
            </a:fld>
            <a:endParaRPr lang="en-GB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47664" y="3417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Detector Commissioning</a:t>
            </a:r>
            <a:endParaRPr lang="en-GB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74638"/>
            <a:ext cx="1479446" cy="103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>
                <a:spLocks/>
              </p:cNvSpPr>
              <p:nvPr/>
            </p:nvSpPr>
            <p:spPr bwMode="auto">
              <a:xfrm>
                <a:off x="504056" y="1268760"/>
                <a:ext cx="8172400" cy="540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2700" cap="rnd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38100" tIns="38100" rIns="95899" bIns="38100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400" kern="1200">
                    <a:solidFill>
                      <a:schemeClr val="tx1"/>
                    </a:solidFill>
                    <a:latin typeface="Arial Narrow" charset="0"/>
                    <a:ea typeface="ヒラギノ角ゴ ProN W3" charset="0"/>
                    <a:cs typeface="ヒラギノ角ゴ ProN W3" charset="0"/>
                    <a:sym typeface="Arial Narrow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400" kern="1200">
                    <a:solidFill>
                      <a:schemeClr val="tx1"/>
                    </a:solidFill>
                    <a:latin typeface="Arial Narrow" charset="0"/>
                    <a:ea typeface="ヒラギノ角ゴ ProN W3" charset="0"/>
                    <a:cs typeface="ヒラギノ角ゴ ProN W3" charset="0"/>
                    <a:sym typeface="Arial Narrow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400" kern="1200">
                    <a:solidFill>
                      <a:schemeClr val="tx1"/>
                    </a:solidFill>
                    <a:latin typeface="Arial Narrow" charset="0"/>
                    <a:ea typeface="ヒラギノ角ゴ ProN W3" charset="0"/>
                    <a:cs typeface="ヒラギノ角ゴ ProN W3" charset="0"/>
                    <a:sym typeface="Arial Narrow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400" kern="1200">
                    <a:solidFill>
                      <a:schemeClr val="tx1"/>
                    </a:solidFill>
                    <a:latin typeface="Arial Narrow" charset="0"/>
                    <a:ea typeface="ヒラギノ角ゴ ProN W3" charset="0"/>
                    <a:cs typeface="ヒラギノ角ゴ ProN W3" charset="0"/>
                    <a:sym typeface="Arial Narrow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400" kern="1200">
                    <a:solidFill>
                      <a:schemeClr val="tx1"/>
                    </a:solidFill>
                    <a:latin typeface="Arial Narrow" charset="0"/>
                    <a:ea typeface="ヒラギノ角ゴ ProN W3" charset="0"/>
                    <a:cs typeface="ヒラギノ角ゴ ProN W3" charset="0"/>
                    <a:sym typeface="Arial Narrow" charset="0"/>
                  </a:defRPr>
                </a:lvl5pPr>
                <a:lvl6pPr marL="2286000" algn="l" defTabSz="457200" rtl="0" eaLnBrk="1" latinLnBrk="0" hangingPunct="1">
                  <a:defRPr sz="3400" kern="1200">
                    <a:solidFill>
                      <a:schemeClr val="tx1"/>
                    </a:solidFill>
                    <a:latin typeface="Arial Narrow" charset="0"/>
                    <a:ea typeface="ヒラギノ角ゴ ProN W3" charset="0"/>
                    <a:cs typeface="ヒラギノ角ゴ ProN W3" charset="0"/>
                    <a:sym typeface="Arial Narrow" charset="0"/>
                  </a:defRPr>
                </a:lvl6pPr>
                <a:lvl7pPr marL="2743200" algn="l" defTabSz="457200" rtl="0" eaLnBrk="1" latinLnBrk="0" hangingPunct="1">
                  <a:defRPr sz="3400" kern="1200">
                    <a:solidFill>
                      <a:schemeClr val="tx1"/>
                    </a:solidFill>
                    <a:latin typeface="Arial Narrow" charset="0"/>
                    <a:ea typeface="ヒラギノ角ゴ ProN W3" charset="0"/>
                    <a:cs typeface="ヒラギノ角ゴ ProN W3" charset="0"/>
                    <a:sym typeface="Arial Narrow" charset="0"/>
                  </a:defRPr>
                </a:lvl7pPr>
                <a:lvl8pPr marL="3200400" algn="l" defTabSz="457200" rtl="0" eaLnBrk="1" latinLnBrk="0" hangingPunct="1">
                  <a:defRPr sz="3400" kern="1200">
                    <a:solidFill>
                      <a:schemeClr val="tx1"/>
                    </a:solidFill>
                    <a:latin typeface="Arial Narrow" charset="0"/>
                    <a:ea typeface="ヒラギノ角ゴ ProN W3" charset="0"/>
                    <a:cs typeface="ヒラギノ角ゴ ProN W3" charset="0"/>
                    <a:sym typeface="Arial Narrow" charset="0"/>
                  </a:defRPr>
                </a:lvl8pPr>
                <a:lvl9pPr marL="3657600" algn="l" defTabSz="457200" rtl="0" eaLnBrk="1" latinLnBrk="0" hangingPunct="1">
                  <a:defRPr sz="3400" kern="1200">
                    <a:solidFill>
                      <a:schemeClr val="tx1"/>
                    </a:solidFill>
                    <a:latin typeface="Arial Narrow" charset="0"/>
                    <a:ea typeface="ヒラギノ角ゴ ProN W3" charset="0"/>
                    <a:cs typeface="ヒラギノ角ゴ ProN W3" charset="0"/>
                    <a:sym typeface="Arial Narrow" charset="0"/>
                  </a:defRPr>
                </a:lvl9pPr>
              </a:lstStyle>
              <a:p>
                <a:pPr marL="19050"/>
                <a:r>
                  <a:rPr lang="en-US" sz="2800" b="1" dirty="0" smtClean="0">
                    <a:ea typeface="ＭＳ Ｐゴシック" charset="0"/>
                    <a:cs typeface="Arial Narrow" charset="0"/>
                  </a:rPr>
                  <a:t>Recoil Band Calibration</a:t>
                </a:r>
              </a:p>
              <a:p>
                <a:pPr marL="361950" indent="-342900">
                  <a:buFont typeface="Arial" panose="020B0604020202020204" pitchFamily="34" charset="0"/>
                  <a:buChar char="•"/>
                </a:pPr>
                <a:r>
                  <a:rPr lang="en-US" sz="2800" dirty="0" smtClean="0">
                    <a:ea typeface="ＭＳ Ｐゴシック" charset="0"/>
                    <a:cs typeface="Arial Narrow" charset="0"/>
                  </a:rPr>
                  <a:t>Dispersed </a:t>
                </a:r>
                <a:r>
                  <a:rPr lang="en-US" sz="2800" dirty="0" err="1" smtClean="0">
                    <a:ea typeface="ＭＳ Ｐゴシック" charset="0"/>
                    <a:cs typeface="Arial Narrow" charset="0"/>
                  </a:rPr>
                  <a:t>tritiated</a:t>
                </a:r>
                <a:r>
                  <a:rPr lang="en-US" sz="2800" dirty="0" smtClean="0">
                    <a:ea typeface="ＭＳ Ｐゴシック" charset="0"/>
                    <a:cs typeface="Arial Narrow" charset="0"/>
                  </a:rPr>
                  <a:t> methane calibration gives uniform sampling of the electron recoil band shape and width</a:t>
                </a:r>
              </a:p>
              <a:p>
                <a:pPr marL="361950" indent="-342900">
                  <a:buFont typeface="Arial" panose="020B0604020202020204" pitchFamily="34" charset="0"/>
                  <a:buChar char="•"/>
                </a:pPr>
                <a:r>
                  <a:rPr lang="en-US" sz="2800" dirty="0" smtClean="0">
                    <a:ea typeface="ＭＳ Ｐゴシック" charset="0"/>
                    <a:cs typeface="Arial Narrow" charset="0"/>
                  </a:rPr>
                  <a:t>Low-energy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/>
                        <a:ea typeface="Cambria Math"/>
                        <a:cs typeface="Arial Narrow" charset="0"/>
                      </a:rPr>
                      <m:t>𝛽</m:t>
                    </m:r>
                  </m:oMath>
                </a14:m>
                <a:r>
                  <a:rPr lang="en-US" sz="2800" dirty="0" smtClean="0">
                    <a:ea typeface="ＭＳ Ｐゴシック" charset="0"/>
                    <a:cs typeface="Arial Narrow" charset="0"/>
                  </a:rPr>
                  <a:t>source (18 </a:t>
                </a:r>
                <a:r>
                  <a:rPr lang="en-US" sz="2800" dirty="0" err="1" smtClean="0">
                    <a:ea typeface="ＭＳ Ｐゴシック" charset="0"/>
                    <a:cs typeface="Arial Narrow" charset="0"/>
                  </a:rPr>
                  <a:t>keV</a:t>
                </a:r>
                <a:r>
                  <a:rPr lang="en-US" sz="2800" dirty="0" smtClean="0">
                    <a:ea typeface="ＭＳ Ｐゴシック" charset="0"/>
                    <a:cs typeface="Arial Narrow" charset="0"/>
                  </a:rPr>
                  <a:t> endpoint) populates relevant low-energy region of the S2/S1 plot with unprecedented accuracy</a:t>
                </a:r>
              </a:p>
              <a:p>
                <a:pPr marL="361950" indent="-342900">
                  <a:buFont typeface="Arial" panose="020B0604020202020204" pitchFamily="34" charset="0"/>
                  <a:buChar char="•"/>
                </a:pPr>
                <a:r>
                  <a:rPr lang="en-US" sz="2800" dirty="0" smtClean="0">
                    <a:ea typeface="ＭＳ Ｐゴシック" charset="0"/>
                    <a:cs typeface="Arial Narrow" charset="0"/>
                  </a:rPr>
                  <a:t>Fully removed by recirculation system through the getter</a:t>
                </a:r>
              </a:p>
              <a:p>
                <a:pPr marL="361950" indent="-342900">
                  <a:buFont typeface="Arial" panose="020B0604020202020204" pitchFamily="34" charset="0"/>
                  <a:buChar char="•"/>
                </a:pPr>
                <a:r>
                  <a:rPr lang="en-US" sz="2800" dirty="0" smtClean="0">
                    <a:ea typeface="ＭＳ Ｐゴシック" charset="0"/>
                    <a:cs typeface="Arial Narrow" charset="0"/>
                  </a:rPr>
                  <a:t>Nuclear recoil band is cross-referenced by using an external neutron source together with detector response function modelling using NEST and simulations  </a:t>
                </a:r>
              </a:p>
              <a:p>
                <a:pPr marL="361950" indent="-342900">
                  <a:buFont typeface="Arial" panose="020B0604020202020204" pitchFamily="34" charset="0"/>
                  <a:buChar char="•"/>
                </a:pPr>
                <a:r>
                  <a:rPr lang="en-US" sz="2800" dirty="0" smtClean="0">
                    <a:ea typeface="ＭＳ Ｐゴシック" charset="0"/>
                    <a:cs typeface="Arial Narrow" charset="0"/>
                  </a:rPr>
                  <a:t>[Between 2-30 S1 photoelectrons </a:t>
                </a:r>
                <a:r>
                  <a:rPr lang="en-US" sz="2800" dirty="0" err="1" smtClean="0">
                    <a:ea typeface="ＭＳ Ｐゴシック" charset="0"/>
                    <a:cs typeface="Arial Narrow" charset="0"/>
                  </a:rPr>
                  <a:t>discr</a:t>
                </a:r>
                <a:r>
                  <a:rPr lang="en-US" sz="2800" dirty="0" smtClean="0">
                    <a:ea typeface="ＭＳ Ｐゴシック" charset="0"/>
                    <a:cs typeface="Arial Narrow" charset="0"/>
                  </a:rPr>
                  <a:t>. is 99.6% relative to 50% nuclear recoil acceptance]</a:t>
                </a:r>
              </a:p>
              <a:p>
                <a:pPr marL="361950" indent="-342900">
                  <a:buFont typeface="Arial" panose="020B0604020202020204" pitchFamily="34" charset="0"/>
                  <a:buChar char="•"/>
                </a:pPr>
                <a:endParaRPr lang="en-US" sz="2800" dirty="0" smtClean="0">
                  <a:ea typeface="ＭＳ Ｐゴシック" charset="0"/>
                  <a:cs typeface="Arial Narrow" charset="0"/>
                </a:endParaRPr>
              </a:p>
              <a:p>
                <a:pPr marL="361950" indent="-342900">
                  <a:buFont typeface="Arial" panose="020B0604020202020204" pitchFamily="34" charset="0"/>
                  <a:buChar char="•"/>
                </a:pPr>
                <a:endParaRPr lang="en-US" sz="2400" dirty="0">
                  <a:ea typeface="ＭＳ Ｐゴシック" charset="0"/>
                  <a:cs typeface="Arial Narrow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4056" y="1268760"/>
                <a:ext cx="8172400" cy="5400600"/>
              </a:xfrm>
              <a:prstGeom prst="rect">
                <a:avLst/>
              </a:prstGeom>
              <a:blipFill rotWithShape="1">
                <a:blip r:embed="rId3"/>
                <a:stretch>
                  <a:fillRect l="-2015" t="-1242" r="-164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953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Belgian IUAP Meeting, UCL, 19/12/2013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4689-6C3B-436B-96E3-30C686D15981}" type="slidenum">
              <a:rPr lang="en-GB" smtClean="0"/>
              <a:t>21</a:t>
            </a:fld>
            <a:endParaRPr lang="en-GB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043608" y="3417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Detector Calibration</a:t>
            </a:r>
            <a:endParaRPr lang="en-GB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74638"/>
            <a:ext cx="1479446" cy="103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82" y="913284"/>
            <a:ext cx="8573821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621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Belgian IUAP Meeting, UCL, 19/12/2013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4689-6C3B-436B-96E3-30C686D15981}" type="slidenum">
              <a:rPr lang="en-GB" smtClean="0"/>
              <a:t>22</a:t>
            </a:fld>
            <a:endParaRPr lang="en-GB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043608" y="3417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Detector Calibration</a:t>
            </a:r>
            <a:endParaRPr lang="en-GB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74638"/>
            <a:ext cx="1479446" cy="103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/>
          </p:cNvSpPr>
          <p:nvPr/>
        </p:nvSpPr>
        <p:spPr bwMode="auto">
          <a:xfrm>
            <a:off x="504056" y="1268760"/>
            <a:ext cx="8388424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95899" bIns="3810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5pPr>
            <a:lvl6pPr marL="2286000" algn="l" defTabSz="457200" rtl="0" eaLnBrk="1" latinLnBrk="0" hangingPunct="1"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6pPr>
            <a:lvl7pPr marL="2743200" algn="l" defTabSz="457200" rtl="0" eaLnBrk="1" latinLnBrk="0" hangingPunct="1"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7pPr>
            <a:lvl8pPr marL="3200400" algn="l" defTabSz="457200" rtl="0" eaLnBrk="1" latinLnBrk="0" hangingPunct="1"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8pPr>
            <a:lvl9pPr marL="3657600" algn="l" defTabSz="457200" rtl="0" eaLnBrk="1" latinLnBrk="0" hangingPunct="1"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9pPr>
          </a:lstStyle>
          <a:p>
            <a:pPr marL="19050"/>
            <a:r>
              <a:rPr lang="en-US" sz="2800" b="1" dirty="0" smtClean="0">
                <a:ea typeface="ＭＳ Ｐゴシック" charset="0"/>
                <a:cs typeface="Arial Narrow" charset="0"/>
              </a:rPr>
              <a:t>Nuclear Recoil Band Calibration Notes</a:t>
            </a:r>
          </a:p>
          <a:p>
            <a:pPr marL="36195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ea typeface="ＭＳ Ｐゴシック" charset="0"/>
                <a:cs typeface="Arial Narrow" charset="0"/>
              </a:rPr>
              <a:t>NEST (Noble Element Simulation Technique) is based on extensive existing experimental data</a:t>
            </a:r>
          </a:p>
          <a:p>
            <a:pPr marL="36195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ea typeface="ＭＳ Ｐゴシック" charset="0"/>
                <a:cs typeface="Arial Narrow" charset="0"/>
              </a:rPr>
              <a:t>Artificial cut-off in light and charge yields assumed &lt;3 </a:t>
            </a:r>
            <a:r>
              <a:rPr lang="en-US" sz="2800" dirty="0" err="1" smtClean="0">
                <a:ea typeface="ＭＳ Ｐゴシック" charset="0"/>
                <a:cs typeface="Arial Narrow" charset="0"/>
              </a:rPr>
              <a:t>keVnr</a:t>
            </a:r>
            <a:endParaRPr lang="en-US" sz="2800" dirty="0" smtClean="0">
              <a:ea typeface="ＭＳ Ｐゴシック" charset="0"/>
              <a:cs typeface="Arial Narrow" charset="0"/>
            </a:endParaRPr>
          </a:p>
          <a:p>
            <a:pPr marL="36195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ea typeface="ＭＳ Ｐゴシック" charset="0"/>
                <a:cs typeface="Arial Narrow" charset="0"/>
              </a:rPr>
              <a:t>Includes predicted electric field quenching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519" y="3501008"/>
            <a:ext cx="6871865" cy="320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772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Belgian IUAP Meeting, UCL, 19/12/2013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4689-6C3B-436B-96E3-30C686D15981}" type="slidenum">
              <a:rPr lang="en-GB" smtClean="0"/>
              <a:t>23</a:t>
            </a:fld>
            <a:endParaRPr lang="en-GB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66936" y="3417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Detector Background</a:t>
            </a:r>
            <a:endParaRPr lang="en-GB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74638"/>
            <a:ext cx="1479446" cy="103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598" y="1052736"/>
            <a:ext cx="4428492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108520" y="1717170"/>
            <a:ext cx="5777036" cy="4520142"/>
            <a:chOff x="0" y="1844824"/>
            <a:chExt cx="5777036" cy="4520142"/>
          </a:xfrm>
        </p:grpSpPr>
        <p:grpSp>
          <p:nvGrpSpPr>
            <p:cNvPr id="2" name="Group 1"/>
            <p:cNvGrpSpPr/>
            <p:nvPr/>
          </p:nvGrpSpPr>
          <p:grpSpPr>
            <a:xfrm>
              <a:off x="0" y="1942689"/>
              <a:ext cx="5777036" cy="4422277"/>
              <a:chOff x="-495300" y="-793750"/>
              <a:chExt cx="10134600" cy="8445500"/>
            </a:xfrm>
          </p:grpSpPr>
          <p:pic>
            <p:nvPicPr>
              <p:cNvPr id="12" name="Picture 1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95300" y="-793750"/>
                <a:ext cx="10134600" cy="8445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13" name="Rectangle 12"/>
              <p:cNvSpPr>
                <a:spLocks/>
              </p:cNvSpPr>
              <p:nvPr/>
            </p:nvSpPr>
            <p:spPr bwMode="auto">
              <a:xfrm>
                <a:off x="825500" y="615950"/>
                <a:ext cx="3683000" cy="5626100"/>
              </a:xfrm>
              <a:prstGeom prst="rect">
                <a:avLst/>
              </a:prstGeom>
              <a:noFill/>
              <a:ln w="38100" cap="flat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400" kern="1200">
                    <a:solidFill>
                      <a:schemeClr val="tx1"/>
                    </a:solidFill>
                    <a:latin typeface="Arial Narrow" charset="0"/>
                    <a:ea typeface="ヒラギノ角ゴ ProN W3" charset="0"/>
                    <a:cs typeface="ヒラギノ角ゴ ProN W3" charset="0"/>
                    <a:sym typeface="Arial Narrow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400" kern="1200">
                    <a:solidFill>
                      <a:schemeClr val="tx1"/>
                    </a:solidFill>
                    <a:latin typeface="Arial Narrow" charset="0"/>
                    <a:ea typeface="ヒラギノ角ゴ ProN W3" charset="0"/>
                    <a:cs typeface="ヒラギノ角ゴ ProN W3" charset="0"/>
                    <a:sym typeface="Arial Narrow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400" kern="1200">
                    <a:solidFill>
                      <a:schemeClr val="tx1"/>
                    </a:solidFill>
                    <a:latin typeface="Arial Narrow" charset="0"/>
                    <a:ea typeface="ヒラギノ角ゴ ProN W3" charset="0"/>
                    <a:cs typeface="ヒラギノ角ゴ ProN W3" charset="0"/>
                    <a:sym typeface="Arial Narrow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400" kern="1200">
                    <a:solidFill>
                      <a:schemeClr val="tx1"/>
                    </a:solidFill>
                    <a:latin typeface="Arial Narrow" charset="0"/>
                    <a:ea typeface="ヒラギノ角ゴ ProN W3" charset="0"/>
                    <a:cs typeface="ヒラギノ角ゴ ProN W3" charset="0"/>
                    <a:sym typeface="Arial Narrow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400" kern="1200">
                    <a:solidFill>
                      <a:schemeClr val="tx1"/>
                    </a:solidFill>
                    <a:latin typeface="Arial Narrow" charset="0"/>
                    <a:ea typeface="ヒラギノ角ゴ ProN W3" charset="0"/>
                    <a:cs typeface="ヒラギノ角ゴ ProN W3" charset="0"/>
                    <a:sym typeface="Arial Narrow" charset="0"/>
                  </a:defRPr>
                </a:lvl5pPr>
                <a:lvl6pPr marL="2286000" algn="l" defTabSz="457200" rtl="0" eaLnBrk="1" latinLnBrk="0" hangingPunct="1">
                  <a:defRPr sz="3400" kern="1200">
                    <a:solidFill>
                      <a:schemeClr val="tx1"/>
                    </a:solidFill>
                    <a:latin typeface="Arial Narrow" charset="0"/>
                    <a:ea typeface="ヒラギノ角ゴ ProN W3" charset="0"/>
                    <a:cs typeface="ヒラギノ角ゴ ProN W3" charset="0"/>
                    <a:sym typeface="Arial Narrow" charset="0"/>
                  </a:defRPr>
                </a:lvl6pPr>
                <a:lvl7pPr marL="2743200" algn="l" defTabSz="457200" rtl="0" eaLnBrk="1" latinLnBrk="0" hangingPunct="1">
                  <a:defRPr sz="3400" kern="1200">
                    <a:solidFill>
                      <a:schemeClr val="tx1"/>
                    </a:solidFill>
                    <a:latin typeface="Arial Narrow" charset="0"/>
                    <a:ea typeface="ヒラギノ角ゴ ProN W3" charset="0"/>
                    <a:cs typeface="ヒラギノ角ゴ ProN W3" charset="0"/>
                    <a:sym typeface="Arial Narrow" charset="0"/>
                  </a:defRPr>
                </a:lvl7pPr>
                <a:lvl8pPr marL="3200400" algn="l" defTabSz="457200" rtl="0" eaLnBrk="1" latinLnBrk="0" hangingPunct="1">
                  <a:defRPr sz="3400" kern="1200">
                    <a:solidFill>
                      <a:schemeClr val="tx1"/>
                    </a:solidFill>
                    <a:latin typeface="Arial Narrow" charset="0"/>
                    <a:ea typeface="ヒラギノ角ゴ ProN W3" charset="0"/>
                    <a:cs typeface="ヒラギノ角ゴ ProN W3" charset="0"/>
                    <a:sym typeface="Arial Narrow" charset="0"/>
                  </a:defRPr>
                </a:lvl8pPr>
                <a:lvl9pPr marL="3657600" algn="l" defTabSz="457200" rtl="0" eaLnBrk="1" latinLnBrk="0" hangingPunct="1">
                  <a:defRPr sz="3400" kern="1200">
                    <a:solidFill>
                      <a:schemeClr val="tx1"/>
                    </a:solidFill>
                    <a:latin typeface="Arial Narrow" charset="0"/>
                    <a:ea typeface="ヒラギノ角ゴ ProN W3" charset="0"/>
                    <a:cs typeface="ヒラギノ角ゴ ProN W3" charset="0"/>
                    <a:sym typeface="Arial Narrow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" name="Rectangle 13"/>
              <p:cNvSpPr>
                <a:spLocks/>
              </p:cNvSpPr>
              <p:nvPr/>
            </p:nvSpPr>
            <p:spPr bwMode="auto">
              <a:xfrm>
                <a:off x="5359400" y="971550"/>
                <a:ext cx="2286000" cy="2857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57799" bIns="0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400" kern="1200">
                    <a:solidFill>
                      <a:schemeClr val="tx1"/>
                    </a:solidFill>
                    <a:latin typeface="Arial Narrow" charset="0"/>
                    <a:ea typeface="ヒラギノ角ゴ ProN W3" charset="0"/>
                    <a:cs typeface="ヒラギノ角ゴ ProN W3" charset="0"/>
                    <a:sym typeface="Arial Narrow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400" kern="1200">
                    <a:solidFill>
                      <a:schemeClr val="tx1"/>
                    </a:solidFill>
                    <a:latin typeface="Arial Narrow" charset="0"/>
                    <a:ea typeface="ヒラギノ角ゴ ProN W3" charset="0"/>
                    <a:cs typeface="ヒラギノ角ゴ ProN W3" charset="0"/>
                    <a:sym typeface="Arial Narrow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400" kern="1200">
                    <a:solidFill>
                      <a:schemeClr val="tx1"/>
                    </a:solidFill>
                    <a:latin typeface="Arial Narrow" charset="0"/>
                    <a:ea typeface="ヒラギノ角ゴ ProN W3" charset="0"/>
                    <a:cs typeface="ヒラギノ角ゴ ProN W3" charset="0"/>
                    <a:sym typeface="Arial Narrow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400" kern="1200">
                    <a:solidFill>
                      <a:schemeClr val="tx1"/>
                    </a:solidFill>
                    <a:latin typeface="Arial Narrow" charset="0"/>
                    <a:ea typeface="ヒラギノ角ゴ ProN W3" charset="0"/>
                    <a:cs typeface="ヒラギノ角ゴ ProN W3" charset="0"/>
                    <a:sym typeface="Arial Narrow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400" kern="1200">
                    <a:solidFill>
                      <a:schemeClr val="tx1"/>
                    </a:solidFill>
                    <a:latin typeface="Arial Narrow" charset="0"/>
                    <a:ea typeface="ヒラギノ角ゴ ProN W3" charset="0"/>
                    <a:cs typeface="ヒラギノ角ゴ ProN W3" charset="0"/>
                    <a:sym typeface="Arial Narrow" charset="0"/>
                  </a:defRPr>
                </a:lvl5pPr>
                <a:lvl6pPr marL="2286000" algn="l" defTabSz="457200" rtl="0" eaLnBrk="1" latinLnBrk="0" hangingPunct="1">
                  <a:defRPr sz="3400" kern="1200">
                    <a:solidFill>
                      <a:schemeClr val="tx1"/>
                    </a:solidFill>
                    <a:latin typeface="Arial Narrow" charset="0"/>
                    <a:ea typeface="ヒラギノ角ゴ ProN W3" charset="0"/>
                    <a:cs typeface="ヒラギノ角ゴ ProN W3" charset="0"/>
                    <a:sym typeface="Arial Narrow" charset="0"/>
                  </a:defRPr>
                </a:lvl6pPr>
                <a:lvl7pPr marL="2743200" algn="l" defTabSz="457200" rtl="0" eaLnBrk="1" latinLnBrk="0" hangingPunct="1">
                  <a:defRPr sz="3400" kern="1200">
                    <a:solidFill>
                      <a:schemeClr val="tx1"/>
                    </a:solidFill>
                    <a:latin typeface="Arial Narrow" charset="0"/>
                    <a:ea typeface="ヒラギノ角ゴ ProN W3" charset="0"/>
                    <a:cs typeface="ヒラギノ角ゴ ProN W3" charset="0"/>
                    <a:sym typeface="Arial Narrow" charset="0"/>
                  </a:defRPr>
                </a:lvl7pPr>
                <a:lvl8pPr marL="3200400" algn="l" defTabSz="457200" rtl="0" eaLnBrk="1" latinLnBrk="0" hangingPunct="1">
                  <a:defRPr sz="3400" kern="1200">
                    <a:solidFill>
                      <a:schemeClr val="tx1"/>
                    </a:solidFill>
                    <a:latin typeface="Arial Narrow" charset="0"/>
                    <a:ea typeface="ヒラギノ角ゴ ProN W3" charset="0"/>
                    <a:cs typeface="ヒラギノ角ゴ ProN W3" charset="0"/>
                    <a:sym typeface="Arial Narrow" charset="0"/>
                  </a:defRPr>
                </a:lvl8pPr>
                <a:lvl9pPr marL="3657600" algn="l" defTabSz="457200" rtl="0" eaLnBrk="1" latinLnBrk="0" hangingPunct="1">
                  <a:defRPr sz="3400" kern="1200">
                    <a:solidFill>
                      <a:schemeClr val="tx1"/>
                    </a:solidFill>
                    <a:latin typeface="Arial Narrow" charset="0"/>
                    <a:ea typeface="ヒラギノ角ゴ ProN W3" charset="0"/>
                    <a:cs typeface="ヒラギノ角ゴ ProN W3" charset="0"/>
                    <a:sym typeface="Arial Narrow" charset="0"/>
                  </a:defRPr>
                </a:lvl9pPr>
              </a:lstStyle>
              <a:p>
                <a:pPr marL="57150"/>
                <a:r>
                  <a:rPr lang="en-US" sz="2000" dirty="0">
                    <a:ea typeface="ＭＳ Ｐゴシック" charset="0"/>
                    <a:cs typeface="Arial Narrow" charset="0"/>
                  </a:rPr>
                  <a:t>118 kg</a:t>
                </a:r>
                <a:br>
                  <a:rPr lang="en-US" sz="2000" dirty="0">
                    <a:ea typeface="ＭＳ Ｐゴシック" charset="0"/>
                    <a:cs typeface="Arial Narrow" charset="0"/>
                  </a:rPr>
                </a:br>
                <a:r>
                  <a:rPr lang="en-US" sz="2000" dirty="0">
                    <a:ea typeface="ＭＳ Ｐゴシック" charset="0"/>
                    <a:cs typeface="Arial Narrow" charset="0"/>
                  </a:rPr>
                  <a:t>3.1+/-0.2 </a:t>
                </a:r>
                <a:r>
                  <a:rPr lang="en-US" sz="2000" dirty="0" err="1">
                    <a:ea typeface="ＭＳ Ｐゴシック" charset="0"/>
                    <a:cs typeface="Arial Narrow" charset="0"/>
                  </a:rPr>
                  <a:t>mdru</a:t>
                </a:r>
                <a:endParaRPr lang="en-US" sz="2000" dirty="0">
                  <a:ea typeface="ＭＳ Ｐゴシック" charset="0"/>
                  <a:cs typeface="Arial Narrow" charset="0"/>
                </a:endParaRPr>
              </a:p>
              <a:p>
                <a:pPr marL="57150"/>
                <a:r>
                  <a:rPr lang="en-US" sz="2000" dirty="0">
                    <a:ea typeface="ＭＳ Ｐゴシック" charset="0"/>
                    <a:cs typeface="Arial Narrow" charset="0"/>
                  </a:rPr>
                  <a:t>(0.5 </a:t>
                </a:r>
                <a:r>
                  <a:rPr lang="en-US" sz="2000" dirty="0" err="1">
                    <a:ea typeface="ＭＳ Ｐゴシック" charset="0"/>
                    <a:cs typeface="Arial Narrow" charset="0"/>
                  </a:rPr>
                  <a:t>dru</a:t>
                </a:r>
                <a:r>
                  <a:rPr lang="en-US" sz="2000" dirty="0">
                    <a:ea typeface="ＭＳ Ｐゴシック" charset="0"/>
                    <a:cs typeface="Arial Narrow" charset="0"/>
                  </a:rPr>
                  <a:t> </a:t>
                </a:r>
                <a:r>
                  <a:rPr lang="en-US" sz="2000" dirty="0" err="1">
                    <a:ea typeface="ＭＳ Ｐゴシック" charset="0"/>
                    <a:cs typeface="Arial Narrow" charset="0"/>
                  </a:rPr>
                  <a:t>cosmogenic</a:t>
                </a:r>
                <a:r>
                  <a:rPr lang="en-US" sz="2000" dirty="0">
                    <a:ea typeface="ＭＳ Ｐゴシック" charset="0"/>
                    <a:cs typeface="Arial Narrow" charset="0"/>
                  </a:rPr>
                  <a:t>)</a:t>
                </a:r>
              </a:p>
              <a:p>
                <a:pPr marL="57150"/>
                <a:endParaRPr lang="en-US" sz="2000" dirty="0">
                  <a:ea typeface="ＭＳ Ｐゴシック" charset="0"/>
                  <a:cs typeface="Arial Narrow" charset="0"/>
                </a:endParaRPr>
              </a:p>
              <a:p>
                <a:pPr marL="57150"/>
                <a:r>
                  <a:rPr lang="en-US" sz="2000" dirty="0">
                    <a:ea typeface="ＭＳ Ｐゴシック" charset="0"/>
                    <a:cs typeface="Arial Narrow" charset="0"/>
                  </a:rPr>
                  <a:t>r&lt;18 cm</a:t>
                </a:r>
              </a:p>
              <a:p>
                <a:pPr marL="57150"/>
                <a:r>
                  <a:rPr lang="en-US" sz="2000" dirty="0">
                    <a:ea typeface="ＭＳ Ｐゴシック" charset="0"/>
                    <a:cs typeface="Arial Narrow" charset="0"/>
                  </a:rPr>
                  <a:t>z=7-47 cm</a:t>
                </a: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1043608" y="1844824"/>
              <a:ext cx="316835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GB" dirty="0"/>
            </a:p>
          </p:txBody>
        </p:sp>
      </p:grpSp>
      <p:pic>
        <p:nvPicPr>
          <p:cNvPr id="16" name="tabl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0945" y="4038615"/>
            <a:ext cx="4067944" cy="24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44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Belgian IUAP Meeting, UCL, 19/12/2013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4689-6C3B-436B-96E3-30C686D15981}" type="slidenum">
              <a:rPr lang="en-GB" smtClean="0"/>
              <a:t>24</a:t>
            </a:fld>
            <a:endParaRPr lang="en-GB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66936" y="3417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Detector Background</a:t>
            </a:r>
            <a:endParaRPr lang="en-GB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74638"/>
            <a:ext cx="1479446" cy="103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598" y="1052736"/>
            <a:ext cx="4428492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" name="tabl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0945" y="4038615"/>
            <a:ext cx="4067944" cy="246916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35496" y="1844824"/>
            <a:ext cx="5035832" cy="4464496"/>
            <a:chOff x="-495300" y="-793750"/>
            <a:chExt cx="10134600" cy="8445500"/>
          </a:xfrm>
        </p:grpSpPr>
        <p:grpSp>
          <p:nvGrpSpPr>
            <p:cNvPr id="20" name="Group 19"/>
            <p:cNvGrpSpPr/>
            <p:nvPr/>
          </p:nvGrpSpPr>
          <p:grpSpPr>
            <a:xfrm>
              <a:off x="-495300" y="-793750"/>
              <a:ext cx="10134600" cy="8445500"/>
              <a:chOff x="-495300" y="-793750"/>
              <a:chExt cx="10134600" cy="8445500"/>
            </a:xfrm>
          </p:grpSpPr>
          <p:pic>
            <p:nvPicPr>
              <p:cNvPr id="18" name="Picture 1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95300" y="-793750"/>
                <a:ext cx="10134600" cy="8445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19" name="Rectangle 18"/>
              <p:cNvSpPr>
                <a:spLocks/>
              </p:cNvSpPr>
              <p:nvPr/>
            </p:nvSpPr>
            <p:spPr bwMode="auto">
              <a:xfrm>
                <a:off x="825500" y="615950"/>
                <a:ext cx="3683000" cy="5626100"/>
              </a:xfrm>
              <a:prstGeom prst="rect">
                <a:avLst/>
              </a:prstGeom>
              <a:noFill/>
              <a:ln w="38100" cap="flat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400" kern="1200">
                    <a:solidFill>
                      <a:schemeClr val="tx1"/>
                    </a:solidFill>
                    <a:latin typeface="Arial Narrow" charset="0"/>
                    <a:ea typeface="ヒラギノ角ゴ ProN W3" charset="0"/>
                    <a:cs typeface="ヒラギノ角ゴ ProN W3" charset="0"/>
                    <a:sym typeface="Arial Narrow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400" kern="1200">
                    <a:solidFill>
                      <a:schemeClr val="tx1"/>
                    </a:solidFill>
                    <a:latin typeface="Arial Narrow" charset="0"/>
                    <a:ea typeface="ヒラギノ角ゴ ProN W3" charset="0"/>
                    <a:cs typeface="ヒラギノ角ゴ ProN W3" charset="0"/>
                    <a:sym typeface="Arial Narrow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400" kern="1200">
                    <a:solidFill>
                      <a:schemeClr val="tx1"/>
                    </a:solidFill>
                    <a:latin typeface="Arial Narrow" charset="0"/>
                    <a:ea typeface="ヒラギノ角ゴ ProN W3" charset="0"/>
                    <a:cs typeface="ヒラギノ角ゴ ProN W3" charset="0"/>
                    <a:sym typeface="Arial Narrow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400" kern="1200">
                    <a:solidFill>
                      <a:schemeClr val="tx1"/>
                    </a:solidFill>
                    <a:latin typeface="Arial Narrow" charset="0"/>
                    <a:ea typeface="ヒラギノ角ゴ ProN W3" charset="0"/>
                    <a:cs typeface="ヒラギノ角ゴ ProN W3" charset="0"/>
                    <a:sym typeface="Arial Narrow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400" kern="1200">
                    <a:solidFill>
                      <a:schemeClr val="tx1"/>
                    </a:solidFill>
                    <a:latin typeface="Arial Narrow" charset="0"/>
                    <a:ea typeface="ヒラギノ角ゴ ProN W3" charset="0"/>
                    <a:cs typeface="ヒラギノ角ゴ ProN W3" charset="0"/>
                    <a:sym typeface="Arial Narrow" charset="0"/>
                  </a:defRPr>
                </a:lvl5pPr>
                <a:lvl6pPr marL="2286000" algn="l" defTabSz="457200" rtl="0" eaLnBrk="1" latinLnBrk="0" hangingPunct="1">
                  <a:defRPr sz="3400" kern="1200">
                    <a:solidFill>
                      <a:schemeClr val="tx1"/>
                    </a:solidFill>
                    <a:latin typeface="Arial Narrow" charset="0"/>
                    <a:ea typeface="ヒラギノ角ゴ ProN W3" charset="0"/>
                    <a:cs typeface="ヒラギノ角ゴ ProN W3" charset="0"/>
                    <a:sym typeface="Arial Narrow" charset="0"/>
                  </a:defRPr>
                </a:lvl6pPr>
                <a:lvl7pPr marL="2743200" algn="l" defTabSz="457200" rtl="0" eaLnBrk="1" latinLnBrk="0" hangingPunct="1">
                  <a:defRPr sz="3400" kern="1200">
                    <a:solidFill>
                      <a:schemeClr val="tx1"/>
                    </a:solidFill>
                    <a:latin typeface="Arial Narrow" charset="0"/>
                    <a:ea typeface="ヒラギノ角ゴ ProN W3" charset="0"/>
                    <a:cs typeface="ヒラギノ角ゴ ProN W3" charset="0"/>
                    <a:sym typeface="Arial Narrow" charset="0"/>
                  </a:defRPr>
                </a:lvl7pPr>
                <a:lvl8pPr marL="3200400" algn="l" defTabSz="457200" rtl="0" eaLnBrk="1" latinLnBrk="0" hangingPunct="1">
                  <a:defRPr sz="3400" kern="1200">
                    <a:solidFill>
                      <a:schemeClr val="tx1"/>
                    </a:solidFill>
                    <a:latin typeface="Arial Narrow" charset="0"/>
                    <a:ea typeface="ヒラギノ角ゴ ProN W3" charset="0"/>
                    <a:cs typeface="ヒラギノ角ゴ ProN W3" charset="0"/>
                    <a:sym typeface="Arial Narrow" charset="0"/>
                  </a:defRPr>
                </a:lvl8pPr>
                <a:lvl9pPr marL="3657600" algn="l" defTabSz="457200" rtl="0" eaLnBrk="1" latinLnBrk="0" hangingPunct="1">
                  <a:defRPr sz="3400" kern="1200">
                    <a:solidFill>
                      <a:schemeClr val="tx1"/>
                    </a:solidFill>
                    <a:latin typeface="Arial Narrow" charset="0"/>
                    <a:ea typeface="ヒラギノ角ゴ ProN W3" charset="0"/>
                    <a:cs typeface="ヒラギノ角ゴ ProN W3" charset="0"/>
                    <a:sym typeface="Arial Narrow" charset="0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1403648" y="-675456"/>
              <a:ext cx="554461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2205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Belgian IUAP Meeting, UCL, 19/12/2013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4689-6C3B-436B-96E3-30C686D15981}" type="slidenum">
              <a:rPr lang="en-GB" smtClean="0"/>
              <a:t>25</a:t>
            </a:fld>
            <a:endParaRPr lang="en-GB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51520" y="3417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WIMP Search</a:t>
            </a:r>
            <a:endParaRPr lang="en-GB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74638"/>
            <a:ext cx="1479446" cy="103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" name="Rectangle 12"/>
          <p:cNvSpPr>
            <a:spLocks noGrp="1" noChangeArrowheads="1"/>
          </p:cNvSpPr>
          <p:nvPr/>
        </p:nvSpPr>
        <p:spPr bwMode="auto">
          <a:xfrm>
            <a:off x="9746" y="1268760"/>
            <a:ext cx="9602814" cy="6071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lc="http://schemas.openxmlformats.org/drawingml/2006/lockedCanvas" xmlns:ma14="http://schemas.microsoft.com/office/mac/drawingml/2011/main" xmlns="" val="1"/>
            </a:ext>
          </a:extLst>
        </p:spPr>
        <p:txBody>
          <a:bodyPr vert="horz" wrap="square" lIns="50800" tIns="50800" rIns="308184" bIns="50800" numCol="1" anchor="t" anchorCtr="0" compatLnSpc="1">
            <a:prstTxWarp prst="textNoShape">
              <a:avLst/>
            </a:prstTxWarp>
          </a:bodyPr>
          <a:lstStyle>
            <a:lvl1pPr marL="190500" indent="-152400" algn="l" rtl="0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50000"/>
              <a:buFont typeface="Arial Narrow" charset="0"/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  <a:sym typeface="Arial Narrow" charset="0"/>
              </a:defRPr>
            </a:lvl1pPr>
            <a:lvl2pPr marL="327025" indent="-177800" algn="l" rtl="0" fontAlgn="base">
              <a:spcBef>
                <a:spcPts val="700"/>
              </a:spcBef>
              <a:spcAft>
                <a:spcPct val="0"/>
              </a:spcAft>
              <a:buClr>
                <a:srgbClr val="FB0106"/>
              </a:buClr>
              <a:buSzPct val="64000"/>
              <a:buFont typeface="Monotype Sorts" charset="0"/>
              <a:buChar char="u"/>
              <a:defRPr sz="2800">
                <a:solidFill>
                  <a:srgbClr val="000099"/>
                </a:solidFill>
                <a:latin typeface="+mn-lt"/>
                <a:ea typeface="+mn-ea"/>
                <a:cs typeface="+mn-cs"/>
                <a:sym typeface="Arial Narrow" charset="0"/>
              </a:defRPr>
            </a:lvl2pPr>
            <a:lvl3pPr marL="458788" indent="-127000" algn="l" rtl="0" fontAlgn="base">
              <a:spcBef>
                <a:spcPts val="600"/>
              </a:spcBef>
              <a:spcAft>
                <a:spcPct val="0"/>
              </a:spcAft>
              <a:buClr>
                <a:srgbClr val="FB0106"/>
              </a:buClr>
              <a:buSzPct val="89000"/>
              <a:buFont typeface="Arial Narrow" charset="0"/>
              <a:buChar char="•"/>
              <a:defRPr sz="2400">
                <a:solidFill>
                  <a:srgbClr val="000099"/>
                </a:solidFill>
                <a:latin typeface="+mn-lt"/>
                <a:ea typeface="+mn-ea"/>
                <a:cs typeface="+mn-cs"/>
                <a:sym typeface="Arial Narrow" charset="0"/>
              </a:defRPr>
            </a:lvl3pPr>
            <a:lvl4pPr marL="609600" indent="-152400" algn="l" rtl="0" fontAlgn="base">
              <a:spcBef>
                <a:spcPts val="600"/>
              </a:spcBef>
              <a:spcAft>
                <a:spcPct val="0"/>
              </a:spcAft>
              <a:buClr>
                <a:srgbClr val="000099"/>
              </a:buClr>
              <a:buSzPct val="64000"/>
              <a:buFont typeface="Arial Narrow" charset="0"/>
              <a:buChar char="—"/>
              <a:defRPr sz="2400">
                <a:solidFill>
                  <a:srgbClr val="000099"/>
                </a:solidFill>
                <a:latin typeface="+mn-lt"/>
                <a:ea typeface="+mn-ea"/>
                <a:cs typeface="+mn-cs"/>
                <a:sym typeface="Arial Narrow" charset="0"/>
              </a:defRPr>
            </a:lvl4pPr>
            <a:lvl5pPr marL="762000" indent="-152400" algn="l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Narrow" charset="0"/>
              <a:buChar char="–"/>
              <a:defRPr sz="2200">
                <a:solidFill>
                  <a:srgbClr val="000099"/>
                </a:solidFill>
                <a:latin typeface="+mn-lt"/>
                <a:ea typeface="+mn-ea"/>
                <a:cs typeface="+mn-cs"/>
                <a:sym typeface="Arial Narrow" charset="0"/>
              </a:defRPr>
            </a:lvl5pPr>
            <a:lvl6pPr marL="1219200" indent="-152400" algn="l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Narrow" charset="0"/>
              <a:buChar char="–"/>
              <a:defRPr sz="2200">
                <a:solidFill>
                  <a:srgbClr val="000099"/>
                </a:solidFill>
                <a:latin typeface="+mn-lt"/>
                <a:ea typeface="+mn-ea"/>
                <a:cs typeface="+mn-cs"/>
                <a:sym typeface="Arial Narrow" charset="0"/>
              </a:defRPr>
            </a:lvl6pPr>
            <a:lvl7pPr marL="1676400" indent="-152400" algn="l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Narrow" charset="0"/>
              <a:buChar char="–"/>
              <a:defRPr sz="2200">
                <a:solidFill>
                  <a:srgbClr val="000099"/>
                </a:solidFill>
                <a:latin typeface="+mn-lt"/>
                <a:ea typeface="+mn-ea"/>
                <a:cs typeface="+mn-cs"/>
                <a:sym typeface="Arial Narrow" charset="0"/>
              </a:defRPr>
            </a:lvl7pPr>
            <a:lvl8pPr marL="2133600" indent="-152400" algn="l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Narrow" charset="0"/>
              <a:buChar char="–"/>
              <a:defRPr sz="2200">
                <a:solidFill>
                  <a:srgbClr val="000099"/>
                </a:solidFill>
                <a:latin typeface="+mn-lt"/>
                <a:ea typeface="+mn-ea"/>
                <a:cs typeface="+mn-cs"/>
                <a:sym typeface="Arial Narrow" charset="0"/>
              </a:defRPr>
            </a:lvl8pPr>
            <a:lvl9pPr marL="2590800" indent="-152400" algn="l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Narrow" charset="0"/>
              <a:buChar char="–"/>
              <a:defRPr sz="2200">
                <a:solidFill>
                  <a:srgbClr val="000099"/>
                </a:solidFill>
                <a:latin typeface="+mn-lt"/>
                <a:ea typeface="+mn-ea"/>
                <a:cs typeface="+mn-cs"/>
                <a:sym typeface="Arial Narrow" charset="0"/>
              </a:defRPr>
            </a:lvl9pPr>
          </a:lstStyle>
          <a:p>
            <a:pPr>
              <a:buClrTx/>
              <a:tabLst>
                <a:tab pos="284163" algn="l"/>
                <a:tab pos="804863" algn="l"/>
                <a:tab pos="284163" algn="l"/>
                <a:tab pos="804863" algn="l"/>
                <a:tab pos="284163" algn="l"/>
                <a:tab pos="804863" algn="l"/>
              </a:tabLst>
            </a:pPr>
            <a:r>
              <a:rPr lang="en-US" dirty="0"/>
              <a:t>April </a:t>
            </a:r>
            <a:r>
              <a:rPr lang="en-US" dirty="0">
                <a:latin typeface="Arial Narrow" panose="020B0606020202030204" pitchFamily="34" charset="0"/>
              </a:rPr>
              <a:t>21</a:t>
            </a:r>
            <a:r>
              <a:rPr lang="en-US" dirty="0"/>
              <a:t> - August 8, 2013 - 110 calendar days</a:t>
            </a:r>
          </a:p>
          <a:p>
            <a:pPr marL="657225" lvl="1" indent="-457200">
              <a:buFont typeface="Wingdings" panose="05000000000000000000" pitchFamily="2" charset="2"/>
              <a:buChar char="§"/>
              <a:tabLst>
                <a:tab pos="284163" algn="l"/>
                <a:tab pos="804863" algn="l"/>
                <a:tab pos="284163" algn="l"/>
                <a:tab pos="804863" algn="l"/>
                <a:tab pos="284163" algn="l"/>
                <a:tab pos="804863" algn="l"/>
              </a:tabLst>
            </a:pPr>
            <a:r>
              <a:rPr lang="en-US" dirty="0"/>
              <a:t>85.3 live days of WIMP </a:t>
            </a:r>
            <a:r>
              <a:rPr lang="en-US" dirty="0" smtClean="0"/>
              <a:t>Search</a:t>
            </a:r>
          </a:p>
          <a:p>
            <a:pPr marL="657225" lvl="1" indent="-457200">
              <a:buFont typeface="Wingdings" panose="05000000000000000000" pitchFamily="2" charset="2"/>
              <a:buChar char="§"/>
              <a:tabLst>
                <a:tab pos="284163" algn="l"/>
                <a:tab pos="804863" algn="l"/>
                <a:tab pos="284163" algn="l"/>
                <a:tab pos="804863" algn="l"/>
                <a:tab pos="284163" algn="l"/>
                <a:tab pos="804863" algn="l"/>
              </a:tabLst>
            </a:pPr>
            <a:r>
              <a:rPr lang="en-US" dirty="0" smtClean="0"/>
              <a:t>118.3</a:t>
            </a:r>
            <a:r>
              <a:rPr lang="en-US" dirty="0"/>
              <a:t>+/-6.5 kg </a:t>
            </a:r>
            <a:r>
              <a:rPr lang="en-US" dirty="0" err="1"/>
              <a:t>fiducial</a:t>
            </a:r>
            <a:r>
              <a:rPr lang="en-US" dirty="0"/>
              <a:t> </a:t>
            </a:r>
            <a:r>
              <a:rPr lang="en-US" dirty="0" smtClean="0"/>
              <a:t>mass</a:t>
            </a:r>
            <a:endParaRPr lang="en-US" dirty="0"/>
          </a:p>
          <a:p>
            <a:pPr>
              <a:buClrTx/>
              <a:tabLst>
                <a:tab pos="284163" algn="l"/>
                <a:tab pos="804863" algn="l"/>
                <a:tab pos="284163" algn="l"/>
                <a:tab pos="804863" algn="l"/>
                <a:tab pos="284163" algn="l"/>
                <a:tab pos="804863" algn="l"/>
              </a:tabLst>
            </a:pPr>
            <a:r>
              <a:rPr lang="en-US" dirty="0"/>
              <a:t>Calibrations</a:t>
            </a:r>
          </a:p>
          <a:p>
            <a:pPr marL="657225" lvl="1" indent="-457200">
              <a:buFont typeface="Wingdings" panose="05000000000000000000" pitchFamily="2" charset="2"/>
              <a:buChar char="§"/>
              <a:tabLst>
                <a:tab pos="284163" algn="l"/>
                <a:tab pos="804863" algn="l"/>
                <a:tab pos="284163" algn="l"/>
                <a:tab pos="804863" algn="l"/>
                <a:tab pos="284163" algn="l"/>
                <a:tab pos="804863" algn="l"/>
              </a:tabLst>
            </a:pPr>
            <a:r>
              <a:rPr lang="en-US" dirty="0" smtClean="0"/>
              <a:t>Frequent </a:t>
            </a:r>
            <a:r>
              <a:rPr lang="en-US" baseline="32000" dirty="0"/>
              <a:t>83m</a:t>
            </a:r>
            <a:r>
              <a:rPr lang="en-US" dirty="0"/>
              <a:t>Kr calibration </a:t>
            </a:r>
            <a:r>
              <a:rPr lang="en-US" dirty="0" smtClean="0"/>
              <a:t>of any </a:t>
            </a:r>
            <a:r>
              <a:rPr lang="en-US" dirty="0"/>
              <a:t>S1 or S2 gain </a:t>
            </a:r>
            <a:r>
              <a:rPr lang="en-US" dirty="0" smtClean="0"/>
              <a:t>shifts</a:t>
            </a:r>
          </a:p>
          <a:p>
            <a:pPr marL="657225" lvl="1" indent="-457200">
              <a:buFont typeface="Wingdings" panose="05000000000000000000" pitchFamily="2" charset="2"/>
              <a:buChar char="§"/>
              <a:tabLst>
                <a:tab pos="284163" algn="l"/>
                <a:tab pos="804863" algn="l"/>
                <a:tab pos="284163" algn="l"/>
                <a:tab pos="804863" algn="l"/>
                <a:tab pos="284163" algn="l"/>
                <a:tab pos="804863" algn="l"/>
              </a:tabLst>
            </a:pPr>
            <a:r>
              <a:rPr lang="en-US" dirty="0" err="1" smtClean="0"/>
              <a:t>AmBe&amp;Cf</a:t>
            </a:r>
            <a:r>
              <a:rPr lang="en-US" dirty="0" smtClean="0"/>
              <a:t> calibrations + Sims </a:t>
            </a:r>
            <a:r>
              <a:rPr lang="en-US" dirty="0"/>
              <a:t>to define NR </a:t>
            </a:r>
            <a:r>
              <a:rPr lang="en-US" dirty="0" smtClean="0"/>
              <a:t>band</a:t>
            </a:r>
          </a:p>
          <a:p>
            <a:pPr marL="657225" lvl="1" indent="-457200">
              <a:buFont typeface="Wingdings" panose="05000000000000000000" pitchFamily="2" charset="2"/>
              <a:buChar char="§"/>
              <a:tabLst>
                <a:tab pos="284163" algn="l"/>
                <a:tab pos="804863" algn="l"/>
                <a:tab pos="284163" algn="l"/>
                <a:tab pos="804863" algn="l"/>
                <a:tab pos="284163" algn="l"/>
                <a:tab pos="804863" algn="l"/>
              </a:tabLst>
            </a:pPr>
            <a:r>
              <a:rPr lang="en-US" dirty="0" smtClean="0"/>
              <a:t>Injected </a:t>
            </a:r>
            <a:r>
              <a:rPr lang="en-US" dirty="0" err="1"/>
              <a:t>Tritiated</a:t>
            </a:r>
            <a:r>
              <a:rPr lang="en-US" dirty="0"/>
              <a:t> Methane </a:t>
            </a:r>
            <a:r>
              <a:rPr lang="en-US" dirty="0" smtClean="0"/>
              <a:t>for relevant ER band</a:t>
            </a:r>
            <a:endParaRPr lang="en-US" dirty="0"/>
          </a:p>
          <a:p>
            <a:pPr>
              <a:buClrTx/>
              <a:tabLst>
                <a:tab pos="284163" algn="l"/>
                <a:tab pos="804863" algn="l"/>
                <a:tab pos="284163" algn="l"/>
                <a:tab pos="804863" algn="l"/>
                <a:tab pos="284163" algn="l"/>
                <a:tab pos="804863" algn="l"/>
              </a:tabLst>
            </a:pPr>
            <a:r>
              <a:rPr lang="en-US" dirty="0"/>
              <a:t>Efficiency</a:t>
            </a:r>
          </a:p>
          <a:p>
            <a:pPr marL="657225" lvl="1" indent="-457200">
              <a:buFont typeface="Wingdings" panose="05000000000000000000" pitchFamily="2" charset="2"/>
              <a:buChar char="§"/>
              <a:tabLst>
                <a:tab pos="284163" algn="l"/>
                <a:tab pos="804863" algn="l"/>
                <a:tab pos="284163" algn="l"/>
                <a:tab pos="804863" algn="l"/>
                <a:tab pos="284163" algn="l"/>
                <a:tab pos="804863" algn="l"/>
              </a:tabLst>
            </a:pPr>
            <a:r>
              <a:rPr lang="en-US" dirty="0" smtClean="0"/>
              <a:t>WIMP efficiency from </a:t>
            </a:r>
            <a:r>
              <a:rPr lang="en-US" dirty="0"/>
              <a:t>calibration sets using multiple </a:t>
            </a:r>
            <a:r>
              <a:rPr lang="en-US" dirty="0" smtClean="0"/>
              <a:t>techniques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49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Belgian IUAP Meeting, UCL, 19/12/2013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4689-6C3B-436B-96E3-30C686D15981}" type="slidenum">
              <a:rPr lang="en-GB" smtClean="0"/>
              <a:t>26</a:t>
            </a:fld>
            <a:endParaRPr lang="en-GB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51520" y="3417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WIMP Search</a:t>
            </a:r>
            <a:endParaRPr lang="en-GB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74638"/>
            <a:ext cx="1479446" cy="103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1752178"/>
            <a:ext cx="83439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>
            <a:spLocks/>
          </p:cNvSpPr>
          <p:nvPr/>
        </p:nvSpPr>
        <p:spPr bwMode="auto">
          <a:xfrm>
            <a:off x="504056" y="1268760"/>
            <a:ext cx="8172400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95899" bIns="3810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5pPr>
            <a:lvl6pPr marL="2286000" algn="l" defTabSz="457200" rtl="0" eaLnBrk="1" latinLnBrk="0" hangingPunct="1"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6pPr>
            <a:lvl7pPr marL="2743200" algn="l" defTabSz="457200" rtl="0" eaLnBrk="1" latinLnBrk="0" hangingPunct="1"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7pPr>
            <a:lvl8pPr marL="3200400" algn="l" defTabSz="457200" rtl="0" eaLnBrk="1" latinLnBrk="0" hangingPunct="1"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8pPr>
            <a:lvl9pPr marL="3657600" algn="l" defTabSz="457200" rtl="0" eaLnBrk="1" latinLnBrk="0" hangingPunct="1"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9pPr>
          </a:lstStyle>
          <a:p>
            <a:pPr marL="19050"/>
            <a:r>
              <a:rPr lang="en-US" sz="2800" b="1" dirty="0" smtClean="0">
                <a:ea typeface="ＭＳ Ｐゴシック" charset="0"/>
                <a:cs typeface="Arial Narrow" charset="0"/>
              </a:rPr>
              <a:t>Data Selection</a:t>
            </a:r>
            <a:endParaRPr lang="en-US" sz="2800" dirty="0" smtClean="0">
              <a:ea typeface="ＭＳ Ｐゴシック" charset="0"/>
              <a:cs typeface="Arial Narrow" charset="0"/>
            </a:endParaRPr>
          </a:p>
          <a:p>
            <a:pPr marL="361950" indent="-342900">
              <a:buFont typeface="Arial" panose="020B0604020202020204" pitchFamily="34" charset="0"/>
              <a:buChar char="•"/>
            </a:pPr>
            <a:endParaRPr lang="en-US" sz="2800" dirty="0" smtClean="0">
              <a:ea typeface="ＭＳ Ｐゴシック" charset="0"/>
              <a:cs typeface="Arial Narrow" charset="0"/>
            </a:endParaRPr>
          </a:p>
          <a:p>
            <a:pPr marL="361950" indent="-342900">
              <a:buFont typeface="Arial" panose="020B0604020202020204" pitchFamily="34" charset="0"/>
              <a:buChar char="•"/>
            </a:pPr>
            <a:endParaRPr lang="en-US" sz="2400" dirty="0">
              <a:ea typeface="ＭＳ Ｐゴシック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21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Belgian IUAP Meeting, UCL, 19/12/2013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4689-6C3B-436B-96E3-30C686D15981}" type="slidenum">
              <a:rPr lang="en-GB" smtClean="0"/>
              <a:t>27</a:t>
            </a:fld>
            <a:endParaRPr lang="en-GB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51520" y="3417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WIMP Search</a:t>
            </a:r>
            <a:endParaRPr lang="en-GB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74638"/>
            <a:ext cx="1479446" cy="103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" name="Rectangle 9"/>
          <p:cNvSpPr>
            <a:spLocks/>
          </p:cNvSpPr>
          <p:nvPr/>
        </p:nvSpPr>
        <p:spPr bwMode="auto">
          <a:xfrm>
            <a:off x="504056" y="1268760"/>
            <a:ext cx="8172400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95899" bIns="3810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5pPr>
            <a:lvl6pPr marL="2286000" algn="l" defTabSz="457200" rtl="0" eaLnBrk="1" latinLnBrk="0" hangingPunct="1"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6pPr>
            <a:lvl7pPr marL="2743200" algn="l" defTabSz="457200" rtl="0" eaLnBrk="1" latinLnBrk="0" hangingPunct="1"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7pPr>
            <a:lvl8pPr marL="3200400" algn="l" defTabSz="457200" rtl="0" eaLnBrk="1" latinLnBrk="0" hangingPunct="1"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8pPr>
            <a:lvl9pPr marL="3657600" algn="l" defTabSz="457200" rtl="0" eaLnBrk="1" latinLnBrk="0" hangingPunct="1"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9pPr>
          </a:lstStyle>
          <a:p>
            <a:pPr marL="19050"/>
            <a:r>
              <a:rPr lang="en-US" sz="2800" b="1" dirty="0" smtClean="0">
                <a:ea typeface="ＭＳ Ｐゴシック" charset="0"/>
                <a:cs typeface="Arial Narrow" charset="0"/>
              </a:rPr>
              <a:t>Efficiency in S1 </a:t>
            </a:r>
            <a:r>
              <a:rPr lang="en-US" sz="2800" b="1" dirty="0" err="1" smtClean="0">
                <a:ea typeface="ＭＳ Ｐゴシック" charset="0"/>
                <a:cs typeface="Arial Narrow" charset="0"/>
              </a:rPr>
              <a:t>phe</a:t>
            </a:r>
            <a:endParaRPr lang="en-US" sz="2800" dirty="0" smtClean="0">
              <a:ea typeface="ＭＳ Ｐゴシック" charset="0"/>
              <a:cs typeface="Arial Narrow" charset="0"/>
            </a:endParaRPr>
          </a:p>
          <a:p>
            <a:pPr marL="361950" indent="-342900">
              <a:buFont typeface="Arial" panose="020B0604020202020204" pitchFamily="34" charset="0"/>
              <a:buChar char="•"/>
            </a:pPr>
            <a:endParaRPr lang="en-US" sz="2800" dirty="0" smtClean="0">
              <a:ea typeface="ＭＳ Ｐゴシック" charset="0"/>
              <a:cs typeface="Arial Narrow" charset="0"/>
            </a:endParaRPr>
          </a:p>
          <a:p>
            <a:pPr marL="361950" indent="-342900">
              <a:buFont typeface="Arial" panose="020B0604020202020204" pitchFamily="34" charset="0"/>
              <a:buChar char="•"/>
            </a:pPr>
            <a:endParaRPr lang="en-US" sz="2400" dirty="0">
              <a:ea typeface="ＭＳ Ｐゴシック" charset="0"/>
              <a:cs typeface="Arial Narrow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1877144"/>
            <a:ext cx="856297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322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Belgian IUAP Meeting, UCL, 19/12/2013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4689-6C3B-436B-96E3-30C686D15981}" type="slidenum">
              <a:rPr lang="en-GB" smtClean="0"/>
              <a:t>28</a:t>
            </a:fld>
            <a:endParaRPr lang="en-GB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51520" y="3417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WIMP Search</a:t>
            </a:r>
            <a:endParaRPr lang="en-GB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74638"/>
            <a:ext cx="1479446" cy="103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" name="Rectangle 9"/>
          <p:cNvSpPr>
            <a:spLocks/>
          </p:cNvSpPr>
          <p:nvPr/>
        </p:nvSpPr>
        <p:spPr bwMode="auto">
          <a:xfrm>
            <a:off x="504056" y="1268760"/>
            <a:ext cx="8172400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95899" bIns="3810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5pPr>
            <a:lvl6pPr marL="2286000" algn="l" defTabSz="457200" rtl="0" eaLnBrk="1" latinLnBrk="0" hangingPunct="1"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6pPr>
            <a:lvl7pPr marL="2743200" algn="l" defTabSz="457200" rtl="0" eaLnBrk="1" latinLnBrk="0" hangingPunct="1"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7pPr>
            <a:lvl8pPr marL="3200400" algn="l" defTabSz="457200" rtl="0" eaLnBrk="1" latinLnBrk="0" hangingPunct="1"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8pPr>
            <a:lvl9pPr marL="3657600" algn="l" defTabSz="457200" rtl="0" eaLnBrk="1" latinLnBrk="0" hangingPunct="1"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9pPr>
          </a:lstStyle>
          <a:p>
            <a:pPr marL="19050"/>
            <a:r>
              <a:rPr lang="en-US" sz="2800" b="1" dirty="0" smtClean="0">
                <a:ea typeface="ＭＳ Ｐゴシック" charset="0"/>
                <a:cs typeface="Arial Narrow" charset="0"/>
              </a:rPr>
              <a:t>Efficiency in </a:t>
            </a:r>
            <a:r>
              <a:rPr lang="en-US" sz="2800" b="1" dirty="0" err="1" smtClean="0">
                <a:ea typeface="ＭＳ Ｐゴシック" charset="0"/>
                <a:cs typeface="Arial Narrow" charset="0"/>
              </a:rPr>
              <a:t>keVnr</a:t>
            </a:r>
            <a:endParaRPr lang="en-US" sz="2800" dirty="0" smtClean="0">
              <a:ea typeface="ＭＳ Ｐゴシック" charset="0"/>
              <a:cs typeface="Arial Narrow" charset="0"/>
            </a:endParaRPr>
          </a:p>
          <a:p>
            <a:pPr marL="361950" indent="-342900">
              <a:buFont typeface="Arial" panose="020B0604020202020204" pitchFamily="34" charset="0"/>
              <a:buChar char="•"/>
            </a:pPr>
            <a:endParaRPr lang="en-US" sz="2800" dirty="0" smtClean="0">
              <a:ea typeface="ＭＳ Ｐゴシック" charset="0"/>
              <a:cs typeface="Arial Narrow" charset="0"/>
            </a:endParaRPr>
          </a:p>
          <a:p>
            <a:pPr marL="361950" indent="-342900">
              <a:buFont typeface="Arial" panose="020B0604020202020204" pitchFamily="34" charset="0"/>
              <a:buChar char="•"/>
            </a:pPr>
            <a:endParaRPr lang="en-US" sz="2400" dirty="0">
              <a:ea typeface="ＭＳ Ｐゴシック" charset="0"/>
              <a:cs typeface="Arial Narrow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72816"/>
            <a:ext cx="7367372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264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Belgian IUAP Meeting, UCL, 19/12/2013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4689-6C3B-436B-96E3-30C686D15981}" type="slidenum">
              <a:rPr lang="en-GB" smtClean="0"/>
              <a:t>29</a:t>
            </a:fld>
            <a:endParaRPr lang="en-GB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51520" y="3417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WIMP Search</a:t>
            </a:r>
            <a:endParaRPr lang="en-GB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74638"/>
            <a:ext cx="1479446" cy="103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" name="Rectangle 9"/>
          <p:cNvSpPr>
            <a:spLocks/>
          </p:cNvSpPr>
          <p:nvPr/>
        </p:nvSpPr>
        <p:spPr bwMode="auto">
          <a:xfrm>
            <a:off x="504056" y="1268760"/>
            <a:ext cx="8172400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95899" bIns="3810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5pPr>
            <a:lvl6pPr marL="2286000" algn="l" defTabSz="457200" rtl="0" eaLnBrk="1" latinLnBrk="0" hangingPunct="1"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6pPr>
            <a:lvl7pPr marL="2743200" algn="l" defTabSz="457200" rtl="0" eaLnBrk="1" latinLnBrk="0" hangingPunct="1"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7pPr>
            <a:lvl8pPr marL="3200400" algn="l" defTabSz="457200" rtl="0" eaLnBrk="1" latinLnBrk="0" hangingPunct="1"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8pPr>
            <a:lvl9pPr marL="3657600" algn="l" defTabSz="457200" rtl="0" eaLnBrk="1" latinLnBrk="0" hangingPunct="1"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9pPr>
          </a:lstStyle>
          <a:p>
            <a:pPr marL="19050"/>
            <a:r>
              <a:rPr lang="en-US" sz="2800" b="1" dirty="0" smtClean="0">
                <a:ea typeface="ＭＳ Ｐゴシック" charset="0"/>
                <a:cs typeface="Arial Narrow" charset="0"/>
              </a:rPr>
              <a:t>S2/S1 plot</a:t>
            </a:r>
            <a:endParaRPr lang="en-US" sz="2800" dirty="0" smtClean="0">
              <a:ea typeface="ＭＳ Ｐゴシック" charset="0"/>
              <a:cs typeface="Arial Narrow" charset="0"/>
            </a:endParaRPr>
          </a:p>
          <a:p>
            <a:pPr marL="361950" indent="-342900">
              <a:buFont typeface="Arial" panose="020B0604020202020204" pitchFamily="34" charset="0"/>
              <a:buChar char="•"/>
            </a:pPr>
            <a:endParaRPr lang="en-US" sz="2800" dirty="0" smtClean="0">
              <a:ea typeface="ＭＳ Ｐゴシック" charset="0"/>
              <a:cs typeface="Arial Narrow" charset="0"/>
            </a:endParaRPr>
          </a:p>
          <a:p>
            <a:pPr marL="361950" indent="-342900">
              <a:buFont typeface="Arial" panose="020B0604020202020204" pitchFamily="34" charset="0"/>
              <a:buChar char="•"/>
            </a:pPr>
            <a:endParaRPr lang="en-US" sz="2400" dirty="0">
              <a:ea typeface="ＭＳ Ｐゴシック" charset="0"/>
              <a:cs typeface="Arial Narrow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83747"/>
            <a:ext cx="7308304" cy="5164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159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Evidence for Dark Matter</a:t>
            </a:r>
            <a:br>
              <a:rPr lang="en-GB" dirty="0" smtClean="0"/>
            </a:br>
            <a:r>
              <a:rPr lang="en-GB" sz="3200" dirty="0" smtClean="0"/>
              <a:t>a)Probing gravitational potentials</a:t>
            </a:r>
            <a:endParaRPr lang="en-GB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Belgian IUAP Meeting, UCL, 19/12/2013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4689-6C3B-436B-96E3-30C686D15981}" type="slidenum">
              <a:rPr lang="en-GB" smtClean="0"/>
              <a:t>3</a:t>
            </a:fld>
            <a:endParaRPr lang="en-GB"/>
          </a:p>
        </p:txBody>
      </p:sp>
      <p:pic>
        <p:nvPicPr>
          <p:cNvPr id="6" name="Picture 3" descr="Imperial College Lond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6351686"/>
            <a:ext cx="1588777" cy="416109"/>
          </a:xfrm>
          <a:prstGeom prst="rect">
            <a:avLst/>
          </a:prstGeom>
          <a:noFill/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4687152"/>
              </p:ext>
            </p:extLst>
          </p:nvPr>
        </p:nvGraphicFramePr>
        <p:xfrm>
          <a:off x="323495" y="1412776"/>
          <a:ext cx="3177798" cy="2922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1" name="Clip" r:id="rId4" imgW="19400000" imgH="15485714" progId="MS_ClipArt_Gallery.2">
                  <p:embed/>
                </p:oleObj>
              </mc:Choice>
              <mc:Fallback>
                <p:oleObj name="Clip" r:id="rId4" imgW="19400000" imgH="15485714" progId="MS_ClipArt_Gallery.2">
                  <p:embed/>
                  <p:pic>
                    <p:nvPicPr>
                      <p:cNvPr id="0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495" y="1412776"/>
                        <a:ext cx="3177798" cy="29225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38" descr="hcg87_heritage_bi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720" y="1423913"/>
            <a:ext cx="2844800" cy="279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9" descr="darkmatter2_rosat_bi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55" y="4137215"/>
            <a:ext cx="2840038" cy="242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4" descr="tyson_col_con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536" y="3319259"/>
            <a:ext cx="2996672" cy="3240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0596267"/>
              </p:ext>
            </p:extLst>
          </p:nvPr>
        </p:nvGraphicFramePr>
        <p:xfrm>
          <a:off x="6372200" y="4041698"/>
          <a:ext cx="2572072" cy="26135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2" name="Photo Editor Photo" r:id="rId9" imgW="4076190" imgH="4142857" progId="MSPhotoEd.3">
                  <p:embed/>
                </p:oleObj>
              </mc:Choice>
              <mc:Fallback>
                <p:oleObj name="Photo Editor Photo" r:id="rId9" imgW="4076190" imgH="4142857" progId="MSPhotoEd.3">
                  <p:embed/>
                  <p:pic>
                    <p:nvPicPr>
                      <p:cNvPr id="0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2200" y="4041698"/>
                        <a:ext cx="2572072" cy="26135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5273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Belgian IUAP Meeting, UCL, 19/12/2013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4689-6C3B-436B-96E3-30C686D15981}" type="slidenum">
              <a:rPr lang="en-GB" smtClean="0"/>
              <a:t>30</a:t>
            </a:fld>
            <a:endParaRPr lang="en-GB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51520" y="3417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WIMP Search</a:t>
            </a:r>
            <a:endParaRPr lang="en-GB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74638"/>
            <a:ext cx="1479446" cy="103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" name="Rectangle 9"/>
          <p:cNvSpPr>
            <a:spLocks/>
          </p:cNvSpPr>
          <p:nvPr/>
        </p:nvSpPr>
        <p:spPr bwMode="auto">
          <a:xfrm>
            <a:off x="504056" y="1268760"/>
            <a:ext cx="8172400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95899" bIns="3810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5pPr>
            <a:lvl6pPr marL="2286000" algn="l" defTabSz="457200" rtl="0" eaLnBrk="1" latinLnBrk="0" hangingPunct="1"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6pPr>
            <a:lvl7pPr marL="2743200" algn="l" defTabSz="457200" rtl="0" eaLnBrk="1" latinLnBrk="0" hangingPunct="1"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7pPr>
            <a:lvl8pPr marL="3200400" algn="l" defTabSz="457200" rtl="0" eaLnBrk="1" latinLnBrk="0" hangingPunct="1"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8pPr>
            <a:lvl9pPr marL="3657600" algn="l" defTabSz="457200" rtl="0" eaLnBrk="1" latinLnBrk="0" hangingPunct="1"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9pPr>
          </a:lstStyle>
          <a:p>
            <a:pPr marL="19050"/>
            <a:r>
              <a:rPr lang="en-US" sz="2800" b="1" dirty="0" smtClean="0">
                <a:ea typeface="ＭＳ Ｐゴシック" charset="0"/>
                <a:cs typeface="Arial Narrow" charset="0"/>
              </a:rPr>
              <a:t>S2/S1 plot</a:t>
            </a:r>
            <a:endParaRPr lang="en-US" sz="2800" dirty="0" smtClean="0">
              <a:ea typeface="ＭＳ Ｐゴシック" charset="0"/>
              <a:cs typeface="Arial Narrow" charset="0"/>
            </a:endParaRPr>
          </a:p>
          <a:p>
            <a:pPr marL="361950" indent="-342900">
              <a:buFont typeface="Arial" panose="020B0604020202020204" pitchFamily="34" charset="0"/>
              <a:buChar char="•"/>
            </a:pPr>
            <a:endParaRPr lang="en-US" sz="2800" dirty="0" smtClean="0">
              <a:ea typeface="ＭＳ Ｐゴシック" charset="0"/>
              <a:cs typeface="Arial Narrow" charset="0"/>
            </a:endParaRPr>
          </a:p>
          <a:p>
            <a:pPr marL="361950" indent="-342900">
              <a:buFont typeface="Arial" panose="020B0604020202020204" pitchFamily="34" charset="0"/>
              <a:buChar char="•"/>
            </a:pPr>
            <a:endParaRPr lang="en-US" sz="2400" dirty="0">
              <a:ea typeface="ＭＳ Ｐゴシック" charset="0"/>
              <a:cs typeface="Arial Narrow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137" y="1776072"/>
            <a:ext cx="7020271" cy="5043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413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Belgian IUAP Meeting, UCL, 19/12/2013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4689-6C3B-436B-96E3-30C686D15981}" type="slidenum">
              <a:rPr lang="en-GB" smtClean="0"/>
              <a:t>31</a:t>
            </a:fld>
            <a:endParaRPr lang="en-GB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51520" y="3417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WIMP Search</a:t>
            </a:r>
            <a:endParaRPr lang="en-GB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74638"/>
            <a:ext cx="1479446" cy="103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" name="Rectangle 9"/>
          <p:cNvSpPr>
            <a:spLocks/>
          </p:cNvSpPr>
          <p:nvPr/>
        </p:nvSpPr>
        <p:spPr bwMode="auto">
          <a:xfrm>
            <a:off x="504056" y="1268760"/>
            <a:ext cx="8172400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95899" bIns="3810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5pPr>
            <a:lvl6pPr marL="2286000" algn="l" defTabSz="457200" rtl="0" eaLnBrk="1" latinLnBrk="0" hangingPunct="1"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6pPr>
            <a:lvl7pPr marL="2743200" algn="l" defTabSz="457200" rtl="0" eaLnBrk="1" latinLnBrk="0" hangingPunct="1"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7pPr>
            <a:lvl8pPr marL="3200400" algn="l" defTabSz="457200" rtl="0" eaLnBrk="1" latinLnBrk="0" hangingPunct="1"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8pPr>
            <a:lvl9pPr marL="3657600" algn="l" defTabSz="457200" rtl="0" eaLnBrk="1" latinLnBrk="0" hangingPunct="1"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9pPr>
          </a:lstStyle>
          <a:p>
            <a:pPr marL="19050"/>
            <a:r>
              <a:rPr lang="en-US" sz="2800" b="1" dirty="0" smtClean="0">
                <a:ea typeface="ＭＳ Ｐゴシック" charset="0"/>
                <a:cs typeface="Arial Narrow" charset="0"/>
              </a:rPr>
              <a:t>S2/S1 plot</a:t>
            </a:r>
            <a:endParaRPr lang="en-US" sz="2800" dirty="0" smtClean="0">
              <a:ea typeface="ＭＳ Ｐゴシック" charset="0"/>
              <a:cs typeface="Arial Narrow" charset="0"/>
            </a:endParaRPr>
          </a:p>
          <a:p>
            <a:pPr marL="361950" indent="-342900">
              <a:buFont typeface="Arial" panose="020B0604020202020204" pitchFamily="34" charset="0"/>
              <a:buChar char="•"/>
            </a:pPr>
            <a:endParaRPr lang="en-US" sz="2800" dirty="0" smtClean="0">
              <a:ea typeface="ＭＳ Ｐゴシック" charset="0"/>
              <a:cs typeface="Arial Narrow" charset="0"/>
            </a:endParaRPr>
          </a:p>
          <a:p>
            <a:pPr marL="361950" indent="-342900">
              <a:buFont typeface="Arial" panose="020B0604020202020204" pitchFamily="34" charset="0"/>
              <a:buChar char="•"/>
            </a:pPr>
            <a:endParaRPr lang="en-US" sz="2400" dirty="0">
              <a:ea typeface="ＭＳ Ｐゴシック" charset="0"/>
              <a:cs typeface="Arial Narrow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13" y="1732566"/>
            <a:ext cx="7164287" cy="5154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55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Belgian IUAP Meeting, UCL, 19/12/2013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4689-6C3B-436B-96E3-30C686D15981}" type="slidenum">
              <a:rPr lang="en-GB" smtClean="0"/>
              <a:t>32</a:t>
            </a:fld>
            <a:endParaRPr lang="en-GB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51520" y="3417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WIMP Search</a:t>
            </a:r>
            <a:endParaRPr lang="en-GB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74638"/>
            <a:ext cx="1479446" cy="103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" name="Rectangle 9"/>
          <p:cNvSpPr>
            <a:spLocks/>
          </p:cNvSpPr>
          <p:nvPr/>
        </p:nvSpPr>
        <p:spPr bwMode="auto">
          <a:xfrm>
            <a:off x="504056" y="1268760"/>
            <a:ext cx="8172400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95899" bIns="3810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5pPr>
            <a:lvl6pPr marL="2286000" algn="l" defTabSz="457200" rtl="0" eaLnBrk="1" latinLnBrk="0" hangingPunct="1"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6pPr>
            <a:lvl7pPr marL="2743200" algn="l" defTabSz="457200" rtl="0" eaLnBrk="1" latinLnBrk="0" hangingPunct="1"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7pPr>
            <a:lvl8pPr marL="3200400" algn="l" defTabSz="457200" rtl="0" eaLnBrk="1" latinLnBrk="0" hangingPunct="1"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8pPr>
            <a:lvl9pPr marL="3657600" algn="l" defTabSz="457200" rtl="0" eaLnBrk="1" latinLnBrk="0" hangingPunct="1"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9pPr>
          </a:lstStyle>
          <a:p>
            <a:pPr marL="19050"/>
            <a:r>
              <a:rPr lang="en-US" sz="2800" b="1" dirty="0" smtClean="0">
                <a:ea typeface="ＭＳ Ｐゴシック" charset="0"/>
                <a:cs typeface="Arial Narrow" charset="0"/>
              </a:rPr>
              <a:t>S2/S1 plot</a:t>
            </a:r>
            <a:endParaRPr lang="en-US" sz="2800" dirty="0" smtClean="0">
              <a:ea typeface="ＭＳ Ｐゴシック" charset="0"/>
              <a:cs typeface="Arial Narrow" charset="0"/>
            </a:endParaRPr>
          </a:p>
          <a:p>
            <a:pPr marL="361950" indent="-342900">
              <a:buFont typeface="Arial" panose="020B0604020202020204" pitchFamily="34" charset="0"/>
              <a:buChar char="•"/>
            </a:pPr>
            <a:endParaRPr lang="en-US" sz="2800" dirty="0" smtClean="0">
              <a:ea typeface="ＭＳ Ｐゴシック" charset="0"/>
              <a:cs typeface="Arial Narrow" charset="0"/>
            </a:endParaRPr>
          </a:p>
          <a:p>
            <a:pPr marL="361950" indent="-342900">
              <a:buFont typeface="Arial" panose="020B0604020202020204" pitchFamily="34" charset="0"/>
              <a:buChar char="•"/>
            </a:pPr>
            <a:endParaRPr lang="en-US" sz="2400" dirty="0">
              <a:ea typeface="ＭＳ Ｐゴシック" charset="0"/>
              <a:cs typeface="Arial Narrow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20" y="1717503"/>
            <a:ext cx="7092280" cy="5169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072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Belgian IUAP Meeting, UCL, 19/12/2013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4689-6C3B-436B-96E3-30C686D15981}" type="slidenum">
              <a:rPr lang="en-GB" smtClean="0"/>
              <a:t>33</a:t>
            </a:fld>
            <a:endParaRPr lang="en-GB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51520" y="3417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WIMP Search</a:t>
            </a:r>
            <a:endParaRPr lang="en-GB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74638"/>
            <a:ext cx="1479446" cy="103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" name="Rectangle 9"/>
          <p:cNvSpPr>
            <a:spLocks/>
          </p:cNvSpPr>
          <p:nvPr/>
        </p:nvSpPr>
        <p:spPr bwMode="auto">
          <a:xfrm>
            <a:off x="504056" y="1268760"/>
            <a:ext cx="8172400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95899" bIns="3810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5pPr>
            <a:lvl6pPr marL="2286000" algn="l" defTabSz="457200" rtl="0" eaLnBrk="1" latinLnBrk="0" hangingPunct="1"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6pPr>
            <a:lvl7pPr marL="2743200" algn="l" defTabSz="457200" rtl="0" eaLnBrk="1" latinLnBrk="0" hangingPunct="1"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7pPr>
            <a:lvl8pPr marL="3200400" algn="l" defTabSz="457200" rtl="0" eaLnBrk="1" latinLnBrk="0" hangingPunct="1"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8pPr>
            <a:lvl9pPr marL="3657600" algn="l" defTabSz="457200" rtl="0" eaLnBrk="1" latinLnBrk="0" hangingPunct="1"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9pPr>
          </a:lstStyle>
          <a:p>
            <a:pPr marL="19050"/>
            <a:r>
              <a:rPr lang="en-US" sz="2800" b="1" dirty="0" smtClean="0">
                <a:ea typeface="ＭＳ Ｐゴシック" charset="0"/>
                <a:cs typeface="Arial Narrow" charset="0"/>
              </a:rPr>
              <a:t>Upper limit</a:t>
            </a:r>
            <a:endParaRPr lang="en-US" sz="2800" dirty="0" smtClean="0">
              <a:ea typeface="ＭＳ Ｐゴシック" charset="0"/>
              <a:cs typeface="Arial Narrow" charset="0"/>
            </a:endParaRPr>
          </a:p>
          <a:p>
            <a:pPr marL="361950" indent="-342900">
              <a:buFont typeface="Arial" panose="020B0604020202020204" pitchFamily="34" charset="0"/>
              <a:buChar char="•"/>
            </a:pPr>
            <a:endParaRPr lang="en-US" sz="2800" dirty="0" smtClean="0">
              <a:ea typeface="ＭＳ Ｐゴシック" charset="0"/>
              <a:cs typeface="Arial Narrow" charset="0"/>
            </a:endParaRPr>
          </a:p>
          <a:p>
            <a:pPr marL="361950" indent="-342900">
              <a:buFont typeface="Arial" panose="020B0604020202020204" pitchFamily="34" charset="0"/>
              <a:buChar char="•"/>
            </a:pPr>
            <a:endParaRPr lang="en-US" sz="2400" dirty="0">
              <a:ea typeface="ＭＳ Ｐゴシック" charset="0"/>
              <a:cs typeface="Arial Narrow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371" y="1268760"/>
            <a:ext cx="6749109" cy="5147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86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Belgian IUAP Meeting, UCL, 19/12/2013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4689-6C3B-436B-96E3-30C686D15981}" type="slidenum">
              <a:rPr lang="en-GB" smtClean="0"/>
              <a:t>34</a:t>
            </a:fld>
            <a:endParaRPr lang="en-GB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51520" y="3417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WIMP Search</a:t>
            </a:r>
            <a:endParaRPr lang="en-GB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74638"/>
            <a:ext cx="1479446" cy="103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" name="Rectangle 9"/>
          <p:cNvSpPr>
            <a:spLocks/>
          </p:cNvSpPr>
          <p:nvPr/>
        </p:nvSpPr>
        <p:spPr bwMode="auto">
          <a:xfrm>
            <a:off x="504056" y="1268760"/>
            <a:ext cx="8172400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95899" bIns="3810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5pPr>
            <a:lvl6pPr marL="2286000" algn="l" defTabSz="457200" rtl="0" eaLnBrk="1" latinLnBrk="0" hangingPunct="1"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6pPr>
            <a:lvl7pPr marL="2743200" algn="l" defTabSz="457200" rtl="0" eaLnBrk="1" latinLnBrk="0" hangingPunct="1"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7pPr>
            <a:lvl8pPr marL="3200400" algn="l" defTabSz="457200" rtl="0" eaLnBrk="1" latinLnBrk="0" hangingPunct="1"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8pPr>
            <a:lvl9pPr marL="3657600" algn="l" defTabSz="457200" rtl="0" eaLnBrk="1" latinLnBrk="0" hangingPunct="1"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9pPr>
          </a:lstStyle>
          <a:p>
            <a:pPr marL="19050"/>
            <a:r>
              <a:rPr lang="en-US" sz="2800" b="1" dirty="0" smtClean="0">
                <a:ea typeface="ＭＳ Ｐゴシック" charset="0"/>
                <a:cs typeface="Arial Narrow" charset="0"/>
              </a:rPr>
              <a:t>Upper limit</a:t>
            </a:r>
            <a:endParaRPr lang="en-US" sz="2800" dirty="0" smtClean="0">
              <a:ea typeface="ＭＳ Ｐゴシック" charset="0"/>
              <a:cs typeface="Arial Narrow" charset="0"/>
            </a:endParaRPr>
          </a:p>
          <a:p>
            <a:pPr marL="361950" indent="-342900">
              <a:buFont typeface="Arial" panose="020B0604020202020204" pitchFamily="34" charset="0"/>
              <a:buChar char="•"/>
            </a:pPr>
            <a:endParaRPr lang="en-US" sz="2800" dirty="0" smtClean="0">
              <a:ea typeface="ＭＳ Ｐゴシック" charset="0"/>
              <a:cs typeface="Arial Narrow" charset="0"/>
            </a:endParaRPr>
          </a:p>
          <a:p>
            <a:pPr marL="361950" indent="-342900">
              <a:buFont typeface="Arial" panose="020B0604020202020204" pitchFamily="34" charset="0"/>
              <a:buChar char="•"/>
            </a:pPr>
            <a:endParaRPr lang="en-US" sz="2400" dirty="0">
              <a:ea typeface="ＭＳ Ｐゴシック" charset="0"/>
              <a:cs typeface="Arial Narrow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00808"/>
            <a:ext cx="7020780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461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Belgian IUAP Meeting, UCL, 19/12/2013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4689-6C3B-436B-96E3-30C686D15981}" type="slidenum">
              <a:rPr lang="en-GB" smtClean="0"/>
              <a:t>35</a:t>
            </a:fld>
            <a:endParaRPr lang="en-GB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51520" y="3417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WIMP Search</a:t>
            </a:r>
            <a:endParaRPr lang="en-GB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74638"/>
            <a:ext cx="1479446" cy="103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" name="Rectangle 9"/>
          <p:cNvSpPr>
            <a:spLocks/>
          </p:cNvSpPr>
          <p:nvPr/>
        </p:nvSpPr>
        <p:spPr bwMode="auto">
          <a:xfrm>
            <a:off x="504056" y="1268760"/>
            <a:ext cx="8172400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95899" bIns="3810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5pPr>
            <a:lvl6pPr marL="2286000" algn="l" defTabSz="457200" rtl="0" eaLnBrk="1" latinLnBrk="0" hangingPunct="1"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6pPr>
            <a:lvl7pPr marL="2743200" algn="l" defTabSz="457200" rtl="0" eaLnBrk="1" latinLnBrk="0" hangingPunct="1"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7pPr>
            <a:lvl8pPr marL="3200400" algn="l" defTabSz="457200" rtl="0" eaLnBrk="1" latinLnBrk="0" hangingPunct="1"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8pPr>
            <a:lvl9pPr marL="3657600" algn="l" defTabSz="457200" rtl="0" eaLnBrk="1" latinLnBrk="0" hangingPunct="1"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9pPr>
          </a:lstStyle>
          <a:p>
            <a:pPr marL="19050"/>
            <a:r>
              <a:rPr lang="en-US" sz="2800" b="1" dirty="0" smtClean="0">
                <a:ea typeface="ＭＳ Ｐゴシック" charset="0"/>
                <a:cs typeface="Arial Narrow" charset="0"/>
              </a:rPr>
              <a:t>Upper limit at low masses</a:t>
            </a:r>
            <a:endParaRPr lang="en-US" sz="2800" dirty="0" smtClean="0">
              <a:ea typeface="ＭＳ Ｐゴシック" charset="0"/>
              <a:cs typeface="Arial Narrow" charset="0"/>
            </a:endParaRPr>
          </a:p>
          <a:p>
            <a:pPr marL="361950" indent="-342900">
              <a:buFont typeface="Arial" panose="020B0604020202020204" pitchFamily="34" charset="0"/>
              <a:buChar char="•"/>
            </a:pPr>
            <a:endParaRPr lang="en-US" sz="2800" dirty="0" smtClean="0">
              <a:ea typeface="ＭＳ Ｐゴシック" charset="0"/>
              <a:cs typeface="Arial Narrow" charset="0"/>
            </a:endParaRPr>
          </a:p>
          <a:p>
            <a:pPr marL="361950" indent="-342900">
              <a:buFont typeface="Arial" panose="020B0604020202020204" pitchFamily="34" charset="0"/>
              <a:buChar char="•"/>
            </a:pPr>
            <a:endParaRPr lang="en-US" sz="2400" dirty="0">
              <a:ea typeface="ＭＳ Ｐゴシック" charset="0"/>
              <a:cs typeface="Arial Narrow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74412"/>
            <a:ext cx="6732240" cy="4966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913284"/>
            <a:ext cx="3312368" cy="2576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468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Belgian IUAP Meeting, UCL, 19/12/2013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4689-6C3B-436B-96E3-30C686D15981}" type="slidenum">
              <a:rPr lang="en-GB" smtClean="0"/>
              <a:t>36</a:t>
            </a:fld>
            <a:endParaRPr lang="en-GB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80528" y="3417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Summary</a:t>
            </a:r>
            <a:endParaRPr lang="en-GB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74638"/>
            <a:ext cx="1479446" cy="103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65100" y="1231900"/>
            <a:ext cx="8871396" cy="5365452"/>
          </a:xfrm>
          <a:prstGeom prst="rect">
            <a:avLst/>
          </a:prstGeom>
          <a:ln/>
        </p:spPr>
        <p:txBody>
          <a:bodyPr vert="horz" lIns="91440" tIns="45720" rIns="308184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tabLst>
                <a:tab pos="284163" algn="l"/>
                <a:tab pos="804863" algn="l"/>
                <a:tab pos="284163" algn="l"/>
                <a:tab pos="804863" algn="l"/>
                <a:tab pos="284163" algn="l"/>
                <a:tab pos="804863" algn="l"/>
                <a:tab pos="284163" algn="l"/>
                <a:tab pos="804863" algn="l"/>
              </a:tabLst>
            </a:pPr>
            <a:r>
              <a:rPr lang="en-US" sz="3600" dirty="0" smtClean="0"/>
              <a:t>LUX WIMP Search run of 86 live-days</a:t>
            </a:r>
          </a:p>
          <a:p>
            <a:pPr lvl="1">
              <a:spcBef>
                <a:spcPct val="0"/>
              </a:spcBef>
              <a:tabLst>
                <a:tab pos="284163" algn="l"/>
                <a:tab pos="804863" algn="l"/>
                <a:tab pos="284163" algn="l"/>
                <a:tab pos="804863" algn="l"/>
                <a:tab pos="284163" algn="l"/>
                <a:tab pos="804863" algn="l"/>
                <a:tab pos="284163" algn="l"/>
                <a:tab pos="804863" algn="l"/>
              </a:tabLst>
            </a:pPr>
            <a:r>
              <a:rPr lang="en-US" sz="3100" dirty="0" smtClean="0">
                <a:solidFill>
                  <a:srgbClr val="0070C0"/>
                </a:solidFill>
              </a:rPr>
              <a:t>Backgrounds as expected, inner </a:t>
            </a:r>
            <a:r>
              <a:rPr lang="en-US" sz="3100" dirty="0" err="1" smtClean="0">
                <a:solidFill>
                  <a:srgbClr val="0070C0"/>
                </a:solidFill>
              </a:rPr>
              <a:t>fiducial</a:t>
            </a:r>
            <a:r>
              <a:rPr lang="en-US" sz="3100" dirty="0" smtClean="0">
                <a:solidFill>
                  <a:srgbClr val="0070C0"/>
                </a:solidFill>
              </a:rPr>
              <a:t> ER rate &lt;2 events/day in region of interest</a:t>
            </a:r>
          </a:p>
          <a:p>
            <a:pPr lvl="1">
              <a:spcBef>
                <a:spcPct val="0"/>
              </a:spcBef>
              <a:tabLst>
                <a:tab pos="284163" algn="l"/>
                <a:tab pos="804863" algn="l"/>
                <a:tab pos="284163" algn="l"/>
                <a:tab pos="804863" algn="l"/>
                <a:tab pos="284163" algn="l"/>
                <a:tab pos="804863" algn="l"/>
                <a:tab pos="284163" algn="l"/>
                <a:tab pos="804863" algn="l"/>
              </a:tabLst>
            </a:pPr>
            <a:r>
              <a:rPr lang="en-US" sz="3100" dirty="0" smtClean="0">
                <a:solidFill>
                  <a:srgbClr val="0070C0"/>
                </a:solidFill>
              </a:rPr>
              <a:t>Major advances in calibration techniques including </a:t>
            </a:r>
            <a:r>
              <a:rPr lang="en-US" sz="3100" baseline="32000" dirty="0" smtClean="0">
                <a:solidFill>
                  <a:srgbClr val="0070C0"/>
                </a:solidFill>
              </a:rPr>
              <a:t>83m</a:t>
            </a:r>
            <a:r>
              <a:rPr lang="en-US" sz="3100" dirty="0" smtClean="0">
                <a:solidFill>
                  <a:srgbClr val="0070C0"/>
                </a:solidFill>
              </a:rPr>
              <a:t>Kr and Tritiated-CH</a:t>
            </a:r>
            <a:r>
              <a:rPr lang="en-US" sz="3100" baseline="-6000" dirty="0" smtClean="0">
                <a:solidFill>
                  <a:srgbClr val="0070C0"/>
                </a:solidFill>
              </a:rPr>
              <a:t>4</a:t>
            </a:r>
            <a:r>
              <a:rPr lang="en-US" sz="3100" dirty="0" smtClean="0">
                <a:solidFill>
                  <a:srgbClr val="0070C0"/>
                </a:solidFill>
              </a:rPr>
              <a:t> injected directly into </a:t>
            </a:r>
            <a:r>
              <a:rPr lang="en-US" sz="3100" dirty="0" err="1" smtClean="0">
                <a:solidFill>
                  <a:srgbClr val="0070C0"/>
                </a:solidFill>
              </a:rPr>
              <a:t>Xe</a:t>
            </a:r>
            <a:r>
              <a:rPr lang="en-US" sz="3100" dirty="0" smtClean="0">
                <a:solidFill>
                  <a:srgbClr val="0070C0"/>
                </a:solidFill>
              </a:rPr>
              <a:t> target</a:t>
            </a:r>
          </a:p>
          <a:p>
            <a:pPr lvl="1">
              <a:spcBef>
                <a:spcPct val="0"/>
              </a:spcBef>
              <a:tabLst>
                <a:tab pos="284163" algn="l"/>
                <a:tab pos="804863" algn="l"/>
                <a:tab pos="284163" algn="l"/>
                <a:tab pos="804863" algn="l"/>
                <a:tab pos="284163" algn="l"/>
                <a:tab pos="804863" algn="l"/>
                <a:tab pos="284163" algn="l"/>
                <a:tab pos="804863" algn="l"/>
              </a:tabLst>
            </a:pPr>
            <a:r>
              <a:rPr lang="en-US" sz="3100" dirty="0" smtClean="0">
                <a:solidFill>
                  <a:srgbClr val="0070C0"/>
                </a:solidFill>
              </a:rPr>
              <a:t>Very low energy threshold achieved 3 </a:t>
            </a:r>
            <a:r>
              <a:rPr lang="en-US" sz="3100" dirty="0" err="1" smtClean="0">
                <a:solidFill>
                  <a:srgbClr val="0070C0"/>
                </a:solidFill>
              </a:rPr>
              <a:t>keVnr</a:t>
            </a:r>
            <a:r>
              <a:rPr lang="en-US" sz="3100" dirty="0" smtClean="0">
                <a:solidFill>
                  <a:srgbClr val="0070C0"/>
                </a:solidFill>
              </a:rPr>
              <a:t> with no ambiguous/leakage events</a:t>
            </a:r>
          </a:p>
          <a:p>
            <a:pPr lvl="1">
              <a:spcBef>
                <a:spcPct val="0"/>
              </a:spcBef>
              <a:tabLst>
                <a:tab pos="284163" algn="l"/>
                <a:tab pos="804863" algn="l"/>
                <a:tab pos="284163" algn="l"/>
                <a:tab pos="804863" algn="l"/>
                <a:tab pos="284163" algn="l"/>
                <a:tab pos="804863" algn="l"/>
                <a:tab pos="284163" algn="l"/>
                <a:tab pos="804863" algn="l"/>
              </a:tabLst>
            </a:pPr>
            <a:r>
              <a:rPr lang="en-US" sz="3100" dirty="0" smtClean="0">
                <a:solidFill>
                  <a:srgbClr val="0070C0"/>
                </a:solidFill>
              </a:rPr>
              <a:t>ER rejection shown to be 99.6+/-0.1% in range of interest</a:t>
            </a:r>
          </a:p>
          <a:p>
            <a:pPr>
              <a:spcBef>
                <a:spcPts val="775"/>
              </a:spcBef>
              <a:tabLst>
                <a:tab pos="284163" algn="l"/>
                <a:tab pos="804863" algn="l"/>
                <a:tab pos="284163" algn="l"/>
                <a:tab pos="804863" algn="l"/>
                <a:tab pos="284163" algn="l"/>
                <a:tab pos="804863" algn="l"/>
                <a:tab pos="284163" algn="l"/>
                <a:tab pos="804863" algn="l"/>
              </a:tabLst>
            </a:pPr>
            <a:r>
              <a:rPr lang="en-US" sz="3600" dirty="0" smtClean="0"/>
              <a:t>Intermediate and High Mass WIMPs</a:t>
            </a:r>
          </a:p>
          <a:p>
            <a:pPr lvl="1">
              <a:spcBef>
                <a:spcPts val="775"/>
              </a:spcBef>
              <a:tabLst>
                <a:tab pos="284163" algn="l"/>
                <a:tab pos="804863" algn="l"/>
                <a:tab pos="284163" algn="l"/>
                <a:tab pos="804863" algn="l"/>
                <a:tab pos="284163" algn="l"/>
                <a:tab pos="804863" algn="l"/>
                <a:tab pos="284163" algn="l"/>
                <a:tab pos="804863" algn="l"/>
              </a:tabLst>
            </a:pPr>
            <a:r>
              <a:rPr lang="en-US" sz="3100" dirty="0" smtClean="0">
                <a:solidFill>
                  <a:srgbClr val="0070C0"/>
                </a:solidFill>
              </a:rPr>
              <a:t>Extended sensitivity by x3 at 35 </a:t>
            </a:r>
            <a:r>
              <a:rPr lang="en-US" sz="3100" dirty="0" err="1" smtClean="0">
                <a:solidFill>
                  <a:srgbClr val="0070C0"/>
                </a:solidFill>
              </a:rPr>
              <a:t>GeV</a:t>
            </a:r>
            <a:r>
              <a:rPr lang="en-US" sz="3100" dirty="0" smtClean="0">
                <a:solidFill>
                  <a:srgbClr val="0070C0"/>
                </a:solidFill>
              </a:rPr>
              <a:t> and x2 at 1000 </a:t>
            </a:r>
            <a:r>
              <a:rPr lang="en-US" sz="3100" dirty="0" err="1" smtClean="0">
                <a:solidFill>
                  <a:srgbClr val="0070C0"/>
                </a:solidFill>
              </a:rPr>
              <a:t>GeV</a:t>
            </a:r>
            <a:r>
              <a:rPr lang="en-US" sz="3100" dirty="0" smtClean="0">
                <a:solidFill>
                  <a:srgbClr val="0070C0"/>
                </a:solidFill>
              </a:rPr>
              <a:t>   </a:t>
            </a:r>
          </a:p>
          <a:p>
            <a:pPr>
              <a:spcBef>
                <a:spcPts val="775"/>
              </a:spcBef>
              <a:tabLst>
                <a:tab pos="284163" algn="l"/>
                <a:tab pos="804863" algn="l"/>
                <a:tab pos="284163" algn="l"/>
                <a:tab pos="804863" algn="l"/>
                <a:tab pos="284163" algn="l"/>
                <a:tab pos="804863" algn="l"/>
                <a:tab pos="284163" algn="l"/>
                <a:tab pos="804863" algn="l"/>
              </a:tabLst>
            </a:pPr>
            <a:r>
              <a:rPr lang="en-US" sz="3600" dirty="0" smtClean="0"/>
              <a:t>Low Mass WIMP Favored Hypotheses ruled out</a:t>
            </a:r>
          </a:p>
          <a:p>
            <a:pPr lvl="1">
              <a:spcBef>
                <a:spcPts val="775"/>
              </a:spcBef>
              <a:tabLst>
                <a:tab pos="284163" algn="l"/>
                <a:tab pos="804863" algn="l"/>
                <a:tab pos="284163" algn="l"/>
                <a:tab pos="804863" algn="l"/>
                <a:tab pos="284163" algn="l"/>
                <a:tab pos="804863" algn="l"/>
                <a:tab pos="284163" algn="l"/>
                <a:tab pos="804863" algn="l"/>
              </a:tabLst>
            </a:pPr>
            <a:r>
              <a:rPr lang="en-US" sz="3100" dirty="0" smtClean="0">
                <a:solidFill>
                  <a:srgbClr val="0070C0"/>
                </a:solidFill>
              </a:rPr>
              <a:t>LUX WIMP Sensitivity 20x better</a:t>
            </a:r>
          </a:p>
          <a:p>
            <a:pPr lvl="1">
              <a:spcBef>
                <a:spcPts val="775"/>
              </a:spcBef>
              <a:tabLst>
                <a:tab pos="284163" algn="l"/>
                <a:tab pos="804863" algn="l"/>
                <a:tab pos="284163" algn="l"/>
                <a:tab pos="804863" algn="l"/>
                <a:tab pos="284163" algn="l"/>
                <a:tab pos="804863" algn="l"/>
                <a:tab pos="284163" algn="l"/>
                <a:tab pos="804863" algn="l"/>
              </a:tabLst>
            </a:pPr>
            <a:r>
              <a:rPr lang="en-US" sz="3100" dirty="0" smtClean="0">
                <a:solidFill>
                  <a:srgbClr val="0070C0"/>
                </a:solidFill>
              </a:rPr>
              <a:t>LUX does not observe 6-10 </a:t>
            </a:r>
            <a:r>
              <a:rPr lang="en-US" sz="3100" dirty="0" err="1" smtClean="0">
                <a:solidFill>
                  <a:srgbClr val="0070C0"/>
                </a:solidFill>
              </a:rPr>
              <a:t>GeV</a:t>
            </a:r>
            <a:r>
              <a:rPr lang="en-US" sz="3100" dirty="0" smtClean="0">
                <a:solidFill>
                  <a:srgbClr val="0070C0"/>
                </a:solidFill>
              </a:rPr>
              <a:t> WIMPs </a:t>
            </a:r>
            <a:r>
              <a:rPr lang="en-US" sz="3100" dirty="0" err="1" smtClean="0">
                <a:solidFill>
                  <a:srgbClr val="0070C0"/>
                </a:solidFill>
              </a:rPr>
              <a:t>favoured</a:t>
            </a:r>
            <a:r>
              <a:rPr lang="en-US" sz="3100" dirty="0" smtClean="0">
                <a:solidFill>
                  <a:srgbClr val="0070C0"/>
                </a:solidFill>
              </a:rPr>
              <a:t> by earlier experiments</a:t>
            </a:r>
          </a:p>
        </p:txBody>
      </p:sp>
    </p:spTree>
    <p:extLst>
      <p:ext uri="{BB962C8B-B14F-4D97-AF65-F5344CB8AC3E}">
        <p14:creationId xmlns:p14="http://schemas.microsoft.com/office/powerpoint/2010/main" val="88017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Belgian IUAP Meeting, UCL, 19/12/2013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4689-6C3B-436B-96E3-30C686D15981}" type="slidenum">
              <a:rPr lang="en-GB" smtClean="0"/>
              <a:t>37</a:t>
            </a:fld>
            <a:endParaRPr lang="en-GB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022920" y="3417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Next WIMP Search</a:t>
            </a:r>
            <a:endParaRPr lang="en-GB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74638"/>
            <a:ext cx="1479446" cy="103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544" y="1700808"/>
            <a:ext cx="4720952" cy="4137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165100" y="1700808"/>
            <a:ext cx="3902844" cy="4137539"/>
          </a:xfrm>
          <a:prstGeom prst="rect">
            <a:avLst/>
          </a:prstGeom>
          <a:ln/>
        </p:spPr>
        <p:txBody>
          <a:bodyPr vert="horz" lIns="91440" tIns="45720" rIns="308184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  <a:tabLst>
                <a:tab pos="284163" algn="l"/>
                <a:tab pos="804863" algn="l"/>
                <a:tab pos="284163" algn="l"/>
                <a:tab pos="804863" algn="l"/>
                <a:tab pos="284163" algn="l"/>
                <a:tab pos="804863" algn="l"/>
                <a:tab pos="284163" algn="l"/>
                <a:tab pos="804863" algn="l"/>
              </a:tabLst>
            </a:pPr>
            <a:r>
              <a:rPr lang="en-US" dirty="0"/>
              <a:t>N</a:t>
            </a:r>
            <a:r>
              <a:rPr lang="en-US" dirty="0" smtClean="0"/>
              <a:t>ew run of 300 days in 2014/15</a:t>
            </a:r>
          </a:p>
          <a:p>
            <a:pPr>
              <a:buFont typeface="Wingdings" panose="05000000000000000000" pitchFamily="2" charset="2"/>
              <a:buChar char="§"/>
              <a:tabLst>
                <a:tab pos="284163" algn="l"/>
                <a:tab pos="804863" algn="l"/>
                <a:tab pos="284163" algn="l"/>
                <a:tab pos="804863" algn="l"/>
                <a:tab pos="284163" algn="l"/>
                <a:tab pos="804863" algn="l"/>
                <a:tab pos="284163" algn="l"/>
                <a:tab pos="804863" algn="l"/>
              </a:tabLst>
            </a:pPr>
            <a:r>
              <a:rPr lang="en-US" dirty="0" smtClean="0"/>
              <a:t>x5 in sensitivity </a:t>
            </a:r>
          </a:p>
          <a:p>
            <a:pPr>
              <a:buFont typeface="Wingdings" panose="05000000000000000000" pitchFamily="2" charset="2"/>
              <a:buChar char="§"/>
              <a:tabLst>
                <a:tab pos="284163" algn="l"/>
                <a:tab pos="804863" algn="l"/>
                <a:tab pos="284163" algn="l"/>
                <a:tab pos="804863" algn="l"/>
                <a:tab pos="284163" algn="l"/>
                <a:tab pos="804863" algn="l"/>
                <a:tab pos="284163" algn="l"/>
                <a:tab pos="804863" algn="l"/>
              </a:tabLst>
            </a:pPr>
            <a:r>
              <a:rPr lang="en-US" dirty="0"/>
              <a:t>S</a:t>
            </a:r>
            <a:r>
              <a:rPr lang="en-US" dirty="0" smtClean="0"/>
              <a:t>till discovery potential</a:t>
            </a:r>
          </a:p>
          <a:p>
            <a:pPr>
              <a:buFont typeface="Wingdings" panose="05000000000000000000" pitchFamily="2" charset="2"/>
              <a:buChar char="§"/>
              <a:tabLst>
                <a:tab pos="284163" algn="l"/>
                <a:tab pos="804863" algn="l"/>
                <a:tab pos="284163" algn="l"/>
                <a:tab pos="804863" algn="l"/>
                <a:tab pos="284163" algn="l"/>
                <a:tab pos="804863" algn="l"/>
                <a:tab pos="284163" algn="l"/>
                <a:tab pos="804863" algn="l"/>
              </a:tabLst>
            </a:pPr>
            <a:r>
              <a:rPr lang="en-US" dirty="0" smtClean="0"/>
              <a:t>WIMPs remain our                      </a:t>
            </a:r>
            <a:r>
              <a:rPr lang="en-US" dirty="0" err="1" smtClean="0"/>
              <a:t>favoured</a:t>
            </a:r>
            <a:r>
              <a:rPr lang="en-US" dirty="0" smtClean="0"/>
              <a:t> quarry</a:t>
            </a:r>
          </a:p>
          <a:p>
            <a:pPr>
              <a:buFont typeface="Wingdings" panose="05000000000000000000" pitchFamily="2" charset="2"/>
              <a:buChar char="§"/>
              <a:tabLst>
                <a:tab pos="284163" algn="l"/>
                <a:tab pos="804863" algn="l"/>
                <a:tab pos="284163" algn="l"/>
                <a:tab pos="804863" algn="l"/>
                <a:tab pos="284163" algn="l"/>
                <a:tab pos="804863" algn="l"/>
                <a:tab pos="284163" algn="l"/>
                <a:tab pos="804863" algn="l"/>
              </a:tabLst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56161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Belgian IUAP Meeting, UCL, 19/12/2013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4689-6C3B-436B-96E3-30C686D15981}" type="slidenum">
              <a:rPr lang="en-GB" smtClean="0"/>
              <a:t>38</a:t>
            </a:fld>
            <a:endParaRPr lang="en-GB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71600" y="3417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experiment</a:t>
            </a:r>
            <a:endParaRPr lang="en-GB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74638"/>
            <a:ext cx="1479446" cy="103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30560"/>
            <a:ext cx="7524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1484784"/>
            <a:ext cx="7344816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The LUX and ZEPLIN-III collaborations signed an MOU in 2008 to move forward on joint next generation experiments – LUX-ZEPLIN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Collaboration has grown substantially since then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USA</a:t>
            </a:r>
            <a:r>
              <a:rPr lang="en-US" dirty="0" smtClean="0"/>
              <a:t> – Brookhaven </a:t>
            </a:r>
            <a:r>
              <a:rPr lang="en-US" dirty="0"/>
              <a:t>National </a:t>
            </a:r>
            <a:r>
              <a:rPr lang="en-US" dirty="0" smtClean="0"/>
              <a:t>Laboratory, </a:t>
            </a:r>
            <a:r>
              <a:rPr lang="en-US" dirty="0"/>
              <a:t>Brown </a:t>
            </a:r>
            <a:r>
              <a:rPr lang="en-US" dirty="0" smtClean="0"/>
              <a:t>University, </a:t>
            </a:r>
            <a:r>
              <a:rPr lang="en-US" dirty="0"/>
              <a:t>Case Western Reserve </a:t>
            </a:r>
            <a:r>
              <a:rPr lang="en-US" dirty="0" smtClean="0"/>
              <a:t>University, </a:t>
            </a:r>
            <a:r>
              <a:rPr lang="en-US" dirty="0"/>
              <a:t>Lawrence Livermore National </a:t>
            </a:r>
            <a:r>
              <a:rPr lang="en-US" dirty="0" smtClean="0"/>
              <a:t>Laboratory, </a:t>
            </a:r>
            <a:r>
              <a:rPr lang="en-US" dirty="0"/>
              <a:t>SLAC National Accelerator </a:t>
            </a:r>
            <a:r>
              <a:rPr lang="en-US" dirty="0" smtClean="0"/>
              <a:t>Laboratory, </a:t>
            </a:r>
            <a:r>
              <a:rPr lang="en-US" dirty="0"/>
              <a:t>South Dakota School of Mines and </a:t>
            </a:r>
            <a:r>
              <a:rPr lang="en-US" dirty="0" smtClean="0"/>
              <a:t>Technology, </a:t>
            </a:r>
            <a:r>
              <a:rPr lang="en-US" dirty="0"/>
              <a:t>South Dakota Science and Technology Authority, Texas A&amp;M </a:t>
            </a:r>
            <a:r>
              <a:rPr lang="en-US" dirty="0" smtClean="0"/>
              <a:t>University, </a:t>
            </a:r>
            <a:r>
              <a:rPr lang="en-US" dirty="0"/>
              <a:t>University Of </a:t>
            </a:r>
            <a:r>
              <a:rPr lang="en-US" dirty="0" smtClean="0"/>
              <a:t>Alabama, </a:t>
            </a:r>
            <a:r>
              <a:rPr lang="en-US" dirty="0"/>
              <a:t>University of California, </a:t>
            </a:r>
            <a:r>
              <a:rPr lang="en-US" dirty="0" smtClean="0"/>
              <a:t>Berkeley/LBNL, </a:t>
            </a:r>
            <a:r>
              <a:rPr lang="en-US" dirty="0"/>
              <a:t>University of California, </a:t>
            </a:r>
            <a:r>
              <a:rPr lang="en-US" dirty="0" smtClean="0"/>
              <a:t>Davis, </a:t>
            </a:r>
            <a:r>
              <a:rPr lang="en-US" dirty="0"/>
              <a:t>University of California, Santa </a:t>
            </a:r>
            <a:r>
              <a:rPr lang="en-US" dirty="0" smtClean="0"/>
              <a:t>Barbara, </a:t>
            </a:r>
            <a:r>
              <a:rPr lang="en-US" dirty="0"/>
              <a:t>University of </a:t>
            </a:r>
            <a:r>
              <a:rPr lang="en-US" dirty="0" smtClean="0"/>
              <a:t>Maryland, </a:t>
            </a:r>
            <a:r>
              <a:rPr lang="en-US" dirty="0"/>
              <a:t>University of </a:t>
            </a:r>
            <a:r>
              <a:rPr lang="en-US" dirty="0" smtClean="0"/>
              <a:t>Rochester, </a:t>
            </a:r>
            <a:r>
              <a:rPr lang="en-US" dirty="0"/>
              <a:t>University of South </a:t>
            </a:r>
            <a:r>
              <a:rPr lang="en-US" dirty="0" smtClean="0"/>
              <a:t>Dakota, University </a:t>
            </a:r>
            <a:r>
              <a:rPr lang="en-US" dirty="0"/>
              <a:t>of Wisconsin, Physical Sciences Laboratory, Washington </a:t>
            </a:r>
            <a:r>
              <a:rPr lang="en-US" dirty="0" smtClean="0"/>
              <a:t>University, </a:t>
            </a:r>
            <a:r>
              <a:rPr lang="en-US" dirty="0"/>
              <a:t>Yale </a:t>
            </a:r>
            <a:r>
              <a:rPr lang="en-US" dirty="0" smtClean="0"/>
              <a:t>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‘European’</a:t>
            </a:r>
            <a:r>
              <a:rPr lang="en-US" dirty="0" smtClean="0"/>
              <a:t> – Imperial </a:t>
            </a:r>
            <a:r>
              <a:rPr lang="en-US" dirty="0"/>
              <a:t>College, London, LIP – University of Coimbra, Moscow Engineering Physics Institute, Oxford University, STFC </a:t>
            </a:r>
            <a:r>
              <a:rPr lang="en-US" dirty="0" err="1"/>
              <a:t>Daresbury</a:t>
            </a:r>
            <a:r>
              <a:rPr lang="en-US" dirty="0"/>
              <a:t> Laboratory, STFC Rutherford Appleton Laboratory, University College, London, University of Edinburgh, University of </a:t>
            </a:r>
            <a:r>
              <a:rPr lang="en-US" dirty="0" smtClean="0"/>
              <a:t>Sheffield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9263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Belgian IUAP Meeting, UCL, 19/12/2013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4689-6C3B-436B-96E3-30C686D15981}" type="slidenum">
              <a:rPr lang="en-GB" smtClean="0"/>
              <a:t>39</a:t>
            </a:fld>
            <a:endParaRPr lang="en-GB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907704" y="3417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experiment concept</a:t>
            </a:r>
            <a:endParaRPr lang="en-GB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74638"/>
            <a:ext cx="1479446" cy="103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30560"/>
            <a:ext cx="7524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264" y="1844824"/>
            <a:ext cx="7292280" cy="4649178"/>
          </a:xfrm>
          <a:prstGeom prst="rect">
            <a:avLst/>
          </a:prstGeom>
        </p:spPr>
      </p:pic>
      <p:sp>
        <p:nvSpPr>
          <p:cNvPr id="11" name="Rectangle 10"/>
          <p:cNvSpPr>
            <a:spLocks/>
          </p:cNvSpPr>
          <p:nvPr/>
        </p:nvSpPr>
        <p:spPr bwMode="auto">
          <a:xfrm>
            <a:off x="35496" y="1341512"/>
            <a:ext cx="3632730" cy="2663552"/>
          </a:xfrm>
          <a:prstGeom prst="rect">
            <a:avLst/>
          </a:prstGeom>
          <a:solidFill>
            <a:srgbClr val="C6D9F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95899" bIns="3810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5pPr>
            <a:lvl6pPr marL="2286000" algn="l" defTabSz="457200" rtl="0" eaLnBrk="1" latinLnBrk="0" hangingPunct="1"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6pPr>
            <a:lvl7pPr marL="2743200" algn="l" defTabSz="457200" rtl="0" eaLnBrk="1" latinLnBrk="0" hangingPunct="1"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7pPr>
            <a:lvl8pPr marL="3200400" algn="l" defTabSz="457200" rtl="0" eaLnBrk="1" latinLnBrk="0" hangingPunct="1"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8pPr>
            <a:lvl9pPr marL="3657600" algn="l" defTabSz="457200" rtl="0" eaLnBrk="1" latinLnBrk="0" hangingPunct="1">
              <a:defRPr sz="3400" kern="1200">
                <a:solidFill>
                  <a:schemeClr val="tx1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9pPr>
          </a:lstStyle>
          <a:p>
            <a:pPr marL="19050"/>
            <a:r>
              <a:rPr lang="en-US" sz="2800" dirty="0" smtClean="0">
                <a:ea typeface="ＭＳ Ｐゴシック" charset="0"/>
                <a:cs typeface="Arial Narrow" charset="0"/>
              </a:rPr>
              <a:t>10 t </a:t>
            </a:r>
            <a:r>
              <a:rPr lang="en-US" sz="2800" dirty="0">
                <a:ea typeface="ＭＳ Ｐゴシック" charset="0"/>
                <a:cs typeface="Arial Narrow" charset="0"/>
              </a:rPr>
              <a:t>total xenon mass</a:t>
            </a:r>
          </a:p>
          <a:p>
            <a:pPr marL="19050"/>
            <a:r>
              <a:rPr lang="en-US" sz="2800" dirty="0" smtClean="0">
                <a:ea typeface="ＭＳ Ｐゴシック" charset="0"/>
                <a:cs typeface="Arial Narrow" charset="0"/>
              </a:rPr>
              <a:t>  7 t </a:t>
            </a:r>
            <a:r>
              <a:rPr lang="en-US" sz="2800" dirty="0">
                <a:ea typeface="ＭＳ Ｐゴシック" charset="0"/>
                <a:cs typeface="Arial Narrow" charset="0"/>
              </a:rPr>
              <a:t>active liquid xenon</a:t>
            </a:r>
            <a:endParaRPr lang="en-US" sz="3000" dirty="0">
              <a:ea typeface="ＭＳ Ｐゴシック" charset="0"/>
              <a:cs typeface="Arial Narrow" charset="0"/>
            </a:endParaRPr>
          </a:p>
          <a:p>
            <a:pPr marL="19050"/>
            <a:r>
              <a:rPr lang="en-US" sz="2800" dirty="0" smtClean="0">
                <a:ea typeface="ＭＳ Ｐゴシック" charset="0"/>
                <a:cs typeface="Arial Narrow" charset="0"/>
              </a:rPr>
              <a:t>  6 t </a:t>
            </a:r>
            <a:r>
              <a:rPr lang="en-US" sz="2800" dirty="0" err="1">
                <a:ea typeface="ＭＳ Ｐゴシック" charset="0"/>
                <a:cs typeface="Arial Narrow" charset="0"/>
              </a:rPr>
              <a:t>fiducial</a:t>
            </a:r>
            <a:r>
              <a:rPr lang="en-US" sz="2800" dirty="0">
                <a:ea typeface="ＭＳ Ｐゴシック" charset="0"/>
                <a:cs typeface="Arial Narrow" charset="0"/>
              </a:rPr>
              <a:t> </a:t>
            </a:r>
            <a:r>
              <a:rPr lang="en-US" sz="2800" dirty="0" smtClean="0">
                <a:ea typeface="ＭＳ Ｐゴシック" charset="0"/>
                <a:cs typeface="Arial Narrow" charset="0"/>
              </a:rPr>
              <a:t>xenon mass</a:t>
            </a:r>
          </a:p>
          <a:p>
            <a:pPr marL="19050"/>
            <a:r>
              <a:rPr lang="en-US" sz="2800" dirty="0" smtClean="0">
                <a:ea typeface="ＭＳ Ｐゴシック" charset="0"/>
                <a:cs typeface="Arial Narrow" charset="0"/>
              </a:rPr>
              <a:t>Active internal xenon veto</a:t>
            </a:r>
          </a:p>
          <a:p>
            <a:pPr marL="19050"/>
            <a:r>
              <a:rPr lang="en-US" sz="2800" dirty="0" smtClean="0">
                <a:ea typeface="ＭＳ Ｐゴシック" charset="0"/>
                <a:cs typeface="Arial Narrow" charset="0"/>
              </a:rPr>
              <a:t>Active scintillator (Compton) veto</a:t>
            </a:r>
            <a:endParaRPr lang="en-US" sz="2800" dirty="0">
              <a:ea typeface="ＭＳ Ｐゴシック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04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Evidence for Dark Matter</a:t>
            </a:r>
            <a:br>
              <a:rPr lang="en-GB" dirty="0" smtClean="0"/>
            </a:br>
            <a:r>
              <a:rPr lang="en-GB" sz="3200" dirty="0" smtClean="0"/>
              <a:t>b)Structure and evolution of the Universe</a:t>
            </a:r>
            <a:endParaRPr lang="en-GB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Belgian IUAP Meeting, UCL, 19/12/2013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4689-6C3B-436B-96E3-30C686D15981}" type="slidenum">
              <a:rPr lang="en-GB" smtClean="0"/>
              <a:t>4</a:t>
            </a:fld>
            <a:endParaRPr lang="en-GB"/>
          </a:p>
        </p:txBody>
      </p:sp>
      <p:pic>
        <p:nvPicPr>
          <p:cNvPr id="6" name="Picture 3" descr="Imperial College Lond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6351686"/>
            <a:ext cx="1588777" cy="416109"/>
          </a:xfrm>
          <a:prstGeom prst="rect">
            <a:avLst/>
          </a:prstGeom>
          <a:noFill/>
        </p:spPr>
      </p:pic>
      <p:pic>
        <p:nvPicPr>
          <p:cNvPr id="13" name="lss_red.mpg"/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94" y="1542877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919141"/>
            <a:ext cx="4572000" cy="2286000"/>
          </a:xfrm>
          <a:prstGeom prst="rect">
            <a:avLst/>
          </a:prstGeom>
        </p:spPr>
      </p:pic>
      <p:pic>
        <p:nvPicPr>
          <p:cNvPr id="14" name="Picture 4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473" y="1493880"/>
            <a:ext cx="2196079" cy="220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822" y="1493880"/>
            <a:ext cx="2399782" cy="3528392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269" y="5095082"/>
            <a:ext cx="4158888" cy="1562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944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Belgian IUAP Meeting, UCL, 19/12/2013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4689-6C3B-436B-96E3-30C686D15981}" type="slidenum">
              <a:rPr lang="en-GB" smtClean="0"/>
              <a:t>40</a:t>
            </a:fld>
            <a:endParaRPr lang="en-GB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47664" y="3417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detector concept</a:t>
            </a:r>
            <a:endParaRPr lang="en-GB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74638"/>
            <a:ext cx="1479446" cy="103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30560"/>
            <a:ext cx="7524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73654"/>
            <a:ext cx="6323220" cy="4375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9094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Belgian IUAP Meeting, UCL, 19/12/2013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4689-6C3B-436B-96E3-30C686D15981}" type="slidenum">
              <a:rPr lang="en-GB" smtClean="0"/>
              <a:t>41</a:t>
            </a:fld>
            <a:endParaRPr lang="en-GB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411760" y="341784"/>
            <a:ext cx="61926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s</a:t>
            </a:r>
            <a:r>
              <a:rPr lang="en-GB" dirty="0" smtClean="0"/>
              <a:t>ensitivity grasp</a:t>
            </a:r>
            <a:endParaRPr lang="en-GB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74638"/>
            <a:ext cx="1479446" cy="103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28" y="1268760"/>
            <a:ext cx="7789688" cy="5364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30560"/>
            <a:ext cx="7524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354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Belgian IUAP Meeting, UCL, 19/12/2013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4689-6C3B-436B-96E3-30C686D15981}" type="slidenum">
              <a:rPr lang="en-GB" smtClean="0"/>
              <a:t>42</a:t>
            </a:fld>
            <a:endParaRPr lang="en-GB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627784" y="341784"/>
            <a:ext cx="61926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b</a:t>
            </a:r>
            <a:r>
              <a:rPr lang="en-GB" dirty="0" smtClean="0"/>
              <a:t>ackground suppression</a:t>
            </a:r>
            <a:endParaRPr lang="en-GB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74638"/>
            <a:ext cx="1479446" cy="103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30560"/>
            <a:ext cx="7524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01" y="1628800"/>
            <a:ext cx="9156101" cy="2791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32"/>
          <p:cNvSpPr txBox="1"/>
          <p:nvPr/>
        </p:nvSpPr>
        <p:spPr>
          <a:xfrm>
            <a:off x="827584" y="4653136"/>
            <a:ext cx="7200800" cy="18002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ma14="http://schemas.microsoft.com/office/mac/drawingml/2011/main" xmlns:lc="http://schemas.openxmlformats.org/drawingml/2006/lockedCanvas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1000"/>
              </a:spcAft>
            </a:pPr>
            <a:r>
              <a:rPr lang="en-GB" b="1" dirty="0" smtClean="0">
                <a:effectLst/>
                <a:ea typeface="Times New Roman"/>
                <a:cs typeface="Times New Roman"/>
              </a:rPr>
              <a:t>Total </a:t>
            </a:r>
            <a:r>
              <a:rPr lang="en-GB" b="1" dirty="0">
                <a:effectLst/>
                <a:ea typeface="Times New Roman"/>
                <a:cs typeface="Times New Roman"/>
              </a:rPr>
              <a:t>NR backgrounds (in </a:t>
            </a:r>
            <a:r>
              <a:rPr lang="en-GB" b="1" dirty="0" smtClean="0">
                <a:ea typeface="Times New Roman"/>
                <a:cs typeface="Times New Roman"/>
              </a:rPr>
              <a:t>eve</a:t>
            </a:r>
            <a:r>
              <a:rPr lang="en-GB" b="1" dirty="0" smtClean="0">
                <a:effectLst/>
                <a:ea typeface="Times New Roman"/>
                <a:cs typeface="Times New Roman"/>
              </a:rPr>
              <a:t>nts/ton/year</a:t>
            </a:r>
            <a:r>
              <a:rPr lang="en-GB" b="1" dirty="0">
                <a:effectLst/>
                <a:ea typeface="Times New Roman"/>
                <a:cs typeface="Times New Roman"/>
              </a:rPr>
              <a:t>) </a:t>
            </a:r>
            <a:r>
              <a:rPr lang="en-GB" b="1" dirty="0" smtClean="0">
                <a:effectLst/>
                <a:ea typeface="Times New Roman"/>
                <a:cs typeface="Times New Roman"/>
              </a:rPr>
              <a:t>from </a:t>
            </a:r>
            <a:r>
              <a:rPr lang="en-GB" b="1" dirty="0">
                <a:effectLst/>
                <a:ea typeface="Times New Roman"/>
                <a:cs typeface="Times New Roman"/>
              </a:rPr>
              <a:t>sources external to the central </a:t>
            </a:r>
            <a:r>
              <a:rPr lang="en-GB" b="1" dirty="0" err="1">
                <a:effectLst/>
                <a:ea typeface="Times New Roman"/>
                <a:cs typeface="Times New Roman"/>
              </a:rPr>
              <a:t>LXe</a:t>
            </a:r>
            <a:r>
              <a:rPr lang="en-GB" b="1" dirty="0">
                <a:effectLst/>
                <a:ea typeface="Times New Roman"/>
                <a:cs typeface="Times New Roman"/>
              </a:rPr>
              <a:t> in the TPC: </a:t>
            </a:r>
            <a:r>
              <a:rPr lang="en-GB" b="1" dirty="0" smtClean="0">
                <a:effectLst/>
                <a:ea typeface="Times New Roman"/>
                <a:cs typeface="Times New Roman"/>
              </a:rPr>
              <a:t>(</a:t>
            </a:r>
            <a:r>
              <a:rPr lang="en-GB" b="1" dirty="0" smtClean="0">
                <a:ea typeface="Times New Roman"/>
                <a:cs typeface="Times New Roman"/>
              </a:rPr>
              <a:t>left</a:t>
            </a:r>
            <a:r>
              <a:rPr lang="en-GB" b="1" dirty="0" smtClean="0">
                <a:effectLst/>
                <a:ea typeface="Times New Roman"/>
                <a:cs typeface="Times New Roman"/>
              </a:rPr>
              <a:t>) </a:t>
            </a:r>
            <a:r>
              <a:rPr lang="en-GB" b="1" dirty="0">
                <a:effectLst/>
                <a:ea typeface="Times New Roman"/>
                <a:cs typeface="Times New Roman"/>
              </a:rPr>
              <a:t>no vetoing by the external detector system, (</a:t>
            </a:r>
            <a:r>
              <a:rPr lang="en-GB" b="1" dirty="0" smtClean="0">
                <a:effectLst/>
                <a:ea typeface="Times New Roman"/>
                <a:cs typeface="Times New Roman"/>
              </a:rPr>
              <a:t>centre) </a:t>
            </a:r>
            <a:r>
              <a:rPr lang="en-GB" b="1" dirty="0">
                <a:effectLst/>
                <a:ea typeface="Times New Roman"/>
                <a:cs typeface="Times New Roman"/>
              </a:rPr>
              <a:t>using </a:t>
            </a:r>
            <a:r>
              <a:rPr lang="en-GB" b="1" dirty="0" err="1">
                <a:effectLst/>
                <a:ea typeface="Times New Roman"/>
                <a:cs typeface="Times New Roman"/>
              </a:rPr>
              <a:t>Xe</a:t>
            </a:r>
            <a:r>
              <a:rPr lang="en-GB" b="1" dirty="0">
                <a:effectLst/>
                <a:ea typeface="Times New Roman"/>
                <a:cs typeface="Times New Roman"/>
              </a:rPr>
              <a:t> skin veto only, and </a:t>
            </a:r>
            <a:r>
              <a:rPr lang="en-GB" b="1" dirty="0" smtClean="0">
                <a:effectLst/>
                <a:ea typeface="Times New Roman"/>
                <a:cs typeface="Times New Roman"/>
              </a:rPr>
              <a:t>(</a:t>
            </a:r>
            <a:r>
              <a:rPr lang="en-GB" b="1" dirty="0" smtClean="0">
                <a:ea typeface="Times New Roman"/>
                <a:cs typeface="Times New Roman"/>
              </a:rPr>
              <a:t>right</a:t>
            </a:r>
            <a:r>
              <a:rPr lang="en-GB" b="1" dirty="0" smtClean="0">
                <a:effectLst/>
                <a:ea typeface="Times New Roman"/>
                <a:cs typeface="Times New Roman"/>
              </a:rPr>
              <a:t>) </a:t>
            </a:r>
            <a:r>
              <a:rPr lang="en-GB" b="1" dirty="0">
                <a:effectLst/>
                <a:ea typeface="Times New Roman"/>
                <a:cs typeface="Times New Roman"/>
              </a:rPr>
              <a:t>with </a:t>
            </a:r>
            <a:r>
              <a:rPr lang="en-GB" b="1" dirty="0" err="1">
                <a:effectLst/>
                <a:ea typeface="Times New Roman"/>
                <a:cs typeface="Times New Roman"/>
              </a:rPr>
              <a:t>Xe</a:t>
            </a:r>
            <a:r>
              <a:rPr lang="en-GB" b="1" dirty="0">
                <a:effectLst/>
                <a:ea typeface="Times New Roman"/>
                <a:cs typeface="Times New Roman"/>
              </a:rPr>
              <a:t> skin and liquid scintillator.  Approximate </a:t>
            </a:r>
            <a:r>
              <a:rPr lang="en-GB" b="1" dirty="0" err="1">
                <a:effectLst/>
                <a:ea typeface="Times New Roman"/>
                <a:cs typeface="Times New Roman"/>
              </a:rPr>
              <a:t>fiducial</a:t>
            </a:r>
            <a:r>
              <a:rPr lang="en-GB" b="1" dirty="0">
                <a:effectLst/>
                <a:ea typeface="Times New Roman"/>
                <a:cs typeface="Times New Roman"/>
              </a:rPr>
              <a:t> contours are shown in black, and are 2.8, 4.1, and 5.6 tons.  The grey contour in the right panel shows </a:t>
            </a:r>
            <a:r>
              <a:rPr lang="en-GB" b="1" dirty="0" smtClean="0">
                <a:effectLst/>
                <a:ea typeface="Times New Roman"/>
                <a:cs typeface="Times New Roman"/>
              </a:rPr>
              <a:t>the </a:t>
            </a:r>
            <a:r>
              <a:rPr lang="en-GB" b="1" dirty="0">
                <a:effectLst/>
                <a:ea typeface="Times New Roman"/>
                <a:cs typeface="Times New Roman"/>
              </a:rPr>
              <a:t>5.1 </a:t>
            </a:r>
            <a:r>
              <a:rPr lang="en-GB" b="1" dirty="0" err="1">
                <a:effectLst/>
                <a:ea typeface="Times New Roman"/>
                <a:cs typeface="Times New Roman"/>
              </a:rPr>
              <a:t>fiducial</a:t>
            </a:r>
            <a:r>
              <a:rPr lang="en-GB" b="1" dirty="0">
                <a:effectLst/>
                <a:ea typeface="Times New Roman"/>
                <a:cs typeface="Times New Roman"/>
              </a:rPr>
              <a:t> </a:t>
            </a:r>
            <a:r>
              <a:rPr lang="en-GB" b="1" dirty="0" smtClean="0">
                <a:effectLst/>
                <a:ea typeface="Times New Roman"/>
                <a:cs typeface="Times New Roman"/>
              </a:rPr>
              <a:t>assumed conservatively for sensitivit</a:t>
            </a:r>
            <a:r>
              <a:rPr lang="en-GB" b="1" dirty="0" smtClean="0">
                <a:ea typeface="Times New Roman"/>
                <a:cs typeface="Times New Roman"/>
              </a:rPr>
              <a:t>y estimates</a:t>
            </a:r>
            <a:r>
              <a:rPr lang="en-GB" b="1" dirty="0">
                <a:ea typeface="Times New Roman"/>
                <a:cs typeface="Times New Roman"/>
              </a:rPr>
              <a:t>.</a:t>
            </a:r>
            <a:endParaRPr lang="en-GB" b="1" dirty="0">
              <a:effectLst/>
              <a:ea typeface="Times New Roman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1000"/>
              </a:spcAft>
            </a:pPr>
            <a:r>
              <a:rPr lang="en-US" sz="1100" dirty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en-GB" sz="1100" dirty="0">
              <a:effectLst/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0508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Belgian IUAP Meeting, UCL, 19/12/2013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4689-6C3B-436B-96E3-30C686D15981}" type="slidenum">
              <a:rPr lang="en-GB" smtClean="0"/>
              <a:t>43</a:t>
            </a:fld>
            <a:endParaRPr lang="en-GB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411760" y="260648"/>
            <a:ext cx="61926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European responsibilities  </a:t>
            </a:r>
            <a:endParaRPr lang="en-GB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4638"/>
            <a:ext cx="1479446" cy="103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30560"/>
            <a:ext cx="7524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27584" y="1790814"/>
            <a:ext cx="74888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/>
              <a:t>UK</a:t>
            </a:r>
            <a:r>
              <a:rPr lang="en-GB" sz="2400" dirty="0" smtClean="0"/>
              <a:t>, </a:t>
            </a:r>
            <a:r>
              <a:rPr lang="en-GB" sz="2400" b="1" dirty="0" smtClean="0"/>
              <a:t>Portugal</a:t>
            </a:r>
            <a:r>
              <a:rPr lang="en-GB" sz="2400" dirty="0" smtClean="0"/>
              <a:t> and </a:t>
            </a:r>
            <a:r>
              <a:rPr lang="en-GB" sz="2400" b="1" dirty="0" smtClean="0"/>
              <a:t>Russia</a:t>
            </a:r>
            <a:r>
              <a:rPr lang="en-GB" sz="2400" dirty="0" smtClean="0"/>
              <a:t>, are heavily </a:t>
            </a:r>
            <a:r>
              <a:rPr lang="en-GB" sz="2400" dirty="0"/>
              <a:t>involved in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The Xenon </a:t>
            </a:r>
            <a:r>
              <a:rPr lang="en-GB" sz="2400" dirty="0"/>
              <a:t>Vessel/Cryostat, </a:t>
            </a:r>
            <a:endParaRPr lang="en-GB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</a:t>
            </a:r>
            <a:r>
              <a:rPr lang="en-GB" sz="2400" dirty="0" smtClean="0"/>
              <a:t>he </a:t>
            </a:r>
            <a:r>
              <a:rPr lang="en-GB" sz="2400" dirty="0"/>
              <a:t>Xenon </a:t>
            </a:r>
            <a:r>
              <a:rPr lang="en-GB" sz="2400" dirty="0" smtClean="0"/>
              <a:t>Detector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Experiment Slow Controls and Monitoring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A</a:t>
            </a:r>
            <a:r>
              <a:rPr lang="en-GB" sz="2400" dirty="0" smtClean="0"/>
              <a:t>n </a:t>
            </a:r>
            <a:r>
              <a:rPr lang="en-GB" sz="2400" dirty="0"/>
              <a:t>Offline/Computing Data </a:t>
            </a:r>
            <a:r>
              <a:rPr lang="en-GB" sz="2400" dirty="0" smtClean="0"/>
              <a:t>Centre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Low </a:t>
            </a:r>
            <a:r>
              <a:rPr lang="en-GB" sz="2400" dirty="0"/>
              <a:t>B</a:t>
            </a:r>
            <a:r>
              <a:rPr lang="en-GB" sz="2400" dirty="0" smtClean="0"/>
              <a:t>ackground </a:t>
            </a:r>
            <a:r>
              <a:rPr lang="en-GB" sz="2400" dirty="0"/>
              <a:t>Materials Screening</a:t>
            </a:r>
            <a:r>
              <a:rPr lang="en-GB" sz="2400" dirty="0" smtClean="0"/>
              <a:t>.</a:t>
            </a:r>
            <a:r>
              <a:rPr lang="en-GB" sz="2400" dirty="0"/>
              <a:t/>
            </a:r>
            <a:br>
              <a:rPr lang="en-GB" sz="2400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539552" y="4676472"/>
            <a:ext cx="7920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/>
              <a:t>LZ </a:t>
            </a:r>
            <a:r>
              <a:rPr lang="en-GB" sz="2400" dirty="0"/>
              <a:t>would welcome interest from new groups bringing relevant technical expertise and resources.  </a:t>
            </a:r>
            <a:r>
              <a:rPr lang="en-GB" sz="2400" dirty="0" smtClean="0"/>
              <a:t>They </a:t>
            </a:r>
            <a:r>
              <a:rPr lang="en-GB" sz="2400" dirty="0"/>
              <a:t>should contact the Spokesperson </a:t>
            </a:r>
            <a:r>
              <a:rPr lang="en-GB" sz="2400" dirty="0" smtClean="0"/>
              <a:t>to </a:t>
            </a:r>
            <a:r>
              <a:rPr lang="en-GB" sz="2400" dirty="0"/>
              <a:t>discuss possible areas of interest</a:t>
            </a:r>
            <a:r>
              <a:rPr lang="en-GB" sz="2400" dirty="0" smtClean="0"/>
              <a:t>.</a:t>
            </a:r>
            <a:r>
              <a:rPr lang="en-GB" sz="24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23445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Belgian IUAP Meeting, UCL, 19/12/2013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4689-6C3B-436B-96E3-30C686D15981}" type="slidenum">
              <a:rPr lang="en-GB" smtClean="0"/>
              <a:t>44</a:t>
            </a:fld>
            <a:endParaRPr lang="en-GB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691680" y="260648"/>
            <a:ext cx="61926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timeline  </a:t>
            </a:r>
            <a:endParaRPr lang="en-GB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74638"/>
            <a:ext cx="1479446" cy="103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30560"/>
            <a:ext cx="7524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9552" y="1484784"/>
            <a:ext cx="777686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/>
              <a:t>US p</a:t>
            </a:r>
            <a:r>
              <a:rPr lang="en-GB" sz="3600" dirty="0" smtClean="0"/>
              <a:t>roposal </a:t>
            </a:r>
            <a:r>
              <a:rPr lang="en-GB" sz="3600" dirty="0"/>
              <a:t>s</a:t>
            </a:r>
            <a:r>
              <a:rPr lang="en-GB" sz="3600" dirty="0" smtClean="0"/>
              <a:t>ubmitted November 2013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3600" dirty="0" smtClean="0"/>
              <a:t>evaluation </a:t>
            </a:r>
            <a:r>
              <a:rPr lang="en-GB" sz="3600" dirty="0"/>
              <a:t>underway, decision by Spring </a:t>
            </a:r>
            <a:r>
              <a:rPr lang="en-GB" sz="3600" dirty="0" smtClean="0"/>
              <a:t>2014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 smtClean="0"/>
              <a:t>Ready </a:t>
            </a:r>
            <a:r>
              <a:rPr lang="en-GB" sz="3600" dirty="0"/>
              <a:t>to begin advanced </a:t>
            </a:r>
            <a:r>
              <a:rPr lang="en-GB" sz="3600" dirty="0" smtClean="0"/>
              <a:t>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/>
              <a:t>UK </a:t>
            </a:r>
            <a:r>
              <a:rPr lang="en-GB" sz="3600" dirty="0" smtClean="0"/>
              <a:t>proposal </a:t>
            </a:r>
            <a:r>
              <a:rPr lang="en-GB" sz="3600" dirty="0"/>
              <a:t>this </a:t>
            </a:r>
            <a:r>
              <a:rPr lang="en-GB" sz="3600" dirty="0" smtClean="0"/>
              <a:t>summer 2014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 smtClean="0"/>
              <a:t>Construction </a:t>
            </a:r>
            <a:r>
              <a:rPr lang="en-GB" sz="3600" dirty="0"/>
              <a:t>start during </a:t>
            </a:r>
            <a:r>
              <a:rPr lang="en-GB" sz="3600" dirty="0" smtClean="0"/>
              <a:t>2014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/>
              <a:t>I</a:t>
            </a:r>
            <a:r>
              <a:rPr lang="en-GB" sz="3600" dirty="0" smtClean="0"/>
              <a:t>nstall </a:t>
            </a:r>
            <a:r>
              <a:rPr lang="en-GB" sz="3600" dirty="0"/>
              <a:t>in SURF water tank in </a:t>
            </a:r>
            <a:r>
              <a:rPr lang="en-GB" sz="3600" dirty="0" smtClean="0"/>
              <a:t>2016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/>
              <a:t>B</a:t>
            </a:r>
            <a:r>
              <a:rPr lang="en-GB" sz="3600" dirty="0" smtClean="0"/>
              <a:t>egin </a:t>
            </a:r>
            <a:r>
              <a:rPr lang="en-GB" sz="3600" dirty="0"/>
              <a:t>operations in 2017</a:t>
            </a:r>
          </a:p>
        </p:txBody>
      </p:sp>
    </p:spTree>
    <p:extLst>
      <p:ext uri="{BB962C8B-B14F-4D97-AF65-F5344CB8AC3E}">
        <p14:creationId xmlns:p14="http://schemas.microsoft.com/office/powerpoint/2010/main" val="370662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Belgian IUAP Meeting, UCL, 19/12/2013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4689-6C3B-436B-96E3-30C686D15981}" type="slidenum">
              <a:rPr lang="en-GB" smtClean="0"/>
              <a:t>45</a:t>
            </a:fld>
            <a:endParaRPr lang="en-GB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691680" y="260648"/>
            <a:ext cx="61926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s</a:t>
            </a:r>
            <a:r>
              <a:rPr lang="en-GB" dirty="0" smtClean="0"/>
              <a:t>ensitivity   </a:t>
            </a:r>
            <a:endParaRPr lang="en-GB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74638"/>
            <a:ext cx="1479446" cy="103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30560"/>
            <a:ext cx="7524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403648"/>
            <a:ext cx="4608512" cy="46896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44208" y="4509120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Predicted LZ sensitivity for 1000-day exposure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72200" y="3214717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Current LUX result (upper limit)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31439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Belgian IUAP Meeting, UCL, 19/12/2013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4689-6C3B-436B-96E3-30C686D15981}" type="slidenum">
              <a:rPr lang="en-GB" smtClean="0"/>
              <a:t>46</a:t>
            </a:fld>
            <a:endParaRPr lang="en-GB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619672" y="260648"/>
            <a:ext cx="61926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summary  </a:t>
            </a:r>
            <a:endParaRPr lang="en-GB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74638"/>
            <a:ext cx="1479446" cy="103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30560"/>
            <a:ext cx="7524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65100" y="1231900"/>
            <a:ext cx="8871396" cy="5365452"/>
          </a:xfrm>
          <a:prstGeom prst="rect">
            <a:avLst/>
          </a:prstGeom>
          <a:ln/>
        </p:spPr>
        <p:txBody>
          <a:bodyPr vert="horz" lIns="91440" tIns="45720" rIns="308184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tabLst>
                <a:tab pos="284163" algn="l"/>
                <a:tab pos="804863" algn="l"/>
                <a:tab pos="284163" algn="l"/>
                <a:tab pos="804863" algn="l"/>
                <a:tab pos="284163" algn="l"/>
                <a:tab pos="804863" algn="l"/>
                <a:tab pos="284163" algn="l"/>
                <a:tab pos="804863" algn="l"/>
              </a:tabLst>
            </a:pPr>
            <a:r>
              <a:rPr lang="en-US" sz="3600" dirty="0" smtClean="0"/>
              <a:t>LZ consortium has a proven track record</a:t>
            </a:r>
          </a:p>
          <a:p>
            <a:pPr lvl="1">
              <a:spcBef>
                <a:spcPct val="0"/>
              </a:spcBef>
              <a:tabLst>
                <a:tab pos="284163" algn="l"/>
                <a:tab pos="804863" algn="l"/>
                <a:tab pos="284163" algn="l"/>
                <a:tab pos="804863" algn="l"/>
                <a:tab pos="284163" algn="l"/>
                <a:tab pos="804863" algn="l"/>
                <a:tab pos="284163" algn="l"/>
                <a:tab pos="804863" algn="l"/>
              </a:tabLst>
            </a:pPr>
            <a:r>
              <a:rPr lang="en-US" sz="3100" dirty="0" smtClean="0">
                <a:solidFill>
                  <a:srgbClr val="0070C0"/>
                </a:solidFill>
              </a:rPr>
              <a:t>Has already delivered several major experiments, LUX, ZEPLINs I, II, III</a:t>
            </a:r>
          </a:p>
          <a:p>
            <a:pPr lvl="1">
              <a:spcBef>
                <a:spcPct val="0"/>
              </a:spcBef>
              <a:tabLst>
                <a:tab pos="284163" algn="l"/>
                <a:tab pos="804863" algn="l"/>
                <a:tab pos="284163" algn="l"/>
                <a:tab pos="804863" algn="l"/>
                <a:tab pos="284163" algn="l"/>
                <a:tab pos="804863" algn="l"/>
                <a:tab pos="284163" algn="l"/>
                <a:tab pos="804863" algn="l"/>
              </a:tabLst>
            </a:pPr>
            <a:r>
              <a:rPr lang="en-US" sz="3100" dirty="0" smtClean="0">
                <a:solidFill>
                  <a:srgbClr val="0070C0"/>
                </a:solidFill>
              </a:rPr>
              <a:t>Significant contributions to others, CDMS, XENON10, CRESST, EDELWEISS, EURECA, NAIAD</a:t>
            </a:r>
          </a:p>
          <a:p>
            <a:pPr>
              <a:spcBef>
                <a:spcPts val="775"/>
              </a:spcBef>
              <a:tabLst>
                <a:tab pos="284163" algn="l"/>
                <a:tab pos="804863" algn="l"/>
                <a:tab pos="284163" algn="l"/>
                <a:tab pos="804863" algn="l"/>
                <a:tab pos="284163" algn="l"/>
                <a:tab pos="804863" algn="l"/>
                <a:tab pos="284163" algn="l"/>
                <a:tab pos="804863" algn="l"/>
              </a:tabLst>
            </a:pPr>
            <a:r>
              <a:rPr lang="en-US" sz="3600" dirty="0" smtClean="0"/>
              <a:t>LZ instrument</a:t>
            </a:r>
          </a:p>
          <a:p>
            <a:pPr lvl="1">
              <a:spcBef>
                <a:spcPts val="0"/>
              </a:spcBef>
              <a:tabLst>
                <a:tab pos="284163" algn="l"/>
                <a:tab pos="804863" algn="l"/>
                <a:tab pos="284163" algn="l"/>
                <a:tab pos="804863" algn="l"/>
                <a:tab pos="284163" algn="l"/>
                <a:tab pos="804863" algn="l"/>
                <a:tab pos="284163" algn="l"/>
                <a:tab pos="804863" algn="l"/>
              </a:tabLst>
            </a:pPr>
            <a:r>
              <a:rPr lang="en-US" sz="3100" dirty="0" smtClean="0">
                <a:solidFill>
                  <a:srgbClr val="0070C0"/>
                </a:solidFill>
              </a:rPr>
              <a:t>Proven technology</a:t>
            </a:r>
          </a:p>
          <a:p>
            <a:pPr lvl="1">
              <a:spcBef>
                <a:spcPts val="0"/>
              </a:spcBef>
              <a:tabLst>
                <a:tab pos="284163" algn="l"/>
                <a:tab pos="804863" algn="l"/>
                <a:tab pos="284163" algn="l"/>
                <a:tab pos="804863" algn="l"/>
                <a:tab pos="284163" algn="l"/>
                <a:tab pos="804863" algn="l"/>
                <a:tab pos="284163" algn="l"/>
                <a:tab pos="804863" algn="l"/>
              </a:tabLst>
            </a:pPr>
            <a:r>
              <a:rPr lang="en-US" sz="3100" dirty="0" smtClean="0">
                <a:solidFill>
                  <a:srgbClr val="0070C0"/>
                </a:solidFill>
              </a:rPr>
              <a:t>Major novel improvements from LUX</a:t>
            </a:r>
          </a:p>
          <a:p>
            <a:pPr lvl="1">
              <a:spcBef>
                <a:spcPts val="0"/>
              </a:spcBef>
              <a:tabLst>
                <a:tab pos="284163" algn="l"/>
                <a:tab pos="804863" algn="l"/>
                <a:tab pos="284163" algn="l"/>
                <a:tab pos="804863" algn="l"/>
                <a:tab pos="284163" algn="l"/>
                <a:tab pos="804863" algn="l"/>
                <a:tab pos="284163" algn="l"/>
                <a:tab pos="804863" algn="l"/>
              </a:tabLst>
            </a:pPr>
            <a:r>
              <a:rPr lang="en-US" sz="3100" dirty="0" smtClean="0">
                <a:solidFill>
                  <a:srgbClr val="0070C0"/>
                </a:solidFill>
              </a:rPr>
              <a:t>Optimum combination of self-shielding and veto</a:t>
            </a:r>
          </a:p>
          <a:p>
            <a:pPr>
              <a:spcBef>
                <a:spcPts val="775"/>
              </a:spcBef>
              <a:tabLst>
                <a:tab pos="284163" algn="l"/>
                <a:tab pos="804863" algn="l"/>
                <a:tab pos="284163" algn="l"/>
                <a:tab pos="804863" algn="l"/>
                <a:tab pos="284163" algn="l"/>
                <a:tab pos="804863" algn="l"/>
                <a:tab pos="284163" algn="l"/>
                <a:tab pos="804863" algn="l"/>
              </a:tabLst>
            </a:pPr>
            <a:r>
              <a:rPr lang="en-US" sz="3600" dirty="0" smtClean="0"/>
              <a:t>LZ project</a:t>
            </a:r>
          </a:p>
          <a:p>
            <a:pPr lvl="1">
              <a:spcBef>
                <a:spcPts val="0"/>
              </a:spcBef>
              <a:tabLst>
                <a:tab pos="284163" algn="l"/>
                <a:tab pos="804863" algn="l"/>
                <a:tab pos="284163" algn="l"/>
                <a:tab pos="804863" algn="l"/>
                <a:tab pos="284163" algn="l"/>
                <a:tab pos="804863" algn="l"/>
                <a:tab pos="284163" algn="l"/>
                <a:tab pos="804863" algn="l"/>
              </a:tabLst>
            </a:pPr>
            <a:r>
              <a:rPr lang="en-US" sz="3100" dirty="0" smtClean="0">
                <a:solidFill>
                  <a:srgbClr val="0070C0"/>
                </a:solidFill>
              </a:rPr>
              <a:t>Well defined management structure</a:t>
            </a:r>
            <a:endParaRPr lang="en-US" sz="3100" dirty="0">
              <a:solidFill>
                <a:srgbClr val="0070C0"/>
              </a:solidFill>
            </a:endParaRPr>
          </a:p>
          <a:p>
            <a:pPr lvl="1">
              <a:spcBef>
                <a:spcPts val="0"/>
              </a:spcBef>
              <a:tabLst>
                <a:tab pos="284163" algn="l"/>
                <a:tab pos="804863" algn="l"/>
                <a:tab pos="284163" algn="l"/>
                <a:tab pos="804863" algn="l"/>
                <a:tab pos="284163" algn="l"/>
                <a:tab pos="804863" algn="l"/>
                <a:tab pos="284163" algn="l"/>
                <a:tab pos="804863" algn="l"/>
              </a:tabLst>
            </a:pPr>
            <a:r>
              <a:rPr lang="en-US" sz="3100" dirty="0" smtClean="0">
                <a:solidFill>
                  <a:srgbClr val="0070C0"/>
                </a:solidFill>
              </a:rPr>
              <a:t>US National </a:t>
            </a:r>
            <a:r>
              <a:rPr lang="en-US" sz="3100" dirty="0">
                <a:solidFill>
                  <a:srgbClr val="0070C0"/>
                </a:solidFill>
              </a:rPr>
              <a:t>L</a:t>
            </a:r>
            <a:r>
              <a:rPr lang="en-US" sz="3100" dirty="0" smtClean="0">
                <a:solidFill>
                  <a:srgbClr val="0070C0"/>
                </a:solidFill>
              </a:rPr>
              <a:t>aboratory lead</a:t>
            </a:r>
          </a:p>
          <a:p>
            <a:pPr lvl="1">
              <a:spcBef>
                <a:spcPts val="0"/>
              </a:spcBef>
              <a:tabLst>
                <a:tab pos="284163" algn="l"/>
                <a:tab pos="804863" algn="l"/>
                <a:tab pos="284163" algn="l"/>
                <a:tab pos="804863" algn="l"/>
                <a:tab pos="284163" algn="l"/>
                <a:tab pos="804863" algn="l"/>
                <a:tab pos="284163" algn="l"/>
                <a:tab pos="804863" algn="l"/>
              </a:tabLst>
            </a:pPr>
            <a:r>
              <a:rPr lang="en-US" sz="3100" dirty="0" smtClean="0">
                <a:solidFill>
                  <a:srgbClr val="0070C0"/>
                </a:solidFill>
              </a:rPr>
              <a:t>Re-using existing underground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410111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en-US" smtClean="0"/>
              <a:t>Belgian IUAP Meeting, UCL, 19/12/2013</a:t>
            </a:r>
            <a:endParaRPr lang="en-US" alt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38C59-3332-4138-93C0-A55703857F7C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dirty="0"/>
              <a:t>Scientific Motivation</a:t>
            </a:r>
            <a:endParaRPr lang="en-US" altLang="en-US" dirty="0"/>
          </a:p>
        </p:txBody>
      </p:sp>
      <p:sp>
        <p:nvSpPr>
          <p:cNvPr id="175107" name="Text Box 3"/>
          <p:cNvSpPr txBox="1">
            <a:spLocks noChangeArrowheads="1"/>
          </p:cNvSpPr>
          <p:nvPr/>
        </p:nvSpPr>
        <p:spPr bwMode="auto">
          <a:xfrm>
            <a:off x="414338" y="1098550"/>
            <a:ext cx="8280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kumimoji="0" lang="en-GB" altLang="en-US" sz="2400" b="1" dirty="0" smtClean="0">
                <a:latin typeface="Arial" charset="0"/>
              </a:rPr>
              <a:t>Dark </a:t>
            </a:r>
            <a:r>
              <a:rPr kumimoji="0" lang="en-GB" altLang="en-US" sz="2400" b="1" dirty="0">
                <a:latin typeface="Arial" charset="0"/>
              </a:rPr>
              <a:t>matter detection goals are driven by three questions</a:t>
            </a:r>
            <a:endParaRPr kumimoji="0" lang="en-US" altLang="en-US" sz="2400" b="1" dirty="0">
              <a:latin typeface="Arial" charset="0"/>
            </a:endParaRPr>
          </a:p>
        </p:txBody>
      </p:sp>
      <p:sp>
        <p:nvSpPr>
          <p:cNvPr id="175108" name="Text Box 4"/>
          <p:cNvSpPr txBox="1">
            <a:spLocks noChangeArrowheads="1"/>
          </p:cNvSpPr>
          <p:nvPr/>
        </p:nvSpPr>
        <p:spPr bwMode="auto">
          <a:xfrm>
            <a:off x="414338" y="1989138"/>
            <a:ext cx="631790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kumimoji="0" lang="en-GB" altLang="en-US" sz="1800" dirty="0">
                <a:solidFill>
                  <a:srgbClr val="FF0000"/>
                </a:solidFill>
                <a:latin typeface="Arial" charset="0"/>
              </a:rPr>
              <a:t>  </a:t>
            </a:r>
            <a:r>
              <a:rPr kumimoji="0" lang="en-GB" altLang="en-US" sz="2000" b="1" dirty="0">
                <a:solidFill>
                  <a:schemeClr val="accent2"/>
                </a:solidFill>
                <a:latin typeface="Arial" charset="0"/>
              </a:rPr>
              <a:t>Cosmology</a:t>
            </a:r>
            <a:r>
              <a:rPr kumimoji="0" lang="en-GB" altLang="en-US" sz="2000" b="1" dirty="0">
                <a:solidFill>
                  <a:srgbClr val="FF0000"/>
                </a:solidFill>
                <a:latin typeface="Arial" charset="0"/>
              </a:rPr>
              <a:t> – is the dark matter that makes up </a:t>
            </a:r>
            <a:r>
              <a:rPr kumimoji="0" lang="en-GB" altLang="en-US" sz="2000" b="1" dirty="0" smtClean="0">
                <a:solidFill>
                  <a:srgbClr val="FF0000"/>
                </a:solidFill>
                <a:latin typeface="Arial" charset="0"/>
              </a:rPr>
              <a:t>~26% </a:t>
            </a:r>
            <a:r>
              <a:rPr kumimoji="0" lang="en-GB" altLang="en-US" sz="2000" b="1" dirty="0">
                <a:solidFill>
                  <a:srgbClr val="FF0000"/>
                </a:solidFill>
                <a:latin typeface="Arial" charset="0"/>
              </a:rPr>
              <a:t>of the Universe in the form of massive particles?</a:t>
            </a:r>
            <a:endParaRPr kumimoji="0" lang="en-US" altLang="en-US" sz="20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75109" name="Text Box 5"/>
          <p:cNvSpPr txBox="1">
            <a:spLocks noChangeArrowheads="1"/>
          </p:cNvSpPr>
          <p:nvPr/>
        </p:nvSpPr>
        <p:spPr bwMode="auto">
          <a:xfrm>
            <a:off x="414338" y="3297178"/>
            <a:ext cx="597693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kumimoji="0" lang="en-GB" altLang="en-US" sz="1800" dirty="0">
                <a:solidFill>
                  <a:srgbClr val="FF0000"/>
                </a:solidFill>
                <a:latin typeface="Arial" charset="0"/>
              </a:rPr>
              <a:t>  </a:t>
            </a:r>
            <a:r>
              <a:rPr kumimoji="0" lang="en-GB" altLang="en-US" sz="2000" b="1" dirty="0">
                <a:solidFill>
                  <a:schemeClr val="accent2"/>
                </a:solidFill>
                <a:latin typeface="Arial" charset="0"/>
              </a:rPr>
              <a:t>Unification</a:t>
            </a:r>
            <a:r>
              <a:rPr kumimoji="0" lang="en-GB" altLang="en-US" sz="2000" b="1" dirty="0">
                <a:solidFill>
                  <a:srgbClr val="FF0000"/>
                </a:solidFill>
                <a:latin typeface="Arial" charset="0"/>
              </a:rPr>
              <a:t> – are these the particles predicted by frameworks </a:t>
            </a:r>
            <a:r>
              <a:rPr kumimoji="0" lang="en-GB" altLang="en-US" sz="2000" b="1" i="1" dirty="0">
                <a:solidFill>
                  <a:srgbClr val="FF0000"/>
                </a:solidFill>
                <a:latin typeface="Arial" charset="0"/>
              </a:rPr>
              <a:t>such as </a:t>
            </a:r>
            <a:r>
              <a:rPr kumimoji="0" lang="en-GB" altLang="en-US" sz="2000" b="1" dirty="0" err="1">
                <a:solidFill>
                  <a:srgbClr val="FF0000"/>
                </a:solidFill>
                <a:latin typeface="Arial" charset="0"/>
              </a:rPr>
              <a:t>supersymmetry</a:t>
            </a:r>
            <a:r>
              <a:rPr kumimoji="0" lang="en-GB" altLang="en-US" sz="2000" b="1" dirty="0">
                <a:solidFill>
                  <a:srgbClr val="FF0000"/>
                </a:solidFill>
                <a:latin typeface="Arial" charset="0"/>
              </a:rPr>
              <a:t>?</a:t>
            </a:r>
            <a:endParaRPr kumimoji="0" lang="en-US" altLang="en-US" sz="20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75113" name="Text Box 9"/>
          <p:cNvSpPr txBox="1">
            <a:spLocks noChangeArrowheads="1"/>
          </p:cNvSpPr>
          <p:nvPr/>
        </p:nvSpPr>
        <p:spPr bwMode="auto">
          <a:xfrm>
            <a:off x="414338" y="4305290"/>
            <a:ext cx="597693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kumimoji="0" lang="en-GB" altLang="en-US" sz="1800" dirty="0">
                <a:solidFill>
                  <a:srgbClr val="FF0000"/>
                </a:solidFill>
                <a:latin typeface="Arial" charset="0"/>
              </a:rPr>
              <a:t>  </a:t>
            </a:r>
            <a:r>
              <a:rPr kumimoji="0" lang="en-GB" altLang="en-US" sz="2000" b="1" dirty="0">
                <a:solidFill>
                  <a:schemeClr val="accent2"/>
                </a:solidFill>
                <a:latin typeface="Arial" charset="0"/>
              </a:rPr>
              <a:t>Galaxy formation and dynamics</a:t>
            </a:r>
            <a:r>
              <a:rPr kumimoji="0" lang="en-GB" altLang="en-US" sz="2000" b="1" dirty="0">
                <a:solidFill>
                  <a:srgbClr val="FF0000"/>
                </a:solidFill>
                <a:latin typeface="Arial" charset="0"/>
              </a:rPr>
              <a:t> – how do these particles behave within galaxies?</a:t>
            </a:r>
            <a:endParaRPr kumimoji="0" lang="en-US" altLang="en-US" sz="2000" b="1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175114" name="Picture 10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10324" y="1512888"/>
            <a:ext cx="2483363" cy="3834082"/>
          </a:xfrm>
          <a:noFill/>
          <a:ln/>
          <a:extLs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531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to Detect WIMPs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Belgian IUAP Meeting, UCL, 19/12/2013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4689-6C3B-436B-96E3-30C686D15981}" type="slidenum">
              <a:rPr lang="en-GB" smtClean="0"/>
              <a:t>6</a:t>
            </a:fld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409699"/>
            <a:ext cx="4591968" cy="4475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15616" y="3284984"/>
            <a:ext cx="8640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7030A0"/>
                </a:solidFill>
              </a:rPr>
              <a:t>This talk</a:t>
            </a:r>
            <a:endParaRPr lang="en-GB" sz="3200" b="1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07384" y="5813975"/>
            <a:ext cx="224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7030A0"/>
                </a:solidFill>
              </a:rPr>
              <a:t>Next talks</a:t>
            </a:r>
            <a:endParaRPr lang="en-GB" sz="3200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00192" y="1916832"/>
            <a:ext cx="252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7030A0"/>
                </a:solidFill>
              </a:rPr>
              <a:t>After lunch </a:t>
            </a:r>
            <a:endParaRPr lang="en-GB" sz="3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91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Challenge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Belgian IUAP Meeting, UCL, 19/12/2013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4689-6C3B-436B-96E3-30C686D15981}" type="slidenum">
              <a:rPr lang="en-GB" smtClean="0"/>
              <a:t>7</a:t>
            </a:fld>
            <a:endParaRPr lang="en-GB"/>
          </a:p>
        </p:txBody>
      </p:sp>
      <p:pic>
        <p:nvPicPr>
          <p:cNvPr id="6" name="Picture 2" descr="recoil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60779"/>
            <a:ext cx="3484432" cy="354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30"/>
          <p:cNvSpPr txBox="1">
            <a:spLocks noChangeArrowheads="1"/>
          </p:cNvSpPr>
          <p:nvPr/>
        </p:nvSpPr>
        <p:spPr bwMode="auto">
          <a:xfrm>
            <a:off x="179512" y="1340768"/>
            <a:ext cx="29527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kumimoji="0" lang="en-GB" altLang="en-US" sz="1800" b="1" dirty="0">
                <a:solidFill>
                  <a:srgbClr val="FF0000"/>
                </a:solidFill>
                <a:latin typeface="Arial" charset="0"/>
              </a:rPr>
              <a:t>WIMP elastic nuclear recoils deposit &lt; 50keV of energy at a rate </a:t>
            </a:r>
            <a:r>
              <a:rPr kumimoji="0" lang="en-GB" altLang="en-US" sz="1800" b="1" dirty="0" smtClean="0">
                <a:solidFill>
                  <a:srgbClr val="FF0000"/>
                </a:solidFill>
                <a:latin typeface="Arial" charset="0"/>
              </a:rPr>
              <a:t>          &lt; </a:t>
            </a:r>
            <a:r>
              <a:rPr lang="en-GB" altLang="en-US" b="1" dirty="0">
                <a:solidFill>
                  <a:srgbClr val="FF0000"/>
                </a:solidFill>
                <a:latin typeface="Arial" charset="0"/>
              </a:rPr>
              <a:t>1</a:t>
            </a:r>
            <a:r>
              <a:rPr kumimoji="0" lang="en-GB" altLang="en-US" sz="1800" b="1" dirty="0" smtClean="0">
                <a:solidFill>
                  <a:srgbClr val="FF0000"/>
                </a:solidFill>
                <a:latin typeface="Arial" charset="0"/>
              </a:rPr>
              <a:t> event/day/tonne</a:t>
            </a:r>
            <a:endParaRPr kumimoji="0" lang="en-US" altLang="en-US" sz="1800" b="1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863" y="1330761"/>
            <a:ext cx="4754480" cy="4432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310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9" name="Text Box 3"/>
          <p:cNvSpPr txBox="1">
            <a:spLocks noChangeArrowheads="1"/>
          </p:cNvSpPr>
          <p:nvPr/>
        </p:nvSpPr>
        <p:spPr bwMode="auto">
          <a:xfrm>
            <a:off x="4994275" y="2286000"/>
            <a:ext cx="331152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GB" b="1" u="sng" dirty="0">
                <a:latin typeface="Tahoma" pitchFamily="34" charset="0"/>
              </a:rPr>
              <a:t>Heat &amp; Ionisation </a:t>
            </a:r>
            <a:r>
              <a:rPr lang="en-GB" b="1" u="sng" dirty="0" err="1">
                <a:latin typeface="Tahoma" pitchFamily="34" charset="0"/>
              </a:rPr>
              <a:t>Bolometers</a:t>
            </a:r>
            <a:endParaRPr lang="en-GB" b="1" u="sng" dirty="0">
              <a:latin typeface="Tahoma" pitchFamily="34" charset="0"/>
            </a:endParaRPr>
          </a:p>
          <a:p>
            <a:pPr algn="ctr">
              <a:spcBef>
                <a:spcPct val="20000"/>
              </a:spcBef>
            </a:pPr>
            <a:r>
              <a:rPr lang="en-GB" sz="1600" dirty="0" smtClean="0">
                <a:solidFill>
                  <a:srgbClr val="C00000"/>
                </a:solidFill>
                <a:latin typeface="Tahoma" pitchFamily="34" charset="0"/>
              </a:rPr>
              <a:t>Targets</a:t>
            </a:r>
            <a:r>
              <a:rPr lang="en-GB" sz="1600" dirty="0">
                <a:solidFill>
                  <a:srgbClr val="C00000"/>
                </a:solidFill>
                <a:latin typeface="Tahoma" pitchFamily="34" charset="0"/>
              </a:rPr>
              <a:t>: </a:t>
            </a:r>
            <a:r>
              <a:rPr lang="en-GB" sz="1600" dirty="0" err="1">
                <a:solidFill>
                  <a:srgbClr val="C00000"/>
                </a:solidFill>
                <a:latin typeface="Tahoma" pitchFamily="34" charset="0"/>
              </a:rPr>
              <a:t>Ge,Si</a:t>
            </a:r>
            <a:endParaRPr lang="en-GB" sz="1600" dirty="0">
              <a:solidFill>
                <a:srgbClr val="C00000"/>
              </a:solidFill>
              <a:latin typeface="Tahoma" pitchFamily="34" charset="0"/>
            </a:endParaRPr>
          </a:p>
          <a:p>
            <a:pPr algn="ctr">
              <a:spcBef>
                <a:spcPct val="20000"/>
              </a:spcBef>
            </a:pPr>
            <a:r>
              <a:rPr lang="en-GB" sz="1600" dirty="0">
                <a:latin typeface="Tahoma" pitchFamily="34" charset="0"/>
              </a:rPr>
              <a:t>CDMS, </a:t>
            </a:r>
            <a:r>
              <a:rPr lang="en-GB" sz="1600" dirty="0" smtClean="0">
                <a:latin typeface="Tahoma" pitchFamily="34" charset="0"/>
              </a:rPr>
              <a:t>EDELWEISS, EURECA</a:t>
            </a:r>
            <a:endParaRPr lang="en-GB" sz="1600" dirty="0">
              <a:latin typeface="Tahoma" pitchFamily="34" charset="0"/>
            </a:endParaRPr>
          </a:p>
          <a:p>
            <a:pPr algn="ctr">
              <a:spcBef>
                <a:spcPct val="20000"/>
              </a:spcBef>
            </a:pPr>
            <a:r>
              <a:rPr lang="en-GB" sz="1600" dirty="0">
                <a:solidFill>
                  <a:schemeClr val="accent1"/>
                </a:solidFill>
                <a:latin typeface="Tahoma" pitchFamily="34" charset="0"/>
              </a:rPr>
              <a:t>cryogenic (&lt;50 </a:t>
            </a:r>
            <a:r>
              <a:rPr lang="en-GB" sz="1600" dirty="0" err="1">
                <a:solidFill>
                  <a:schemeClr val="accent1"/>
                </a:solidFill>
                <a:latin typeface="Tahoma" pitchFamily="34" charset="0"/>
              </a:rPr>
              <a:t>mK</a:t>
            </a:r>
            <a:r>
              <a:rPr lang="en-GB" sz="1600" dirty="0">
                <a:solidFill>
                  <a:schemeClr val="accent1"/>
                </a:solidFill>
                <a:latin typeface="Tahoma" pitchFamily="34" charset="0"/>
              </a:rPr>
              <a:t>)</a:t>
            </a:r>
          </a:p>
        </p:txBody>
      </p:sp>
      <p:sp>
        <p:nvSpPr>
          <p:cNvPr id="382980" name="Text Box 4"/>
          <p:cNvSpPr txBox="1">
            <a:spLocks noChangeArrowheads="1"/>
          </p:cNvSpPr>
          <p:nvPr/>
        </p:nvSpPr>
        <p:spPr bwMode="auto">
          <a:xfrm>
            <a:off x="1962150" y="5334000"/>
            <a:ext cx="4895850" cy="125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GB" b="1" u="sng" dirty="0">
                <a:latin typeface="Tahoma" pitchFamily="34" charset="0"/>
              </a:rPr>
              <a:t>Light &amp; Heat </a:t>
            </a:r>
            <a:r>
              <a:rPr lang="en-GB" b="1" u="sng" dirty="0" err="1">
                <a:latin typeface="Tahoma" pitchFamily="34" charset="0"/>
              </a:rPr>
              <a:t>Bolometers</a:t>
            </a:r>
            <a:endParaRPr lang="en-GB" b="1" u="sng" dirty="0">
              <a:latin typeface="Tahoma" pitchFamily="34" charset="0"/>
            </a:endParaRPr>
          </a:p>
          <a:p>
            <a:pPr algn="ctr">
              <a:spcBef>
                <a:spcPct val="20000"/>
              </a:spcBef>
            </a:pPr>
            <a:r>
              <a:rPr lang="en-GB" sz="1600" dirty="0" smtClean="0">
                <a:solidFill>
                  <a:srgbClr val="C00000"/>
                </a:solidFill>
                <a:latin typeface="Tahoma" pitchFamily="34" charset="0"/>
              </a:rPr>
              <a:t>Targets</a:t>
            </a:r>
            <a:r>
              <a:rPr lang="en-GB" sz="1600" dirty="0">
                <a:solidFill>
                  <a:srgbClr val="C00000"/>
                </a:solidFill>
                <a:latin typeface="Tahoma" pitchFamily="34" charset="0"/>
              </a:rPr>
              <a:t>: CaWO</a:t>
            </a:r>
            <a:r>
              <a:rPr lang="en-GB" sz="1600" baseline="-25000" dirty="0">
                <a:solidFill>
                  <a:srgbClr val="C00000"/>
                </a:solidFill>
                <a:latin typeface="Tahoma" pitchFamily="34" charset="0"/>
              </a:rPr>
              <a:t>4, </a:t>
            </a:r>
            <a:r>
              <a:rPr lang="en-GB" sz="1600" dirty="0">
                <a:solidFill>
                  <a:srgbClr val="C00000"/>
                </a:solidFill>
                <a:latin typeface="Tahoma" pitchFamily="34" charset="0"/>
              </a:rPr>
              <a:t>BGO, Al</a:t>
            </a:r>
            <a:r>
              <a:rPr lang="en-GB" sz="1600" baseline="-25000" dirty="0">
                <a:solidFill>
                  <a:srgbClr val="C00000"/>
                </a:solidFill>
                <a:latin typeface="Tahoma" pitchFamily="34" charset="0"/>
              </a:rPr>
              <a:t>2</a:t>
            </a:r>
            <a:r>
              <a:rPr lang="en-GB" sz="1600" dirty="0">
                <a:solidFill>
                  <a:srgbClr val="C00000"/>
                </a:solidFill>
                <a:latin typeface="Tahoma" pitchFamily="34" charset="0"/>
              </a:rPr>
              <a:t>O</a:t>
            </a:r>
            <a:r>
              <a:rPr lang="en-GB" sz="1600" baseline="-25000" dirty="0">
                <a:solidFill>
                  <a:srgbClr val="C00000"/>
                </a:solidFill>
                <a:latin typeface="Tahoma" pitchFamily="34" charset="0"/>
              </a:rPr>
              <a:t>3</a:t>
            </a:r>
          </a:p>
          <a:p>
            <a:pPr algn="ctr">
              <a:spcBef>
                <a:spcPct val="20000"/>
              </a:spcBef>
            </a:pPr>
            <a:r>
              <a:rPr lang="en-GB" sz="1600" dirty="0">
                <a:latin typeface="Tahoma" pitchFamily="34" charset="0"/>
              </a:rPr>
              <a:t>CRESST, ROSEBUD</a:t>
            </a:r>
          </a:p>
          <a:p>
            <a:pPr algn="ctr">
              <a:spcBef>
                <a:spcPct val="20000"/>
              </a:spcBef>
            </a:pPr>
            <a:r>
              <a:rPr lang="en-GB" sz="1600" dirty="0">
                <a:solidFill>
                  <a:schemeClr val="accent1"/>
                </a:solidFill>
                <a:latin typeface="Tahoma" pitchFamily="34" charset="0"/>
              </a:rPr>
              <a:t>cryogenic </a:t>
            </a:r>
            <a:r>
              <a:rPr lang="en-GB" sz="1600" dirty="0" smtClean="0">
                <a:solidFill>
                  <a:schemeClr val="accent1"/>
                </a:solidFill>
                <a:latin typeface="Tahoma" pitchFamily="34" charset="0"/>
              </a:rPr>
              <a:t>(&lt;50 </a:t>
            </a:r>
            <a:r>
              <a:rPr lang="en-GB" sz="1600" dirty="0" err="1">
                <a:solidFill>
                  <a:schemeClr val="accent1"/>
                </a:solidFill>
                <a:latin typeface="Tahoma" pitchFamily="34" charset="0"/>
              </a:rPr>
              <a:t>mK</a:t>
            </a:r>
            <a:r>
              <a:rPr lang="en-GB" sz="1600" dirty="0">
                <a:solidFill>
                  <a:schemeClr val="accent1"/>
                </a:solidFill>
                <a:latin typeface="Tahoma" pitchFamily="34" charset="0"/>
              </a:rPr>
              <a:t>)</a:t>
            </a:r>
            <a:endParaRPr lang="en-GB" sz="1600" b="1" dirty="0">
              <a:solidFill>
                <a:schemeClr val="accent1"/>
              </a:solidFill>
              <a:latin typeface="Tahoma" pitchFamily="34" charset="0"/>
            </a:endParaRPr>
          </a:p>
        </p:txBody>
      </p:sp>
      <p:sp>
        <p:nvSpPr>
          <p:cNvPr id="382981" name="Text Box 5"/>
          <p:cNvSpPr txBox="1">
            <a:spLocks noChangeArrowheads="1"/>
          </p:cNvSpPr>
          <p:nvPr/>
        </p:nvSpPr>
        <p:spPr bwMode="auto">
          <a:xfrm>
            <a:off x="539552" y="2104863"/>
            <a:ext cx="3240360" cy="1828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GB" b="1" u="sng" dirty="0">
                <a:latin typeface="Tahoma" pitchFamily="34" charset="0"/>
              </a:rPr>
              <a:t>Light &amp; Ionisation Detectors</a:t>
            </a:r>
          </a:p>
          <a:p>
            <a:pPr algn="ctr">
              <a:spcBef>
                <a:spcPct val="20000"/>
              </a:spcBef>
            </a:pPr>
            <a:r>
              <a:rPr lang="en-GB" sz="1600" dirty="0" smtClean="0">
                <a:solidFill>
                  <a:srgbClr val="C00000"/>
                </a:solidFill>
                <a:latin typeface="Tahoma" pitchFamily="34" charset="0"/>
              </a:rPr>
              <a:t>Targets</a:t>
            </a:r>
            <a:r>
              <a:rPr lang="en-GB" sz="1600" dirty="0">
                <a:solidFill>
                  <a:srgbClr val="C00000"/>
                </a:solidFill>
                <a:latin typeface="Tahoma" pitchFamily="34" charset="0"/>
              </a:rPr>
              <a:t>: </a:t>
            </a:r>
            <a:r>
              <a:rPr lang="en-GB" sz="1600" dirty="0" err="1">
                <a:solidFill>
                  <a:srgbClr val="C00000"/>
                </a:solidFill>
                <a:latin typeface="Tahoma" pitchFamily="34" charset="0"/>
              </a:rPr>
              <a:t>Xe</a:t>
            </a:r>
            <a:r>
              <a:rPr lang="en-GB" sz="1600" dirty="0">
                <a:solidFill>
                  <a:srgbClr val="C00000"/>
                </a:solidFill>
                <a:latin typeface="Tahoma" pitchFamily="34" charset="0"/>
              </a:rPr>
              <a:t>, </a:t>
            </a:r>
            <a:r>
              <a:rPr lang="en-GB" sz="1600" dirty="0" err="1">
                <a:solidFill>
                  <a:srgbClr val="C00000"/>
                </a:solidFill>
                <a:latin typeface="Tahoma" pitchFamily="34" charset="0"/>
              </a:rPr>
              <a:t>Ar</a:t>
            </a:r>
            <a:endParaRPr lang="en-GB" sz="1600" dirty="0">
              <a:solidFill>
                <a:srgbClr val="C00000"/>
              </a:solidFill>
              <a:latin typeface="Tahoma" pitchFamily="34" charset="0"/>
            </a:endParaRPr>
          </a:p>
          <a:p>
            <a:pPr algn="ctr">
              <a:spcBef>
                <a:spcPct val="20000"/>
              </a:spcBef>
            </a:pPr>
            <a:r>
              <a:rPr lang="en-GB" sz="1600" dirty="0" err="1" smtClean="0">
                <a:latin typeface="Tahoma" pitchFamily="34" charset="0"/>
              </a:rPr>
              <a:t>ArDM</a:t>
            </a:r>
            <a:r>
              <a:rPr lang="en-GB" sz="1600" dirty="0" smtClean="0">
                <a:latin typeface="Tahoma" pitchFamily="34" charset="0"/>
              </a:rPr>
              <a:t>, </a:t>
            </a:r>
            <a:r>
              <a:rPr lang="en-GB" sz="1600" dirty="0" err="1" smtClean="0">
                <a:latin typeface="Tahoma" pitchFamily="34" charset="0"/>
              </a:rPr>
              <a:t>Darkside</a:t>
            </a:r>
            <a:r>
              <a:rPr lang="en-GB" sz="1600" dirty="0" smtClean="0">
                <a:latin typeface="Tahoma" pitchFamily="34" charset="0"/>
              </a:rPr>
              <a:t>, </a:t>
            </a:r>
            <a:r>
              <a:rPr lang="en-GB" sz="1600" b="1" dirty="0" smtClean="0">
                <a:latin typeface="Tahoma" pitchFamily="34" charset="0"/>
              </a:rPr>
              <a:t>LUX</a:t>
            </a:r>
            <a:r>
              <a:rPr lang="en-GB" sz="1600" dirty="0" smtClean="0">
                <a:latin typeface="Tahoma" pitchFamily="34" charset="0"/>
              </a:rPr>
              <a:t>, </a:t>
            </a:r>
            <a:r>
              <a:rPr lang="en-GB" sz="1600" b="1" dirty="0" smtClean="0">
                <a:latin typeface="Tahoma" pitchFamily="34" charset="0"/>
              </a:rPr>
              <a:t>LZ</a:t>
            </a:r>
            <a:r>
              <a:rPr lang="en-GB" sz="1600" dirty="0" smtClean="0">
                <a:latin typeface="Tahoma" pitchFamily="34" charset="0"/>
              </a:rPr>
              <a:t>, </a:t>
            </a:r>
          </a:p>
          <a:p>
            <a:pPr algn="ctr">
              <a:spcBef>
                <a:spcPct val="20000"/>
              </a:spcBef>
            </a:pPr>
            <a:r>
              <a:rPr lang="en-GB" sz="1600" dirty="0" smtClean="0">
                <a:latin typeface="Tahoma" pitchFamily="34" charset="0"/>
              </a:rPr>
              <a:t>WARP, XENON, </a:t>
            </a:r>
            <a:r>
              <a:rPr lang="en-GB" sz="1600" b="1" dirty="0" smtClean="0">
                <a:latin typeface="Tahoma" pitchFamily="34" charset="0"/>
              </a:rPr>
              <a:t>ZEPLIN</a:t>
            </a:r>
          </a:p>
          <a:p>
            <a:pPr algn="ctr">
              <a:spcBef>
                <a:spcPct val="20000"/>
              </a:spcBef>
            </a:pPr>
            <a:r>
              <a:rPr lang="en-GB" sz="1600" dirty="0" smtClean="0">
                <a:solidFill>
                  <a:schemeClr val="accent1"/>
                </a:solidFill>
                <a:latin typeface="Tahoma" pitchFamily="34" charset="0"/>
              </a:rPr>
              <a:t>cold (LN</a:t>
            </a:r>
            <a:r>
              <a:rPr lang="en-GB" sz="1600" baseline="-25000" dirty="0" smtClean="0">
                <a:solidFill>
                  <a:schemeClr val="accent1"/>
                </a:solidFill>
                <a:latin typeface="Tahoma" pitchFamily="34" charset="0"/>
              </a:rPr>
              <a:t>2</a:t>
            </a:r>
            <a:r>
              <a:rPr lang="en-GB" sz="1600" dirty="0">
                <a:solidFill>
                  <a:schemeClr val="accent1"/>
                </a:solidFill>
                <a:latin typeface="Tahoma" pitchFamily="34" charset="0"/>
              </a:rPr>
              <a:t>)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267200" y="3581400"/>
            <a:ext cx="1685925" cy="1833563"/>
            <a:chOff x="2952" y="2164"/>
            <a:chExt cx="1062" cy="1155"/>
          </a:xfrm>
        </p:grpSpPr>
        <p:sp>
          <p:nvSpPr>
            <p:cNvPr id="382985" name="_s1030"/>
            <p:cNvSpPr>
              <a:spLocks noChangeArrowheads="1" noTextEdit="1"/>
            </p:cNvSpPr>
            <p:nvPr/>
          </p:nvSpPr>
          <p:spPr bwMode="auto">
            <a:xfrm>
              <a:off x="2952" y="2164"/>
              <a:ext cx="1062" cy="1062"/>
            </a:xfrm>
            <a:prstGeom prst="ellipse">
              <a:avLst/>
            </a:prstGeom>
            <a:solidFill>
              <a:srgbClr val="F60802">
                <a:alpha val="50000"/>
              </a:srgbClr>
            </a:solidFill>
            <a:ln w="9525">
              <a:solidFill>
                <a:srgbClr val="F60802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382986" name="Text Box 10"/>
            <p:cNvSpPr txBox="1">
              <a:spLocks noChangeArrowheads="1"/>
            </p:cNvSpPr>
            <p:nvPr/>
          </p:nvSpPr>
          <p:spPr bwMode="auto">
            <a:xfrm rot="18193748">
              <a:off x="3061" y="2529"/>
              <a:ext cx="1089" cy="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GB" sz="1800" b="1" dirty="0">
                  <a:latin typeface="Tahoma" pitchFamily="34" charset="0"/>
                </a:rPr>
                <a:t>H</a:t>
              </a:r>
            </a:p>
            <a:p>
              <a:pPr algn="ctr"/>
              <a:r>
                <a:rPr lang="en-GB" sz="1800" b="1" dirty="0">
                  <a:latin typeface="Tahoma" pitchFamily="34" charset="0"/>
                </a:rPr>
                <a:t>phonons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3548744" y="2276475"/>
            <a:ext cx="1728788" cy="1685925"/>
            <a:chOff x="2336" y="1139"/>
            <a:chExt cx="1089" cy="1062"/>
          </a:xfrm>
        </p:grpSpPr>
        <p:sp>
          <p:nvSpPr>
            <p:cNvPr id="382988" name="_s1028"/>
            <p:cNvSpPr>
              <a:spLocks noChangeArrowheads="1" noTextEdit="1"/>
            </p:cNvSpPr>
            <p:nvPr/>
          </p:nvSpPr>
          <p:spPr bwMode="auto">
            <a:xfrm>
              <a:off x="2342" y="1139"/>
              <a:ext cx="1062" cy="1062"/>
            </a:xfrm>
            <a:prstGeom prst="ellipse">
              <a:avLst/>
            </a:prstGeom>
            <a:solidFill>
              <a:srgbClr val="0399FF">
                <a:alpha val="50000"/>
              </a:srgbClr>
            </a:solidFill>
            <a:ln w="9525">
              <a:solidFill>
                <a:srgbClr val="3366FF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382989" name="Text Box 13"/>
            <p:cNvSpPr txBox="1">
              <a:spLocks noChangeArrowheads="1"/>
            </p:cNvSpPr>
            <p:nvPr/>
          </p:nvSpPr>
          <p:spPr bwMode="auto">
            <a:xfrm>
              <a:off x="2336" y="1298"/>
              <a:ext cx="1089" cy="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GB" sz="1800" b="1">
                  <a:latin typeface="Tahoma" pitchFamily="34" charset="0"/>
                </a:rPr>
                <a:t>ionisation</a:t>
              </a:r>
            </a:p>
            <a:p>
              <a:pPr algn="ctr"/>
              <a:r>
                <a:rPr lang="en-GB" sz="1800" b="1">
                  <a:latin typeface="Tahoma" pitchFamily="34" charset="0"/>
                </a:rPr>
                <a:t>Q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2819400" y="3581400"/>
            <a:ext cx="1685925" cy="1803400"/>
            <a:chOff x="1746" y="2164"/>
            <a:chExt cx="1062" cy="1136"/>
          </a:xfrm>
        </p:grpSpPr>
        <p:sp>
          <p:nvSpPr>
            <p:cNvPr id="382991" name="_s1032"/>
            <p:cNvSpPr>
              <a:spLocks noChangeArrowheads="1" noTextEdit="1"/>
            </p:cNvSpPr>
            <p:nvPr/>
          </p:nvSpPr>
          <p:spPr bwMode="auto">
            <a:xfrm>
              <a:off x="1746" y="2164"/>
              <a:ext cx="1062" cy="1062"/>
            </a:xfrm>
            <a:prstGeom prst="ellipse">
              <a:avLst/>
            </a:prstGeom>
            <a:solidFill>
              <a:srgbClr val="F1FD09">
                <a:alpha val="50000"/>
              </a:srgbClr>
            </a:solidFill>
            <a:ln w="9525">
              <a:solidFill>
                <a:srgbClr val="F1FD09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382992" name="Text Box 16"/>
            <p:cNvSpPr txBox="1">
              <a:spLocks noChangeArrowheads="1"/>
            </p:cNvSpPr>
            <p:nvPr/>
          </p:nvSpPr>
          <p:spPr bwMode="auto">
            <a:xfrm rot="2938994">
              <a:off x="1670" y="2510"/>
              <a:ext cx="1089" cy="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GB" sz="1800" b="1">
                  <a:latin typeface="Tahoma" pitchFamily="34" charset="0"/>
                </a:rPr>
                <a:t>L</a:t>
              </a:r>
            </a:p>
            <a:p>
              <a:pPr algn="ctr"/>
              <a:r>
                <a:rPr lang="en-GB" sz="1800" b="1">
                  <a:latin typeface="Tahoma" pitchFamily="34" charset="0"/>
                </a:rPr>
                <a:t>scintillation</a:t>
              </a:r>
            </a:p>
          </p:txBody>
        </p:sp>
      </p:grp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98648" y="76200"/>
            <a:ext cx="749768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WIMP DIRECT SEARCH TECHNOLOGY</a:t>
            </a:r>
            <a:r>
              <a:rPr kumimoji="0" lang="en-GB" sz="4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ZOO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228600" y="3966038"/>
            <a:ext cx="2743200" cy="1551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GB" b="1" u="sng" dirty="0" err="1">
                <a:solidFill>
                  <a:schemeClr val="accent3">
                    <a:lumMod val="75000"/>
                  </a:schemeClr>
                </a:solidFill>
                <a:latin typeface="Tahoma" pitchFamily="34" charset="0"/>
              </a:rPr>
              <a:t>Scintillators</a:t>
            </a:r>
            <a:endParaRPr lang="en-GB" b="1" u="sng" dirty="0">
              <a:solidFill>
                <a:schemeClr val="accent3">
                  <a:lumMod val="75000"/>
                </a:schemeClr>
              </a:solidFill>
              <a:latin typeface="Tahoma" pitchFamily="34" charset="0"/>
            </a:endParaRPr>
          </a:p>
          <a:p>
            <a:pPr algn="ctr">
              <a:spcBef>
                <a:spcPct val="20000"/>
              </a:spcBef>
            </a:pPr>
            <a:r>
              <a:rPr lang="en-GB" sz="1600" dirty="0">
                <a:solidFill>
                  <a:srgbClr val="C00000"/>
                </a:solidFill>
                <a:latin typeface="Tahoma" pitchFamily="34" charset="0"/>
              </a:rPr>
              <a:t>Targets: </a:t>
            </a:r>
            <a:r>
              <a:rPr lang="en-GB" sz="1600" dirty="0" err="1">
                <a:solidFill>
                  <a:srgbClr val="C00000"/>
                </a:solidFill>
                <a:latin typeface="Tahoma" pitchFamily="34" charset="0"/>
              </a:rPr>
              <a:t>NaI</a:t>
            </a:r>
            <a:r>
              <a:rPr lang="en-GB" sz="1600" dirty="0">
                <a:solidFill>
                  <a:srgbClr val="C00000"/>
                </a:solidFill>
                <a:latin typeface="Tahoma" pitchFamily="34" charset="0"/>
              </a:rPr>
              <a:t>, </a:t>
            </a:r>
            <a:r>
              <a:rPr lang="en-GB" sz="1600" dirty="0" err="1">
                <a:solidFill>
                  <a:srgbClr val="C00000"/>
                </a:solidFill>
                <a:latin typeface="Tahoma" pitchFamily="34" charset="0"/>
              </a:rPr>
              <a:t>Xe</a:t>
            </a:r>
            <a:r>
              <a:rPr lang="en-GB" sz="1600" dirty="0">
                <a:solidFill>
                  <a:srgbClr val="C00000"/>
                </a:solidFill>
                <a:latin typeface="Tahoma" pitchFamily="34" charset="0"/>
              </a:rPr>
              <a:t>, </a:t>
            </a:r>
            <a:r>
              <a:rPr lang="en-GB" sz="1600" dirty="0" err="1">
                <a:solidFill>
                  <a:srgbClr val="C00000"/>
                </a:solidFill>
                <a:latin typeface="Tahoma" pitchFamily="34" charset="0"/>
              </a:rPr>
              <a:t>Ar</a:t>
            </a:r>
            <a:endParaRPr lang="en-GB" sz="1600" dirty="0">
              <a:solidFill>
                <a:srgbClr val="C00000"/>
              </a:solidFill>
              <a:latin typeface="Tahoma" pitchFamily="34" charset="0"/>
            </a:endParaRPr>
          </a:p>
          <a:p>
            <a:pPr algn="ctr">
              <a:spcBef>
                <a:spcPct val="20000"/>
              </a:spcBef>
            </a:pPr>
            <a:r>
              <a:rPr lang="en-GB" sz="1600" dirty="0" smtClean="0">
                <a:latin typeface="Tahoma" pitchFamily="34" charset="0"/>
              </a:rPr>
              <a:t>ANAIS, CLEAN, DAMA, </a:t>
            </a:r>
          </a:p>
          <a:p>
            <a:pPr algn="ctr">
              <a:spcBef>
                <a:spcPct val="20000"/>
              </a:spcBef>
            </a:pPr>
            <a:r>
              <a:rPr lang="en-GB" sz="1600" dirty="0" smtClean="0">
                <a:latin typeface="Tahoma" pitchFamily="34" charset="0"/>
              </a:rPr>
              <a:t>DEAP, KIMS, LIBRA, </a:t>
            </a:r>
          </a:p>
          <a:p>
            <a:pPr algn="ctr">
              <a:spcBef>
                <a:spcPct val="20000"/>
              </a:spcBef>
            </a:pPr>
            <a:r>
              <a:rPr lang="en-GB" sz="1600" dirty="0" smtClean="0">
                <a:latin typeface="Tahoma" pitchFamily="34" charset="0"/>
              </a:rPr>
              <a:t>NAIAD, XMASS, </a:t>
            </a:r>
            <a:r>
              <a:rPr lang="en-GB" sz="1600" b="1" dirty="0" smtClean="0">
                <a:latin typeface="Tahoma" pitchFamily="34" charset="0"/>
              </a:rPr>
              <a:t>ZEPLIN-I</a:t>
            </a:r>
            <a:endParaRPr lang="en-GB" sz="1600" b="1" dirty="0">
              <a:latin typeface="Tahoma" pitchFamily="34" charset="0"/>
            </a:endParaRPr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2843808" y="877128"/>
            <a:ext cx="3122613" cy="125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GB" b="1" u="sng" dirty="0">
                <a:solidFill>
                  <a:schemeClr val="accent3">
                    <a:lumMod val="75000"/>
                  </a:schemeClr>
                </a:solidFill>
                <a:latin typeface="Tahoma" pitchFamily="34" charset="0"/>
              </a:rPr>
              <a:t>Ionisation Detectors</a:t>
            </a:r>
          </a:p>
          <a:p>
            <a:pPr algn="ctr">
              <a:spcBef>
                <a:spcPct val="20000"/>
              </a:spcBef>
            </a:pPr>
            <a:r>
              <a:rPr lang="en-GB" sz="1600" dirty="0">
                <a:solidFill>
                  <a:srgbClr val="C00000"/>
                </a:solidFill>
                <a:latin typeface="Tahoma" pitchFamily="34" charset="0"/>
              </a:rPr>
              <a:t>Targets: </a:t>
            </a:r>
            <a:r>
              <a:rPr lang="en-GB" sz="1600" dirty="0" err="1">
                <a:solidFill>
                  <a:srgbClr val="C00000"/>
                </a:solidFill>
                <a:latin typeface="Tahoma" pitchFamily="34" charset="0"/>
              </a:rPr>
              <a:t>Ge</a:t>
            </a:r>
            <a:r>
              <a:rPr lang="en-GB" sz="1600" dirty="0">
                <a:solidFill>
                  <a:srgbClr val="C00000"/>
                </a:solidFill>
                <a:latin typeface="Tahoma" pitchFamily="34" charset="0"/>
              </a:rPr>
              <a:t>, Si, </a:t>
            </a:r>
            <a:r>
              <a:rPr lang="en-GB" sz="1600" dirty="0" smtClean="0">
                <a:solidFill>
                  <a:srgbClr val="C00000"/>
                </a:solidFill>
                <a:latin typeface="Tahoma" pitchFamily="34" charset="0"/>
              </a:rPr>
              <a:t>CS</a:t>
            </a:r>
            <a:r>
              <a:rPr lang="en-GB" sz="1600" baseline="-25000" dirty="0" smtClean="0">
                <a:solidFill>
                  <a:srgbClr val="C00000"/>
                </a:solidFill>
                <a:latin typeface="Tahoma" pitchFamily="34" charset="0"/>
              </a:rPr>
              <a:t>2</a:t>
            </a:r>
            <a:r>
              <a:rPr lang="en-GB" sz="1600" dirty="0" smtClean="0">
                <a:solidFill>
                  <a:srgbClr val="C00000"/>
                </a:solidFill>
                <a:latin typeface="Tahoma" pitchFamily="34" charset="0"/>
              </a:rPr>
              <a:t>, </a:t>
            </a:r>
            <a:r>
              <a:rPr lang="en-GB" sz="1600" dirty="0" err="1" smtClean="0">
                <a:solidFill>
                  <a:srgbClr val="C00000"/>
                </a:solidFill>
                <a:latin typeface="Tahoma" pitchFamily="34" charset="0"/>
              </a:rPr>
              <a:t>CdTe</a:t>
            </a:r>
            <a:endParaRPr lang="en-GB" sz="1600" dirty="0">
              <a:solidFill>
                <a:srgbClr val="C00000"/>
              </a:solidFill>
              <a:latin typeface="Tahoma" pitchFamily="34" charset="0"/>
            </a:endParaRPr>
          </a:p>
          <a:p>
            <a:pPr algn="ctr">
              <a:spcBef>
                <a:spcPct val="20000"/>
              </a:spcBef>
            </a:pPr>
            <a:r>
              <a:rPr lang="en-GB" sz="1600" dirty="0" err="1" smtClean="0">
                <a:latin typeface="Tahoma" pitchFamily="34" charset="0"/>
              </a:rPr>
              <a:t>CoGeNT</a:t>
            </a:r>
            <a:r>
              <a:rPr lang="en-GB" sz="1600" dirty="0" smtClean="0">
                <a:latin typeface="Tahoma" pitchFamily="34" charset="0"/>
              </a:rPr>
              <a:t>, DRIFT, DM-TPC</a:t>
            </a:r>
          </a:p>
          <a:p>
            <a:pPr algn="ctr">
              <a:spcBef>
                <a:spcPct val="20000"/>
              </a:spcBef>
            </a:pPr>
            <a:r>
              <a:rPr lang="en-GB" sz="1600" dirty="0" smtClean="0">
                <a:latin typeface="Tahoma" pitchFamily="34" charset="0"/>
              </a:rPr>
              <a:t>GENIUS, HDMS</a:t>
            </a:r>
            <a:r>
              <a:rPr lang="en-GB" sz="1600" dirty="0">
                <a:latin typeface="Tahoma" pitchFamily="34" charset="0"/>
              </a:rPr>
              <a:t>, </a:t>
            </a:r>
            <a:r>
              <a:rPr lang="en-GB" sz="1600" dirty="0" smtClean="0">
                <a:latin typeface="Tahoma" pitchFamily="34" charset="0"/>
              </a:rPr>
              <a:t>IGEX, NEWAGE </a:t>
            </a:r>
            <a:endParaRPr lang="en-GB" sz="1600" dirty="0">
              <a:latin typeface="Tahoma" pitchFamily="34" charset="0"/>
            </a:endParaRPr>
          </a:p>
        </p:txBody>
      </p:sp>
      <p:sp>
        <p:nvSpPr>
          <p:cNvPr id="22" name="Text Box 15"/>
          <p:cNvSpPr txBox="1">
            <a:spLocks noChangeArrowheads="1"/>
          </p:cNvSpPr>
          <p:nvPr/>
        </p:nvSpPr>
        <p:spPr bwMode="auto">
          <a:xfrm>
            <a:off x="5638799" y="4487275"/>
            <a:ext cx="3124201" cy="21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GB" b="1" u="sng" dirty="0" err="1" smtClean="0">
                <a:solidFill>
                  <a:schemeClr val="accent3">
                    <a:lumMod val="75000"/>
                  </a:schemeClr>
                </a:solidFill>
                <a:latin typeface="Tahoma" pitchFamily="34" charset="0"/>
              </a:rPr>
              <a:t>Bolometers</a:t>
            </a:r>
            <a:endParaRPr lang="en-GB" b="1" u="sng" dirty="0" smtClean="0">
              <a:solidFill>
                <a:schemeClr val="accent3">
                  <a:lumMod val="75000"/>
                </a:schemeClr>
              </a:solidFill>
              <a:latin typeface="Tahoma" pitchFamily="34" charset="0"/>
            </a:endParaRPr>
          </a:p>
          <a:p>
            <a:pPr algn="ctr">
              <a:spcBef>
                <a:spcPct val="20000"/>
              </a:spcBef>
            </a:pPr>
            <a:r>
              <a:rPr lang="en-GB" sz="1600" dirty="0" smtClean="0">
                <a:solidFill>
                  <a:srgbClr val="C00000"/>
                </a:solidFill>
                <a:latin typeface="Tahoma" pitchFamily="34" charset="0"/>
              </a:rPr>
              <a:t>Targets</a:t>
            </a:r>
            <a:r>
              <a:rPr lang="en-GB" sz="1600" dirty="0">
                <a:solidFill>
                  <a:srgbClr val="C00000"/>
                </a:solidFill>
                <a:latin typeface="Tahoma" pitchFamily="34" charset="0"/>
              </a:rPr>
              <a:t>: </a:t>
            </a:r>
            <a:r>
              <a:rPr lang="en-GB" sz="1600" dirty="0" err="1">
                <a:solidFill>
                  <a:srgbClr val="C00000"/>
                </a:solidFill>
                <a:latin typeface="Tahoma" pitchFamily="34" charset="0"/>
              </a:rPr>
              <a:t>Ge</a:t>
            </a:r>
            <a:r>
              <a:rPr lang="en-GB" sz="1600" dirty="0">
                <a:solidFill>
                  <a:srgbClr val="C00000"/>
                </a:solidFill>
                <a:latin typeface="Tahoma" pitchFamily="34" charset="0"/>
              </a:rPr>
              <a:t>, </a:t>
            </a:r>
            <a:r>
              <a:rPr lang="en-GB" sz="1600" dirty="0" smtClean="0">
                <a:solidFill>
                  <a:srgbClr val="C00000"/>
                </a:solidFill>
                <a:latin typeface="Tahoma" pitchFamily="34" charset="0"/>
              </a:rPr>
              <a:t>Si, Al</a:t>
            </a:r>
            <a:r>
              <a:rPr lang="en-GB" sz="1600" baseline="-25000" dirty="0" smtClean="0">
                <a:solidFill>
                  <a:srgbClr val="C00000"/>
                </a:solidFill>
                <a:latin typeface="Tahoma" pitchFamily="34" charset="0"/>
              </a:rPr>
              <a:t>2</a:t>
            </a:r>
            <a:r>
              <a:rPr lang="en-GB" sz="1600" dirty="0" smtClean="0">
                <a:solidFill>
                  <a:srgbClr val="C00000"/>
                </a:solidFill>
                <a:latin typeface="Tahoma" pitchFamily="34" charset="0"/>
              </a:rPr>
              <a:t>O</a:t>
            </a:r>
            <a:r>
              <a:rPr lang="en-GB" sz="1600" baseline="-25000" dirty="0" smtClean="0">
                <a:solidFill>
                  <a:srgbClr val="C00000"/>
                </a:solidFill>
                <a:latin typeface="Tahoma" pitchFamily="34" charset="0"/>
              </a:rPr>
              <a:t>3</a:t>
            </a:r>
            <a:r>
              <a:rPr lang="en-GB" sz="1600" dirty="0">
                <a:solidFill>
                  <a:srgbClr val="C00000"/>
                </a:solidFill>
                <a:latin typeface="Tahoma" pitchFamily="34" charset="0"/>
              </a:rPr>
              <a:t>, TeO</a:t>
            </a:r>
            <a:r>
              <a:rPr lang="en-GB" sz="1600" baseline="-25000" dirty="0">
                <a:solidFill>
                  <a:srgbClr val="C00000"/>
                </a:solidFill>
                <a:latin typeface="Tahoma" pitchFamily="34" charset="0"/>
              </a:rPr>
              <a:t>2</a:t>
            </a:r>
          </a:p>
          <a:p>
            <a:pPr algn="ctr">
              <a:spcBef>
                <a:spcPct val="20000"/>
              </a:spcBef>
            </a:pPr>
            <a:r>
              <a:rPr lang="en-GB" sz="1600" dirty="0" smtClean="0">
                <a:latin typeface="Tahoma" pitchFamily="34" charset="0"/>
              </a:rPr>
              <a:t>CRESST-I, CUORE, CUORICINO</a:t>
            </a:r>
            <a:endParaRPr lang="en-GB" sz="1400" dirty="0" smtClean="0">
              <a:latin typeface="Tahoma" pitchFamily="34" charset="0"/>
            </a:endParaRPr>
          </a:p>
          <a:p>
            <a:pPr algn="ctr">
              <a:spcBef>
                <a:spcPct val="20000"/>
              </a:spcBef>
            </a:pPr>
            <a:endParaRPr lang="en-GB" sz="1400" b="1" u="sng" dirty="0" smtClean="0">
              <a:latin typeface="Tahoma" pitchFamily="34" charset="0"/>
            </a:endParaRPr>
          </a:p>
          <a:p>
            <a:pPr algn="ctr">
              <a:spcBef>
                <a:spcPct val="20000"/>
              </a:spcBef>
            </a:pPr>
            <a:r>
              <a:rPr lang="en-GB" b="1" u="sng" dirty="0" smtClean="0">
                <a:latin typeface="Tahoma" pitchFamily="34" charset="0"/>
              </a:rPr>
              <a:t>Bubbles &amp; Droplets</a:t>
            </a:r>
          </a:p>
          <a:p>
            <a:pPr algn="ctr">
              <a:spcBef>
                <a:spcPct val="20000"/>
              </a:spcBef>
            </a:pPr>
            <a:r>
              <a:rPr lang="en-GB" sz="1600" dirty="0" smtClean="0">
                <a:solidFill>
                  <a:srgbClr val="C00000"/>
                </a:solidFill>
                <a:latin typeface="Tahoma" pitchFamily="34" charset="0"/>
              </a:rPr>
              <a:t>CF</a:t>
            </a:r>
            <a:r>
              <a:rPr lang="en-GB" sz="1600" baseline="-25000" dirty="0" smtClean="0">
                <a:solidFill>
                  <a:srgbClr val="C00000"/>
                </a:solidFill>
                <a:latin typeface="Tahoma" pitchFamily="34" charset="0"/>
              </a:rPr>
              <a:t>3</a:t>
            </a:r>
            <a:r>
              <a:rPr lang="en-GB" sz="1600" dirty="0" smtClean="0">
                <a:solidFill>
                  <a:srgbClr val="C00000"/>
                </a:solidFill>
                <a:latin typeface="Tahoma" pitchFamily="34" charset="0"/>
              </a:rPr>
              <a:t>Br, CF</a:t>
            </a:r>
            <a:r>
              <a:rPr lang="en-GB" sz="1600" baseline="-25000" dirty="0" smtClean="0">
                <a:solidFill>
                  <a:srgbClr val="C00000"/>
                </a:solidFill>
                <a:latin typeface="Tahoma" pitchFamily="34" charset="0"/>
              </a:rPr>
              <a:t>3</a:t>
            </a:r>
            <a:r>
              <a:rPr lang="en-GB" sz="1600" dirty="0" smtClean="0">
                <a:solidFill>
                  <a:srgbClr val="C00000"/>
                </a:solidFill>
                <a:latin typeface="Tahoma" pitchFamily="34" charset="0"/>
              </a:rPr>
              <a:t>I, C</a:t>
            </a:r>
            <a:r>
              <a:rPr lang="en-GB" sz="1600" baseline="-25000" dirty="0" smtClean="0">
                <a:solidFill>
                  <a:srgbClr val="C00000"/>
                </a:solidFill>
                <a:latin typeface="Tahoma" pitchFamily="34" charset="0"/>
              </a:rPr>
              <a:t>3</a:t>
            </a:r>
            <a:r>
              <a:rPr lang="en-GB" sz="1600" dirty="0" smtClean="0">
                <a:solidFill>
                  <a:srgbClr val="C00000"/>
                </a:solidFill>
                <a:latin typeface="Tahoma" pitchFamily="34" charset="0"/>
              </a:rPr>
              <a:t>F</a:t>
            </a:r>
            <a:r>
              <a:rPr lang="en-GB" sz="1600" baseline="-25000" dirty="0" smtClean="0">
                <a:solidFill>
                  <a:srgbClr val="C00000"/>
                </a:solidFill>
                <a:latin typeface="Tahoma" pitchFamily="34" charset="0"/>
              </a:rPr>
              <a:t>8</a:t>
            </a:r>
            <a:r>
              <a:rPr lang="en-GB" sz="1600" dirty="0" smtClean="0">
                <a:solidFill>
                  <a:srgbClr val="C00000"/>
                </a:solidFill>
                <a:latin typeface="Tahoma" pitchFamily="34" charset="0"/>
              </a:rPr>
              <a:t>, C</a:t>
            </a:r>
            <a:r>
              <a:rPr lang="en-GB" sz="1600" baseline="-25000" dirty="0" smtClean="0">
                <a:solidFill>
                  <a:srgbClr val="C00000"/>
                </a:solidFill>
                <a:latin typeface="Tahoma" pitchFamily="34" charset="0"/>
              </a:rPr>
              <a:t>4</a:t>
            </a:r>
            <a:r>
              <a:rPr lang="en-GB" sz="1600" dirty="0" smtClean="0">
                <a:solidFill>
                  <a:srgbClr val="C00000"/>
                </a:solidFill>
                <a:latin typeface="Tahoma" pitchFamily="34" charset="0"/>
              </a:rPr>
              <a:t>F</a:t>
            </a:r>
            <a:r>
              <a:rPr lang="en-GB" sz="1600" baseline="-25000" dirty="0" smtClean="0">
                <a:solidFill>
                  <a:srgbClr val="C00000"/>
                </a:solidFill>
                <a:latin typeface="Tahoma" pitchFamily="34" charset="0"/>
              </a:rPr>
              <a:t>10</a:t>
            </a:r>
            <a:endParaRPr lang="en-GB" sz="1600" b="1" u="sng" baseline="-25000" dirty="0" smtClean="0">
              <a:latin typeface="Tahoma" pitchFamily="34" charset="0"/>
            </a:endParaRPr>
          </a:p>
          <a:p>
            <a:pPr algn="ctr">
              <a:spcBef>
                <a:spcPct val="20000"/>
              </a:spcBef>
            </a:pPr>
            <a:r>
              <a:rPr lang="en-GB" sz="1600" dirty="0" smtClean="0">
                <a:latin typeface="Tahoma" pitchFamily="34" charset="0"/>
              </a:rPr>
              <a:t>COUPP, PICASSO, SIMPLE</a:t>
            </a:r>
            <a:endParaRPr lang="en-GB" sz="1600" dirty="0">
              <a:latin typeface="Tahom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Belgian IUAP Meeting, UCL, 19/12/2013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4689-6C3B-436B-96E3-30C686D1598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6827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764704"/>
            <a:ext cx="4320480" cy="40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en-GB" b="1" dirty="0" smtClean="0"/>
              <a:t>TWO-PHASE XENON DETECTORS</a:t>
            </a:r>
            <a:endParaRPr lang="en-GB" b="1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07504" y="1052736"/>
            <a:ext cx="8568952" cy="5688632"/>
          </a:xfrm>
        </p:spPr>
        <p:txBody>
          <a:bodyPr>
            <a:normAutofit/>
          </a:bodyPr>
          <a:lstStyle/>
          <a:p>
            <a:pPr marL="273050" indent="-273050"/>
            <a:r>
              <a:rPr lang="en-GB" sz="2400" b="1" dirty="0" smtClean="0"/>
              <a:t>S1: </a:t>
            </a:r>
            <a:r>
              <a:rPr lang="en-GB" sz="2400" b="1" dirty="0" err="1" smtClean="0"/>
              <a:t>LXe</a:t>
            </a:r>
            <a:r>
              <a:rPr lang="en-GB" sz="2400" b="1" dirty="0" smtClean="0"/>
              <a:t> is an excellent scintillator</a:t>
            </a:r>
          </a:p>
          <a:p>
            <a:pPr lvl="1"/>
            <a:r>
              <a:rPr lang="en-GB" sz="2000" dirty="0" smtClean="0"/>
              <a:t>Density: 3 g/cm</a:t>
            </a:r>
            <a:r>
              <a:rPr lang="en-GB" sz="2000" baseline="30000" dirty="0" smtClean="0"/>
              <a:t>3</a:t>
            </a:r>
            <a:endParaRPr lang="en-GB" sz="2000" dirty="0" smtClean="0"/>
          </a:p>
          <a:p>
            <a:pPr lvl="1"/>
            <a:r>
              <a:rPr lang="en-GB" sz="2000" dirty="0" smtClean="0"/>
              <a:t>Light yield: </a:t>
            </a:r>
            <a:r>
              <a:rPr lang="en-GB" sz="2000" dirty="0" smtClean="0">
                <a:latin typeface="Symbol" pitchFamily="18" charset="2"/>
              </a:rPr>
              <a:t>~</a:t>
            </a:r>
            <a:r>
              <a:rPr lang="en-GB" sz="2000" dirty="0" smtClean="0"/>
              <a:t>70 ph/keV (0 field)</a:t>
            </a:r>
          </a:p>
          <a:p>
            <a:pPr lvl="1"/>
            <a:r>
              <a:rPr lang="en-GB" sz="2000" dirty="0" smtClean="0"/>
              <a:t>Scintillation light: 178 nm (VUV)</a:t>
            </a:r>
          </a:p>
          <a:p>
            <a:pPr lvl="1"/>
            <a:r>
              <a:rPr lang="en-GB" sz="2000" b="1" dirty="0" smtClean="0">
                <a:solidFill>
                  <a:schemeClr val="accent3">
                    <a:lumMod val="50000"/>
                  </a:schemeClr>
                </a:solidFill>
              </a:rPr>
              <a:t>Nuclear recoil threshold </a:t>
            </a:r>
            <a:r>
              <a:rPr lang="en-GB" sz="2000" b="1" dirty="0" smtClean="0">
                <a:solidFill>
                  <a:schemeClr val="accent3">
                    <a:lumMod val="50000"/>
                  </a:schemeClr>
                </a:solidFill>
                <a:latin typeface="Symbol" pitchFamily="18" charset="2"/>
              </a:rPr>
              <a:t>~</a:t>
            </a:r>
            <a:r>
              <a:rPr lang="en-GB" sz="2000" b="1" dirty="0" smtClean="0">
                <a:solidFill>
                  <a:schemeClr val="accent3">
                    <a:lumMod val="50000"/>
                  </a:schemeClr>
                </a:solidFill>
              </a:rPr>
              <a:t>5-10 keV</a:t>
            </a:r>
          </a:p>
          <a:p>
            <a:pPr marL="273050" indent="-273050">
              <a:spcBef>
                <a:spcPts val="2400"/>
              </a:spcBef>
            </a:pPr>
            <a:r>
              <a:rPr lang="en-GB" sz="2400" b="1" dirty="0" smtClean="0"/>
              <a:t>S2: Even better ionisation detector</a:t>
            </a:r>
          </a:p>
          <a:p>
            <a:pPr lvl="1"/>
            <a:r>
              <a:rPr lang="en-GB" sz="2000" dirty="0" smtClean="0"/>
              <a:t>Sensitive to single ionisation electrons</a:t>
            </a:r>
          </a:p>
          <a:p>
            <a:pPr lvl="1"/>
            <a:r>
              <a:rPr lang="en-GB" sz="2000" b="1" dirty="0" smtClean="0">
                <a:solidFill>
                  <a:schemeClr val="accent3">
                    <a:lumMod val="50000"/>
                  </a:schemeClr>
                </a:solidFill>
              </a:rPr>
              <a:t>Nuclear recoil threshold </a:t>
            </a:r>
            <a:r>
              <a:rPr lang="en-GB" sz="2000" b="1" dirty="0" smtClean="0">
                <a:solidFill>
                  <a:schemeClr val="accent3">
                    <a:lumMod val="50000"/>
                  </a:schemeClr>
                </a:solidFill>
                <a:latin typeface="Symbol" pitchFamily="18" charset="2"/>
              </a:rPr>
              <a:t>~</a:t>
            </a:r>
            <a:r>
              <a:rPr lang="en-GB" sz="2000" b="1" dirty="0" smtClean="0">
                <a:solidFill>
                  <a:schemeClr val="accent3">
                    <a:lumMod val="50000"/>
                  </a:schemeClr>
                </a:solidFill>
              </a:rPr>
              <a:t>1 keV</a:t>
            </a:r>
          </a:p>
          <a:p>
            <a:pPr marL="273050" indent="-273050">
              <a:spcBef>
                <a:spcPts val="2400"/>
              </a:spcBef>
            </a:pPr>
            <a:r>
              <a:rPr lang="en-GB" sz="2400" b="1" dirty="0" smtClean="0"/>
              <a:t>And a great WIMP target too</a:t>
            </a:r>
          </a:p>
          <a:p>
            <a:pPr lvl="1"/>
            <a:r>
              <a:rPr lang="en-GB" sz="2000" dirty="0" smtClean="0"/>
              <a:t>Scalar WIMP-nucleon scattering rate dR/dE</a:t>
            </a:r>
            <a:r>
              <a:rPr lang="en-GB" sz="2000" dirty="0" smtClean="0">
                <a:latin typeface="Symbol" pitchFamily="18" charset="2"/>
              </a:rPr>
              <a:t>~</a:t>
            </a:r>
            <a:r>
              <a:rPr lang="en-GB" sz="2000" dirty="0" smtClean="0"/>
              <a:t>A</a:t>
            </a:r>
            <a:r>
              <a:rPr lang="en-GB" sz="2000" baseline="30000" dirty="0" smtClean="0"/>
              <a:t>2</a:t>
            </a:r>
          </a:p>
          <a:p>
            <a:pPr lvl="1"/>
            <a:r>
              <a:rPr lang="en-GB" sz="2000" dirty="0" smtClean="0"/>
              <a:t>Odd-neutron isotopes (</a:t>
            </a:r>
            <a:r>
              <a:rPr lang="en-GB" sz="2000" baseline="30000" dirty="0" smtClean="0"/>
              <a:t>129</a:t>
            </a:r>
            <a:r>
              <a:rPr lang="en-GB" sz="2000" dirty="0" smtClean="0"/>
              <a:t>Xe, </a:t>
            </a:r>
            <a:r>
              <a:rPr lang="en-GB" sz="2000" baseline="30000" dirty="0" smtClean="0"/>
              <a:t>131</a:t>
            </a:r>
            <a:r>
              <a:rPr lang="en-GB" sz="2000" dirty="0" smtClean="0"/>
              <a:t>Xe) enable spin-dependent sensitivity</a:t>
            </a:r>
          </a:p>
          <a:p>
            <a:pPr lvl="1"/>
            <a:r>
              <a:rPr lang="en-GB" sz="2000" dirty="0" smtClean="0"/>
              <a:t>Excellent ionisation threshold: ‘light WIMP’ searches using S2 only</a:t>
            </a:r>
          </a:p>
          <a:p>
            <a:pPr lvl="1"/>
            <a:r>
              <a:rPr lang="en-GB" sz="2000" dirty="0" smtClean="0"/>
              <a:t>No intrinsic backgrounds (</a:t>
            </a:r>
            <a:r>
              <a:rPr lang="en-GB" sz="2000" baseline="30000" dirty="0" smtClean="0"/>
              <a:t>85</a:t>
            </a:r>
            <a:r>
              <a:rPr lang="en-GB" sz="2000" dirty="0" smtClean="0"/>
              <a:t>Kr can be removed effectively)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Belgian IUAP Meeting, UCL, 19/12/2013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4689-6C3B-436B-96E3-30C686D1598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127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684</TotalTime>
  <Words>1670</Words>
  <Application>Microsoft Office PowerPoint</Application>
  <PresentationFormat>On-screen Show (4:3)</PresentationFormat>
  <Paragraphs>317</Paragraphs>
  <Slides>46</Slides>
  <Notes>1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49" baseType="lpstr">
      <vt:lpstr>Office Theme</vt:lpstr>
      <vt:lpstr>Clip</vt:lpstr>
      <vt:lpstr>Photo Editor Photo</vt:lpstr>
      <vt:lpstr>Results from the LUX experiment and presentation of LUX-ZEPLIN</vt:lpstr>
      <vt:lpstr>PowerPoint Presentation</vt:lpstr>
      <vt:lpstr>Evidence for Dark Matter a)Probing gravitational potentials</vt:lpstr>
      <vt:lpstr>Evidence for Dark Matter b)Structure and evolution of the Universe</vt:lpstr>
      <vt:lpstr>Scientific Motivation</vt:lpstr>
      <vt:lpstr>How to Detect WIMPs</vt:lpstr>
      <vt:lpstr>The Challenge</vt:lpstr>
      <vt:lpstr>PowerPoint Presentation</vt:lpstr>
      <vt:lpstr>TWO-PHASE XENON DETECTORS</vt:lpstr>
      <vt:lpstr>The Large Underground Xenon (LUX) Experiment</vt:lpstr>
      <vt:lpstr>in the Davis Cavern</vt:lpstr>
      <vt:lpstr>           in the SURF at Homestake</vt:lpstr>
      <vt:lpstr>PowerPoint Presentation</vt:lpstr>
      <vt:lpstr>The            Detector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Results from the LUX experiment and presentation of LUX-ZEPLIN</dc:title>
  <dc:creator>tjs</dc:creator>
  <cp:lastModifiedBy>tjs</cp:lastModifiedBy>
  <cp:revision>51</cp:revision>
  <dcterms:created xsi:type="dcterms:W3CDTF">2013-12-11T14:47:17Z</dcterms:created>
  <dcterms:modified xsi:type="dcterms:W3CDTF">2013-12-19T07:30:11Z</dcterms:modified>
</cp:coreProperties>
</file>