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6" r:id="rId4"/>
    <p:sldId id="363" r:id="rId5"/>
    <p:sldId id="364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36" r:id="rId19"/>
    <p:sldId id="370" r:id="rId20"/>
    <p:sldId id="368" r:id="rId21"/>
    <p:sldId id="369" r:id="rId22"/>
    <p:sldId id="374" r:id="rId23"/>
    <p:sldId id="373" r:id="rId24"/>
    <p:sldId id="375" r:id="rId25"/>
    <p:sldId id="388" r:id="rId26"/>
    <p:sldId id="389" r:id="rId27"/>
    <p:sldId id="390" r:id="rId28"/>
    <p:sldId id="391" r:id="rId29"/>
    <p:sldId id="371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5" autoAdjust="0"/>
    <p:restoredTop sz="94660"/>
  </p:normalViewPr>
  <p:slideViewPr>
    <p:cSldViewPr>
      <p:cViewPr varScale="1">
        <p:scale>
          <a:sx n="66" d="100"/>
          <a:sy n="66" d="100"/>
        </p:scale>
        <p:origin x="-19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F4479-9C1D-41CF-B395-6770221A3D4B}" type="datetimeFigureOut">
              <a:rPr lang="en-US" smtClean="0"/>
              <a:t>12/19/2013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A645D-70E2-417A-8E89-86901520C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7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EDBCD-AB20-4CE1-A9B2-0D9B7B9E7523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1113" y="0"/>
            <a:ext cx="9166226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>
              <a:solidFill>
                <a:srgbClr val="FAFAFA"/>
              </a:solidFill>
            </a:endParaRPr>
          </a:p>
        </p:txBody>
      </p:sp>
      <p:pic>
        <p:nvPicPr>
          <p:cNvPr id="5" name="Picture 3" descr="back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11113" y="-11113"/>
            <a:ext cx="9166226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ogo_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5838825"/>
            <a:ext cx="7937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logo_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245225"/>
            <a:ext cx="28511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36588" y="633413"/>
            <a:ext cx="7870825" cy="1905000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36588" y="2692400"/>
            <a:ext cx="7870825" cy="127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161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523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7325" y="633413"/>
            <a:ext cx="1966913" cy="4570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633413"/>
            <a:ext cx="5751512" cy="4570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470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_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06413"/>
            <a:ext cx="7937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o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ogo_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219825"/>
            <a:ext cx="28511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3413" y="1458913"/>
            <a:ext cx="7870825" cy="1524000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3413" y="3173413"/>
            <a:ext cx="7870825" cy="1270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7E002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34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569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124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2411413"/>
            <a:ext cx="3859212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2411413"/>
            <a:ext cx="3859213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916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0506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6537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472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3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8805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483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145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7325" y="1395413"/>
            <a:ext cx="1966913" cy="4570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1395413"/>
            <a:ext cx="5751512" cy="4570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9508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2" name="Rectangle 60"/>
          <p:cNvSpPr>
            <a:spLocks noChangeArrowheads="1"/>
          </p:cNvSpPr>
          <p:nvPr/>
        </p:nvSpPr>
        <p:spPr bwMode="auto">
          <a:xfrm>
            <a:off x="-11113" y="0"/>
            <a:ext cx="916622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 smtClean="0">
              <a:solidFill>
                <a:srgbClr val="FAFAFA"/>
              </a:solidFill>
              <a:latin typeface="Times New Roman" pitchFamily="114" charset="0"/>
            </a:endParaRPr>
          </a:p>
        </p:txBody>
      </p:sp>
      <p:pic>
        <p:nvPicPr>
          <p:cNvPr id="18496" name="Picture 64" descr="back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11113" y="-11113"/>
            <a:ext cx="9166226" cy="593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6588" y="633413"/>
            <a:ext cx="7870825" cy="1905000"/>
          </a:xfrm>
        </p:spPr>
        <p:txBody>
          <a:bodyPr anchor="b"/>
          <a:lstStyle>
            <a:lvl1pPr algn="l">
              <a:defRPr sz="4500"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36588" y="2692400"/>
            <a:ext cx="7870825" cy="127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18493" name="Picture 61" descr="logo_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5838825"/>
            <a:ext cx="79375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95" name="Picture 63" descr="logo_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245225"/>
            <a:ext cx="28511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1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71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289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649413"/>
            <a:ext cx="3859212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49413"/>
            <a:ext cx="3859213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13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42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93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53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660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3747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310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37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7325" y="633413"/>
            <a:ext cx="1966913" cy="4570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633413"/>
            <a:ext cx="5751512" cy="4570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72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870825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33413" y="1649413"/>
            <a:ext cx="7870825" cy="35544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2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649413"/>
            <a:ext cx="3859212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49413"/>
            <a:ext cx="3859213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814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324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6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12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66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47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-11113" y="0"/>
            <a:ext cx="9166226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>
              <a:solidFill>
                <a:srgbClr val="FAFAFA"/>
              </a:solidFill>
            </a:endParaRPr>
          </a:p>
        </p:txBody>
      </p:sp>
      <p:pic>
        <p:nvPicPr>
          <p:cNvPr id="2051" name="Picture 3" descr="back_slid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11113" y="-11113"/>
            <a:ext cx="9166226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633413"/>
            <a:ext cx="78708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3413" y="1649413"/>
            <a:ext cx="7870825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 sz="2400" baseline="-25000">
              <a:solidFill>
                <a:srgbClr val="FAFAFA"/>
              </a:solidFill>
              <a:latin typeface="Times New Roman" pitchFamily="18" charset="0"/>
            </a:endParaRP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7616825" y="76200"/>
            <a:ext cx="889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6B176F9-B40D-41EE-AEEE-6F245FF34C04}" type="slidenum">
              <a:rPr lang="en-US" sz="2400" baseline="-25000">
                <a:solidFill>
                  <a:srgbClr val="FFFFFF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baseline="-25000">
              <a:solidFill>
                <a:srgbClr val="FAFAFA"/>
              </a:solidFill>
              <a:latin typeface="Times New Roman" pitchFamily="18" charset="0"/>
            </a:endParaRPr>
          </a:p>
        </p:txBody>
      </p:sp>
      <p:pic>
        <p:nvPicPr>
          <p:cNvPr id="2056" name="Picture 8" descr="logo_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5838825"/>
            <a:ext cx="7937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logo_u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245225"/>
            <a:ext cx="28511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56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-"/>
        <a:defRPr sz="22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ol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1395413"/>
            <a:ext cx="78708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3413" y="2411413"/>
            <a:ext cx="7870825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 sz="24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7616825" y="6372225"/>
            <a:ext cx="889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C6E8934-C1C4-4583-B3A2-6DA7234EFD8A}" type="slidenum">
              <a:rPr lang="en-US" sz="2400" baseline="-25000">
                <a:solidFill>
                  <a:srgbClr val="FFFFFF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079" name="Picture 7" descr="logo_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06413"/>
            <a:ext cx="7937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logo_u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19825"/>
            <a:ext cx="28511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98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500">
          <a:solidFill>
            <a:srgbClr val="003D6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500">
          <a:solidFill>
            <a:srgbClr val="003D62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500">
          <a:solidFill>
            <a:srgbClr val="003D62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500">
          <a:solidFill>
            <a:srgbClr val="003D62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500">
          <a:solidFill>
            <a:srgbClr val="003D62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500">
          <a:solidFill>
            <a:srgbClr val="003D62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500">
          <a:solidFill>
            <a:srgbClr val="003D62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500">
          <a:solidFill>
            <a:srgbClr val="003D62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500">
          <a:solidFill>
            <a:srgbClr val="003D6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3D6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-"/>
        <a:defRPr sz="2200">
          <a:solidFill>
            <a:srgbClr val="003D6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D6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rgbClr val="003D6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3D6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D6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D6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D6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D62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Rectangle 80"/>
          <p:cNvSpPr>
            <a:spLocks noChangeArrowheads="1"/>
          </p:cNvSpPr>
          <p:nvPr/>
        </p:nvSpPr>
        <p:spPr bwMode="auto">
          <a:xfrm>
            <a:off x="-11113" y="0"/>
            <a:ext cx="916622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 smtClean="0">
              <a:solidFill>
                <a:srgbClr val="FAFAFA"/>
              </a:solidFill>
              <a:latin typeface="Times New Roman" pitchFamily="114" charset="0"/>
            </a:endParaRPr>
          </a:p>
        </p:txBody>
      </p:sp>
      <p:pic>
        <p:nvPicPr>
          <p:cNvPr id="1108" name="Picture 84" descr="back_sli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11113" y="-11113"/>
            <a:ext cx="9166226" cy="593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633413"/>
            <a:ext cx="7870825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3413" y="1649413"/>
            <a:ext cx="7870825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8" name="Rectangle 74"/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 smtClean="0">
              <a:solidFill>
                <a:srgbClr val="FAFAFA"/>
              </a:solidFill>
              <a:latin typeface="Times New Roman" pitchFamily="114" charset="0"/>
            </a:endParaRPr>
          </a:p>
        </p:txBody>
      </p:sp>
      <p:sp>
        <p:nvSpPr>
          <p:cNvPr id="1099" name="Text Box 75"/>
          <p:cNvSpPr txBox="1">
            <a:spLocks noChangeArrowheads="1"/>
          </p:cNvSpPr>
          <p:nvPr/>
        </p:nvSpPr>
        <p:spPr bwMode="auto">
          <a:xfrm>
            <a:off x="7616825" y="76200"/>
            <a:ext cx="88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fld id="{377DD855-AA15-4B54-8895-C87267F0DEC0}" type="slidenum">
              <a:rPr lang="en-US" sz="2400" baseline="-25000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2400" baseline="-25000" smtClean="0">
              <a:solidFill>
                <a:srgbClr val="FAFAFA"/>
              </a:solidFill>
              <a:latin typeface="Times New Roman" pitchFamily="114" charset="0"/>
            </a:endParaRPr>
          </a:p>
        </p:txBody>
      </p:sp>
      <p:pic>
        <p:nvPicPr>
          <p:cNvPr id="1105" name="Picture 81" descr="logo_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5838825"/>
            <a:ext cx="79375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logo_u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245225"/>
            <a:ext cx="28511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9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11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11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11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11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11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11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11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Verdana" pitchFamily="11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-"/>
        <a:defRPr sz="22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2"/>
            <a:ext cx="9144000" cy="4412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588" y="980728"/>
            <a:ext cx="7870825" cy="1905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Report on WP8: </a:t>
            </a:r>
            <a:br>
              <a:rPr lang="en-US" dirty="0" smtClean="0"/>
            </a:br>
            <a:r>
              <a:rPr lang="en-US" dirty="0" smtClean="0"/>
              <a:t>Future Searches and Studies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3" y="4509120"/>
            <a:ext cx="5400599" cy="1270000"/>
          </a:xfrm>
        </p:spPr>
        <p:txBody>
          <a:bodyPr/>
          <a:lstStyle/>
          <a:p>
            <a:r>
              <a:rPr lang="en-US" sz="1800" dirty="0" smtClean="0"/>
              <a:t>IUAP/PAI Fundamental Interactions.be annual meeting</a:t>
            </a:r>
            <a:r>
              <a:rPr lang="en-US" sz="1800" dirty="0"/>
              <a:t> </a:t>
            </a:r>
            <a:r>
              <a:rPr lang="en-US" sz="1800" dirty="0" smtClean="0"/>
              <a:t>UCL 19/12/2013</a:t>
            </a:r>
            <a:endParaRPr lang="en-US" sz="1800" dirty="0"/>
          </a:p>
        </p:txBody>
      </p:sp>
      <p:pic>
        <p:nvPicPr>
          <p:cNvPr id="16386" name="Picture 2" descr="C:\Users\Nick\Documents\MASTERFOLDER\INTERUNIVERSITAIR\FundInt3beHori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661248"/>
            <a:ext cx="1109663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Nick\Documents\MASTERFOLDER\INTERUNIVERSITAIR\Logo Belspo White 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58" y="5661248"/>
            <a:ext cx="1184038" cy="105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870825" cy="635000"/>
          </a:xfrm>
        </p:spPr>
        <p:txBody>
          <a:bodyPr/>
          <a:lstStyle/>
          <a:p>
            <a:pPr algn="ctr"/>
            <a:r>
              <a:rPr lang="en-US" dirty="0" smtClean="0"/>
              <a:t>BR2 at SCK/CEN </a:t>
            </a:r>
            <a:r>
              <a:rPr lang="en-US" dirty="0" err="1" smtClean="0"/>
              <a:t>Mol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585285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AFAFA"/>
                </a:solidFill>
              </a:rPr>
              <a:t>70MWatt             neutrino flux: 10</a:t>
            </a:r>
            <a:r>
              <a:rPr lang="en-US" sz="2000" baseline="30000" dirty="0" smtClean="0">
                <a:solidFill>
                  <a:srgbClr val="FAFAFA"/>
                </a:solidFill>
              </a:rPr>
              <a:t>19</a:t>
            </a:r>
            <a:r>
              <a:rPr lang="en-US" sz="2000" dirty="0" smtClean="0">
                <a:solidFill>
                  <a:srgbClr val="FAFAFA"/>
                </a:solidFill>
              </a:rPr>
              <a:t> </a:t>
            </a:r>
            <a:r>
              <a:rPr lang="en-US" sz="2000" dirty="0" smtClean="0">
                <a:solidFill>
                  <a:srgbClr val="FAFAFA"/>
                </a:solidFill>
                <a:sym typeface="Symbol"/>
              </a:rPr>
              <a:t>/</a:t>
            </a:r>
            <a:r>
              <a:rPr lang="en-US" sz="2000" dirty="0" smtClean="0">
                <a:solidFill>
                  <a:srgbClr val="FAFAFA"/>
                </a:solidFill>
              </a:rPr>
              <a:t>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AFAFA"/>
                </a:solidFill>
              </a:rPr>
              <a:t>Very compact core: ~ 25 cm (</a:t>
            </a:r>
            <a:r>
              <a:rPr lang="en-US" sz="2000" dirty="0" err="1" smtClean="0">
                <a:solidFill>
                  <a:srgbClr val="FAFAFA"/>
                </a:solidFill>
              </a:rPr>
              <a:t>pointsource</a:t>
            </a:r>
            <a:r>
              <a:rPr lang="en-US" sz="2000" dirty="0" smtClean="0">
                <a:solidFill>
                  <a:srgbClr val="FAFAFA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AFAFA"/>
                </a:solidFill>
              </a:rPr>
              <a:t>Experimental access: 5.5m-15m from core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AFAFA"/>
                </a:solidFill>
              </a:rPr>
              <a:t>Very low backgrounds (</a:t>
            </a:r>
            <a:r>
              <a:rPr lang="en-US" sz="2000" dirty="0" err="1" smtClean="0">
                <a:solidFill>
                  <a:srgbClr val="FAFAFA"/>
                </a:solidFill>
              </a:rPr>
              <a:t>gamma+neutron</a:t>
            </a:r>
            <a:r>
              <a:rPr lang="en-US" sz="2000" dirty="0" smtClean="0">
                <a:solidFill>
                  <a:srgbClr val="FAFAFA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AFAFA"/>
                </a:solidFill>
              </a:rPr>
              <a:t>Pure and well known fuel composition: precisely calculable reactor flux</a:t>
            </a:r>
            <a:endParaRPr lang="en-US" sz="2000" dirty="0">
              <a:solidFill>
                <a:srgbClr val="FAFAFA"/>
              </a:solidFill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AFAFA"/>
                </a:solidFill>
              </a:rPr>
              <a:t>Free of use for 140 d/year</a:t>
            </a:r>
            <a:br>
              <a:rPr lang="en-US" sz="2000" dirty="0" smtClean="0">
                <a:solidFill>
                  <a:srgbClr val="FAFAFA"/>
                </a:solidFill>
              </a:rPr>
            </a:br>
            <a:r>
              <a:rPr lang="en-US" sz="2000" dirty="0" smtClean="0">
                <a:solidFill>
                  <a:srgbClr val="FAFAFA"/>
                </a:solidFill>
              </a:rPr>
              <a:t>                 </a:t>
            </a:r>
            <a:endParaRPr lang="en-US" sz="2000" dirty="0">
              <a:solidFill>
                <a:srgbClr val="FAFAFA"/>
              </a:solidFill>
            </a:endParaRPr>
          </a:p>
        </p:txBody>
      </p:sp>
      <p:pic>
        <p:nvPicPr>
          <p:cNvPr id="15362" name="Picture 2" descr="C:\Users\Nick\Documents\MASTERFOLDER\FUNDING\Hercules\BR2H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1" y="4119979"/>
            <a:ext cx="4278313" cy="251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85285"/>
            <a:ext cx="2209800" cy="339223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754109" y="3390900"/>
            <a:ext cx="644370" cy="6917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702200" y="3600265"/>
            <a:ext cx="1110201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440184" y="3619500"/>
            <a:ext cx="1372217" cy="21750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>
            <a:off x="304678" y="3697179"/>
            <a:ext cx="304183" cy="24224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V="1">
            <a:off x="754109" y="3314700"/>
            <a:ext cx="321075" cy="762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398478" y="3200400"/>
            <a:ext cx="71380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18000">
                  <a:solidFill>
                    <a:srgbClr val="FAFAFA">
                      <a:lumMod val="1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 ? </a:t>
            </a:r>
            <a:endParaRPr lang="en-US" b="1" dirty="0">
              <a:ln w="18000">
                <a:solidFill>
                  <a:srgbClr val="FAFAFA">
                    <a:lumMod val="1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33190" y="3315271"/>
            <a:ext cx="2726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42791" y="2991051"/>
            <a:ext cx="2726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33190" y="3587150"/>
            <a:ext cx="2726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160" y="3669268"/>
            <a:ext cx="2726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465484" y="908720"/>
            <a:ext cx="792316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2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42" y="4835162"/>
            <a:ext cx="1981200" cy="8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870825" cy="635000"/>
          </a:xfrm>
        </p:spPr>
        <p:txBody>
          <a:bodyPr/>
          <a:lstStyle/>
          <a:p>
            <a:r>
              <a:rPr lang="en-US" dirty="0" smtClean="0"/>
              <a:t>Detection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t="27164" r="18988" b="11916"/>
          <a:stretch/>
        </p:blipFill>
        <p:spPr bwMode="auto">
          <a:xfrm>
            <a:off x="-134743" y="764704"/>
            <a:ext cx="9301596" cy="522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4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270" y="188640"/>
            <a:ext cx="7870825" cy="635000"/>
          </a:xfrm>
        </p:spPr>
        <p:txBody>
          <a:bodyPr/>
          <a:lstStyle/>
          <a:p>
            <a:r>
              <a:rPr lang="en-US" dirty="0" smtClean="0"/>
              <a:t>Technology&amp;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 t="22076" r="18195" b="11325"/>
          <a:stretch/>
        </p:blipFill>
        <p:spPr bwMode="auto">
          <a:xfrm>
            <a:off x="-53956" y="1176206"/>
            <a:ext cx="9297970" cy="570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75304"/>
            <a:ext cx="645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AFAFA"/>
                </a:solidFill>
              </a:rPr>
              <a:t>Initiated by Univ. Oxford and Imperial College London</a:t>
            </a:r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t="19463" r="22287" b="6479"/>
          <a:stretch/>
        </p:blipFill>
        <p:spPr bwMode="auto">
          <a:xfrm>
            <a:off x="323528" y="608796"/>
            <a:ext cx="8122942" cy="634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85576"/>
            <a:ext cx="683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AFAFA"/>
                </a:solidFill>
              </a:rPr>
              <a:t>Sensitivity for 2yrs of </a:t>
            </a:r>
            <a:r>
              <a:rPr lang="en-US" sz="2800" b="1" dirty="0" err="1" smtClean="0">
                <a:solidFill>
                  <a:srgbClr val="FAFAFA"/>
                </a:solidFill>
              </a:rPr>
              <a:t>datataking</a:t>
            </a:r>
            <a:endParaRPr lang="en-US" sz="2800" b="1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870825" cy="635000"/>
          </a:xfrm>
        </p:spPr>
        <p:txBody>
          <a:bodyPr/>
          <a:lstStyle/>
          <a:p>
            <a:r>
              <a:rPr lang="en-US" dirty="0" smtClean="0"/>
              <a:t>Demonstrator in operation at BR2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26673" r="39814" b="41894"/>
          <a:stretch/>
        </p:blipFill>
        <p:spPr bwMode="auto">
          <a:xfrm>
            <a:off x="9195" y="836712"/>
            <a:ext cx="5680825" cy="269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t="34471" r="51767" b="14233"/>
          <a:stretch/>
        </p:blipFill>
        <p:spPr bwMode="auto">
          <a:xfrm>
            <a:off x="5580112" y="836712"/>
            <a:ext cx="3660060" cy="439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21214" r="45294" b="30136"/>
          <a:stretch/>
        </p:blipFill>
        <p:spPr bwMode="auto">
          <a:xfrm>
            <a:off x="107504" y="3501008"/>
            <a:ext cx="5784564" cy="33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5" t="21014" r="3220" b="33641"/>
          <a:stretch/>
        </p:blipFill>
        <p:spPr bwMode="auto">
          <a:xfrm>
            <a:off x="75117" y="3274676"/>
            <a:ext cx="5816951" cy="366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8" t="42383" r="5460" b="15234"/>
          <a:stretch/>
        </p:blipFill>
        <p:spPr bwMode="auto">
          <a:xfrm>
            <a:off x="0" y="3303029"/>
            <a:ext cx="6085628" cy="363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77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870825" cy="635000"/>
          </a:xfrm>
        </p:spPr>
        <p:txBody>
          <a:bodyPr/>
          <a:lstStyle/>
          <a:p>
            <a:r>
              <a:rPr lang="en-US" dirty="0" smtClean="0"/>
              <a:t>Solid Collaboration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3441" y="5517232"/>
            <a:ext cx="5040559" cy="115212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800" dirty="0" smtClean="0"/>
              <a:t>Total project cost: 1.6 M£</a:t>
            </a:r>
          </a:p>
          <a:p>
            <a:r>
              <a:rPr lang="en-US" sz="1800" dirty="0" smtClean="0"/>
              <a:t>Oxford &amp; Imperial: ~1M£ applied</a:t>
            </a:r>
          </a:p>
          <a:p>
            <a:r>
              <a:rPr lang="en-US" sz="1800" dirty="0" err="1" smtClean="0"/>
              <a:t>UGent</a:t>
            </a:r>
            <a:r>
              <a:rPr lang="en-US" sz="1800" dirty="0" smtClean="0"/>
              <a:t>, </a:t>
            </a:r>
            <a:r>
              <a:rPr lang="en-US" sz="1800" dirty="0" err="1" smtClean="0"/>
              <a:t>UAntwerpen</a:t>
            </a:r>
            <a:r>
              <a:rPr lang="en-US" sz="1800" dirty="0" smtClean="0"/>
              <a:t> &amp; VUB: 550 </a:t>
            </a:r>
            <a:r>
              <a:rPr lang="en-US" sz="1800" dirty="0" err="1"/>
              <a:t>k</a:t>
            </a:r>
            <a:r>
              <a:rPr lang="en-US" sz="1800" dirty="0" err="1" smtClean="0"/>
              <a:t>Eur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4" y="3010522"/>
            <a:ext cx="9226754" cy="250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4458322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AFAFA">
                    <a:lumMod val="10000"/>
                  </a:srgbClr>
                </a:solidFill>
              </a:rPr>
              <a:t>April 2014</a:t>
            </a:r>
            <a:endParaRPr lang="en-US" dirty="0">
              <a:solidFill>
                <a:srgbClr val="FAFAFA">
                  <a:lumMod val="1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3068" y="3315322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AFAFA">
                    <a:lumMod val="10000"/>
                  </a:srgbClr>
                </a:solidFill>
              </a:rPr>
              <a:t>April 2015</a:t>
            </a:r>
            <a:endParaRPr lang="en-US" dirty="0">
              <a:solidFill>
                <a:srgbClr val="FAFAFA">
                  <a:lumMod val="10000"/>
                </a:srgb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4" t="63285" r="22274" b="18327"/>
          <a:stretch/>
        </p:blipFill>
        <p:spPr bwMode="auto">
          <a:xfrm>
            <a:off x="-86513" y="856049"/>
            <a:ext cx="938667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5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70825" cy="635000"/>
          </a:xfrm>
        </p:spPr>
        <p:txBody>
          <a:bodyPr>
            <a:normAutofit/>
          </a:bodyPr>
          <a:lstStyle/>
          <a:p>
            <a:r>
              <a:rPr lang="en-US" dirty="0" smtClean="0"/>
              <a:t>Lepton Flavor violation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t="31169" r="16332" b="32304"/>
          <a:stretch/>
        </p:blipFill>
        <p:spPr bwMode="auto">
          <a:xfrm>
            <a:off x="683568" y="1268760"/>
            <a:ext cx="7622005" cy="253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1000553"/>
            <a:ext cx="2087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T. </a:t>
            </a:r>
            <a:r>
              <a:rPr lang="en-US" dirty="0" err="1" smtClean="0">
                <a:solidFill>
                  <a:srgbClr val="FF0000"/>
                </a:solidFill>
              </a:rPr>
              <a:t>Hambye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t="78506" r="30035" b="8115"/>
          <a:stretch/>
        </p:blipFill>
        <p:spPr bwMode="auto">
          <a:xfrm>
            <a:off x="3941456" y="3284984"/>
            <a:ext cx="519170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6" t="20776" r="12589" b="51447"/>
          <a:stretch/>
        </p:blipFill>
        <p:spPr bwMode="auto">
          <a:xfrm>
            <a:off x="395536" y="4293096"/>
            <a:ext cx="7704741" cy="190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3976500"/>
            <a:ext cx="212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Many processes: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51520" y="4509120"/>
            <a:ext cx="3528392" cy="129614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8" t="45700" r="26710" b="11513"/>
          <a:stretch/>
        </p:blipFill>
        <p:spPr bwMode="auto">
          <a:xfrm>
            <a:off x="971600" y="1052736"/>
            <a:ext cx="5226607" cy="278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4981" y="2169308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L. </a:t>
            </a:r>
            <a:r>
              <a:rPr lang="en-US" dirty="0" err="1" smtClean="0">
                <a:solidFill>
                  <a:srgbClr val="FF0000"/>
                </a:solidFill>
              </a:rPr>
              <a:t>Calibbi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21435" r="14837" b="51220"/>
          <a:stretch/>
        </p:blipFill>
        <p:spPr bwMode="auto">
          <a:xfrm>
            <a:off x="203893" y="4581128"/>
            <a:ext cx="8929267" cy="223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4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70825" cy="635000"/>
          </a:xfrm>
        </p:spPr>
        <p:txBody>
          <a:bodyPr>
            <a:normAutofit/>
          </a:bodyPr>
          <a:lstStyle/>
          <a:p>
            <a:r>
              <a:rPr lang="en-US" dirty="0" smtClean="0"/>
              <a:t>MEG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34349" r="17077" b="28949"/>
          <a:stretch/>
        </p:blipFill>
        <p:spPr bwMode="auto">
          <a:xfrm>
            <a:off x="33456" y="116632"/>
            <a:ext cx="6978868" cy="24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492896"/>
            <a:ext cx="7003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</a:t>
            </a:r>
            <a:r>
              <a:rPr lang="en-US" baseline="30000" dirty="0"/>
              <a:t>8</a:t>
            </a:r>
            <a:r>
              <a:rPr lang="en-US" dirty="0"/>
              <a:t>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baseline="30000" dirty="0" smtClean="0"/>
              <a:t>+</a:t>
            </a:r>
            <a:r>
              <a:rPr lang="en-US" dirty="0" smtClean="0"/>
              <a:t>/s </a:t>
            </a:r>
            <a:r>
              <a:rPr lang="en-US" dirty="0"/>
              <a:t>at 28 </a:t>
            </a:r>
            <a:r>
              <a:rPr lang="en-US" dirty="0" smtClean="0"/>
              <a:t>MeV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muon</a:t>
            </a:r>
            <a:r>
              <a:rPr lang="en-US" dirty="0"/>
              <a:t> stopping rate of </a:t>
            </a:r>
            <a:r>
              <a:rPr lang="en-US" dirty="0" smtClean="0"/>
              <a:t>3.10</a:t>
            </a:r>
            <a:r>
              <a:rPr lang="en-US" baseline="30000" dirty="0" smtClean="0"/>
              <a:t>7</a:t>
            </a:r>
            <a:r>
              <a:rPr lang="en-US" dirty="0" smtClean="0"/>
              <a:t>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be increased to 10</a:t>
            </a:r>
            <a:r>
              <a:rPr lang="en-US" baseline="30000" dirty="0"/>
              <a:t>8</a:t>
            </a:r>
            <a:r>
              <a:rPr lang="en-US" dirty="0" smtClean="0"/>
              <a:t> Hz, with a 10%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contamination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angle 1026"/>
          <p:cNvSpPr>
            <a:spLocks noChangeArrowheads="1"/>
          </p:cNvSpPr>
          <p:nvPr/>
        </p:nvSpPr>
        <p:spPr bwMode="auto">
          <a:xfrm>
            <a:off x="3545904" y="3573016"/>
            <a:ext cx="5562600" cy="331236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381000" y="3843040"/>
            <a:ext cx="3038872" cy="281374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" name="Group 1029"/>
          <p:cNvGrpSpPr>
            <a:grpSpLocks/>
          </p:cNvGrpSpPr>
          <p:nvPr/>
        </p:nvGrpSpPr>
        <p:grpSpPr bwMode="auto">
          <a:xfrm>
            <a:off x="608856" y="4767808"/>
            <a:ext cx="2667000" cy="533400"/>
            <a:chOff x="672" y="1306"/>
            <a:chExt cx="1872" cy="336"/>
          </a:xfrm>
        </p:grpSpPr>
        <p:sp>
          <p:nvSpPr>
            <p:cNvPr id="13" name="Oval 1030"/>
            <p:cNvSpPr>
              <a:spLocks noChangeArrowheads="1"/>
            </p:cNvSpPr>
            <p:nvPr/>
          </p:nvSpPr>
          <p:spPr bwMode="auto">
            <a:xfrm>
              <a:off x="1392" y="130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" name="Line 1031"/>
            <p:cNvSpPr>
              <a:spLocks noChangeShapeType="1"/>
            </p:cNvSpPr>
            <p:nvPr/>
          </p:nvSpPr>
          <p:spPr bwMode="auto">
            <a:xfrm>
              <a:off x="1536" y="1354"/>
              <a:ext cx="720" cy="0"/>
            </a:xfrm>
            <a:prstGeom prst="line">
              <a:avLst/>
            </a:prstGeom>
            <a:noFill/>
            <a:ln w="31750">
              <a:solidFill>
                <a:srgbClr val="0099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Line 1032"/>
            <p:cNvSpPr>
              <a:spLocks noChangeShapeType="1"/>
            </p:cNvSpPr>
            <p:nvPr/>
          </p:nvSpPr>
          <p:spPr bwMode="auto">
            <a:xfrm flipH="1">
              <a:off x="672" y="1354"/>
              <a:ext cx="672" cy="0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 Box 1033"/>
            <p:cNvSpPr txBox="1">
              <a:spLocks noChangeArrowheads="1"/>
            </p:cNvSpPr>
            <p:nvPr/>
          </p:nvSpPr>
          <p:spPr bwMode="auto">
            <a:xfrm>
              <a:off x="720" y="1354"/>
              <a:ext cx="18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2670175">
                <a:spcBef>
                  <a:spcPct val="50000"/>
                </a:spcBef>
                <a:tabLst>
                  <a:tab pos="376238" algn="l"/>
                  <a:tab pos="852488" algn="l"/>
                  <a:tab pos="1528763" algn="l"/>
                </a:tabLst>
              </a:pPr>
              <a:r>
                <a:rPr lang="it-IT" sz="2400" u="none" dirty="0">
                  <a:solidFill>
                    <a:srgbClr val="0000FF"/>
                  </a:solidFill>
                  <a:latin typeface="Comic Sans MS" pitchFamily="66" charset="0"/>
                </a:rPr>
                <a:t> 	e</a:t>
              </a:r>
              <a:r>
                <a:rPr lang="it-IT" sz="2400" u="none" baseline="30000" dirty="0">
                  <a:solidFill>
                    <a:srgbClr val="0000FF"/>
                  </a:solidFill>
                  <a:latin typeface="Comic Sans MS" pitchFamily="66" charset="0"/>
                </a:rPr>
                <a:t>+	 </a:t>
              </a:r>
              <a:r>
                <a:rPr lang="en-GB" sz="2400" u="none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it-IT" sz="2400" u="none" baseline="30000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+</a:t>
              </a:r>
              <a:r>
                <a:rPr lang="en-GB" sz="2000" u="none" dirty="0">
                  <a:solidFill>
                    <a:srgbClr val="0000FF"/>
                  </a:solidFill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it-IT" sz="2000" u="none" dirty="0">
                  <a:solidFill>
                    <a:srgbClr val="0000FF"/>
                  </a:solidFill>
                  <a:latin typeface="Comic Sans MS" pitchFamily="66" charset="0"/>
                  <a:sym typeface="Symbol" pitchFamily="18" charset="2"/>
                </a:rPr>
                <a:t>	</a:t>
              </a:r>
              <a:r>
                <a:rPr lang="it-IT" sz="2400" u="none" dirty="0">
                  <a:solidFill>
                    <a:srgbClr val="009900"/>
                  </a:solidFill>
                  <a:latin typeface="Symbol" pitchFamily="18" charset="2"/>
                  <a:sym typeface="Symbol" pitchFamily="18" charset="2"/>
                </a:rPr>
                <a:t>g</a:t>
              </a:r>
            </a:p>
          </p:txBody>
        </p:sp>
      </p:grpSp>
      <p:sp>
        <p:nvSpPr>
          <p:cNvPr id="17" name="Text Box 1034"/>
          <p:cNvSpPr txBox="1">
            <a:spLocks noChangeArrowheads="1"/>
          </p:cNvSpPr>
          <p:nvPr/>
        </p:nvSpPr>
        <p:spPr bwMode="auto">
          <a:xfrm>
            <a:off x="798590" y="5474509"/>
            <a:ext cx="2261241" cy="110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u="none" dirty="0">
                <a:solidFill>
                  <a:srgbClr val="0000FF"/>
                </a:solidFill>
                <a:latin typeface="Symbol" pitchFamily="18" charset="2"/>
              </a:rPr>
              <a:t>q</a:t>
            </a:r>
            <a:r>
              <a:rPr lang="it-IT" sz="1600" u="none" dirty="0">
                <a:solidFill>
                  <a:srgbClr val="0000FF"/>
                </a:solidFill>
                <a:latin typeface="Comic Sans MS" pitchFamily="66" charset="0"/>
              </a:rPr>
              <a:t>e</a:t>
            </a:r>
            <a:r>
              <a:rPr lang="it-IT" sz="1600" u="none" dirty="0">
                <a:solidFill>
                  <a:srgbClr val="009900"/>
                </a:solidFill>
                <a:latin typeface="Symbol" pitchFamily="18" charset="2"/>
              </a:rPr>
              <a:t>g</a:t>
            </a:r>
            <a:r>
              <a:rPr lang="it-IT" u="none" dirty="0">
                <a:latin typeface="Comic Sans MS" pitchFamily="66" charset="0"/>
              </a:rPr>
              <a:t> = </a:t>
            </a:r>
            <a:r>
              <a:rPr lang="it-IT" sz="1600" u="none" dirty="0">
                <a:latin typeface="Comic Sans MS" pitchFamily="66" charset="0"/>
              </a:rPr>
              <a:t>180°</a:t>
            </a:r>
          </a:p>
          <a:p>
            <a:pPr>
              <a:spcBef>
                <a:spcPct val="20000"/>
              </a:spcBef>
            </a:pPr>
            <a:r>
              <a:rPr lang="it-IT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Ee</a:t>
            </a:r>
            <a:r>
              <a:rPr lang="it-IT" u="none" dirty="0">
                <a:solidFill>
                  <a:srgbClr val="0099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it-IT" u="none" dirty="0">
                <a:latin typeface="Comic Sans MS" pitchFamily="66" charset="0"/>
                <a:sym typeface="Symbol" pitchFamily="18" charset="2"/>
              </a:rPr>
              <a:t>=</a:t>
            </a:r>
            <a:r>
              <a:rPr lang="it-IT" u="none" dirty="0">
                <a:solidFill>
                  <a:srgbClr val="009900"/>
                </a:solidFill>
                <a:latin typeface="Comic Sans MS" pitchFamily="66" charset="0"/>
                <a:sym typeface="Symbol" pitchFamily="18" charset="2"/>
              </a:rPr>
              <a:t> E</a:t>
            </a:r>
            <a:r>
              <a:rPr lang="it-IT" u="none" dirty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it-IT" u="none" dirty="0">
                <a:solidFill>
                  <a:srgbClr val="0099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it-IT" u="none" dirty="0">
                <a:latin typeface="Comic Sans MS" pitchFamily="66" charset="0"/>
                <a:sym typeface="Symbol" pitchFamily="18" charset="2"/>
              </a:rPr>
              <a:t>=</a:t>
            </a:r>
            <a:r>
              <a:rPr lang="it-IT" u="none" dirty="0">
                <a:solidFill>
                  <a:srgbClr val="0099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it-IT" sz="1600" u="none" dirty="0">
                <a:latin typeface="Comic Sans MS" pitchFamily="66" charset="0"/>
                <a:sym typeface="Symbol" pitchFamily="18" charset="2"/>
              </a:rPr>
              <a:t>52.8</a:t>
            </a:r>
            <a:r>
              <a:rPr lang="it-IT" u="none" dirty="0">
                <a:latin typeface="Comic Sans MS" pitchFamily="66" charset="0"/>
                <a:sym typeface="Symbol" pitchFamily="18" charset="2"/>
              </a:rPr>
              <a:t> </a:t>
            </a:r>
            <a:r>
              <a:rPr lang="it-IT" sz="1600" u="none" dirty="0">
                <a:latin typeface="Comic Sans MS" pitchFamily="66" charset="0"/>
                <a:sym typeface="Symbol" pitchFamily="18" charset="2"/>
              </a:rPr>
              <a:t>MeV</a:t>
            </a:r>
            <a:endParaRPr lang="en-GB" sz="1600" u="none" dirty="0">
              <a:latin typeface="Comic Sans MS" pitchFamily="66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it-IT" sz="1600" u="none" dirty="0">
                <a:solidFill>
                  <a:srgbClr val="0000FF"/>
                </a:solidFill>
                <a:latin typeface="Comic Sans MS" pitchFamily="66" charset="0"/>
              </a:rPr>
              <a:t>Te</a:t>
            </a:r>
            <a:r>
              <a:rPr lang="it-IT" sz="1600" u="none" dirty="0">
                <a:latin typeface="Comic Sans MS" pitchFamily="66" charset="0"/>
              </a:rPr>
              <a:t> = </a:t>
            </a:r>
            <a:r>
              <a:rPr lang="it-IT" sz="1600" u="none" dirty="0">
                <a:solidFill>
                  <a:srgbClr val="009900"/>
                </a:solidFill>
                <a:latin typeface="Comic Sans MS" pitchFamily="66" charset="0"/>
              </a:rPr>
              <a:t>T</a:t>
            </a:r>
            <a:r>
              <a:rPr lang="it-IT" sz="1600" u="none" dirty="0">
                <a:solidFill>
                  <a:srgbClr val="009900"/>
                </a:solidFill>
                <a:latin typeface="Symbol" pitchFamily="18" charset="2"/>
              </a:rPr>
              <a:t>g</a:t>
            </a:r>
            <a:endParaRPr lang="en-GB" sz="1600" u="none" dirty="0">
              <a:solidFill>
                <a:srgbClr val="009900"/>
              </a:solidFill>
              <a:latin typeface="Symbol" pitchFamily="18" charset="2"/>
            </a:endParaRPr>
          </a:p>
        </p:txBody>
      </p:sp>
      <p:sp>
        <p:nvSpPr>
          <p:cNvPr id="18" name="Text Box 1035"/>
          <p:cNvSpPr txBox="1">
            <a:spLocks noChangeArrowheads="1"/>
          </p:cNvSpPr>
          <p:nvPr/>
        </p:nvSpPr>
        <p:spPr bwMode="auto">
          <a:xfrm>
            <a:off x="800100" y="3843040"/>
            <a:ext cx="1752600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GB" sz="2400" u="none" dirty="0">
                <a:latin typeface="Arial" pitchFamily="34" charset="0"/>
                <a:cs typeface="Arial" pitchFamily="34" charset="0"/>
              </a:rPr>
              <a:t>signal</a:t>
            </a:r>
            <a:r>
              <a:rPr lang="en-GB" sz="2400" u="none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GB" sz="2000" u="none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en-GB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400" u="none" dirty="0">
                <a:latin typeface="Comic Sans MS" pitchFamily="66" charset="0"/>
                <a:sym typeface="Symbol" pitchFamily="18" charset="2"/>
              </a:rPr>
              <a:t></a:t>
            </a:r>
            <a:r>
              <a:rPr lang="en-GB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000" u="none" dirty="0">
                <a:solidFill>
                  <a:srgbClr val="0000FF"/>
                </a:solidFill>
                <a:latin typeface="Comic Sans MS" pitchFamily="66" charset="0"/>
              </a:rPr>
              <a:t>e</a:t>
            </a:r>
            <a:r>
              <a:rPr lang="en-GB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000" u="none" dirty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g</a:t>
            </a:r>
          </a:p>
        </p:txBody>
      </p:sp>
      <p:sp>
        <p:nvSpPr>
          <p:cNvPr id="19" name="Text Box 1036"/>
          <p:cNvSpPr txBox="1">
            <a:spLocks noChangeArrowheads="1"/>
          </p:cNvSpPr>
          <p:nvPr/>
        </p:nvSpPr>
        <p:spPr bwMode="auto">
          <a:xfrm>
            <a:off x="3686581" y="3503203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u="none" dirty="0">
                <a:latin typeface="Arial" pitchFamily="34" charset="0"/>
                <a:cs typeface="Arial" pitchFamily="34" charset="0"/>
              </a:rPr>
              <a:t>background</a:t>
            </a:r>
            <a:r>
              <a:rPr lang="en-GB" sz="2800" u="none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Text Box 1037"/>
          <p:cNvSpPr txBox="1">
            <a:spLocks noChangeArrowheads="1"/>
          </p:cNvSpPr>
          <p:nvPr/>
        </p:nvSpPr>
        <p:spPr bwMode="auto">
          <a:xfrm>
            <a:off x="4041204" y="4196941"/>
            <a:ext cx="1752600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it-IT" u="none" dirty="0">
                <a:latin typeface="Arial" pitchFamily="34" charset="0"/>
                <a:cs typeface="Arial" pitchFamily="34" charset="0"/>
              </a:rPr>
              <a:t>physical</a:t>
            </a:r>
            <a:r>
              <a:rPr lang="en-GB" u="none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GB" u="none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en-GB" sz="16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000" u="none" dirty="0">
                <a:latin typeface="Comic Sans MS" pitchFamily="66" charset="0"/>
                <a:sym typeface="Symbol" pitchFamily="18" charset="2"/>
              </a:rPr>
              <a:t></a:t>
            </a:r>
            <a:r>
              <a:rPr lang="en-GB" sz="16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u="none" dirty="0">
                <a:solidFill>
                  <a:srgbClr val="0000FF"/>
                </a:solidFill>
                <a:latin typeface="Comic Sans MS" pitchFamily="66" charset="0"/>
              </a:rPr>
              <a:t>e</a:t>
            </a:r>
            <a:r>
              <a:rPr lang="en-GB" sz="16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u="none" dirty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it-IT" u="none" dirty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it-IT" u="none" dirty="0">
                <a:latin typeface="Symbol" pitchFamily="18" charset="2"/>
                <a:sym typeface="Symbol" pitchFamily="18" charset="2"/>
              </a:rPr>
              <a:t>n n</a:t>
            </a:r>
            <a:endParaRPr lang="en-GB" u="none" dirty="0">
              <a:latin typeface="Symbol" pitchFamily="18" charset="2"/>
              <a:sym typeface="Symbol" pitchFamily="18" charset="2"/>
            </a:endParaRPr>
          </a:p>
        </p:txBody>
      </p:sp>
      <p:grpSp>
        <p:nvGrpSpPr>
          <p:cNvPr id="21" name="Group 1038"/>
          <p:cNvGrpSpPr>
            <a:grpSpLocks/>
          </p:cNvGrpSpPr>
          <p:nvPr/>
        </p:nvGrpSpPr>
        <p:grpSpPr bwMode="auto">
          <a:xfrm>
            <a:off x="3622104" y="4751784"/>
            <a:ext cx="2514600" cy="1219200"/>
            <a:chOff x="1920" y="1776"/>
            <a:chExt cx="1872" cy="768"/>
          </a:xfrm>
        </p:grpSpPr>
        <p:grpSp>
          <p:nvGrpSpPr>
            <p:cNvPr id="22" name="Group 1039"/>
            <p:cNvGrpSpPr>
              <a:grpSpLocks/>
            </p:cNvGrpSpPr>
            <p:nvPr/>
          </p:nvGrpSpPr>
          <p:grpSpPr bwMode="auto">
            <a:xfrm>
              <a:off x="1920" y="2064"/>
              <a:ext cx="1872" cy="336"/>
              <a:chOff x="672" y="1306"/>
              <a:chExt cx="1872" cy="336"/>
            </a:xfrm>
          </p:grpSpPr>
          <p:sp>
            <p:nvSpPr>
              <p:cNvPr id="27" name="Oval 1040"/>
              <p:cNvSpPr>
                <a:spLocks noChangeArrowheads="1"/>
              </p:cNvSpPr>
              <p:nvPr/>
            </p:nvSpPr>
            <p:spPr bwMode="auto">
              <a:xfrm>
                <a:off x="1392" y="130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" name="Line 1041"/>
              <p:cNvSpPr>
                <a:spLocks noChangeShapeType="1"/>
              </p:cNvSpPr>
              <p:nvPr/>
            </p:nvSpPr>
            <p:spPr bwMode="auto">
              <a:xfrm>
                <a:off x="1536" y="1354"/>
                <a:ext cx="720" cy="0"/>
              </a:xfrm>
              <a:prstGeom prst="line">
                <a:avLst/>
              </a:prstGeom>
              <a:noFill/>
              <a:ln w="31750">
                <a:solidFill>
                  <a:srgbClr val="00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Line 1042"/>
              <p:cNvSpPr>
                <a:spLocks noChangeShapeType="1"/>
              </p:cNvSpPr>
              <p:nvPr/>
            </p:nvSpPr>
            <p:spPr bwMode="auto">
              <a:xfrm flipH="1">
                <a:off x="672" y="1354"/>
                <a:ext cx="672" cy="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Text Box 1043"/>
              <p:cNvSpPr txBox="1">
                <a:spLocks noChangeArrowheads="1"/>
              </p:cNvSpPr>
              <p:nvPr/>
            </p:nvSpPr>
            <p:spPr bwMode="auto">
              <a:xfrm>
                <a:off x="720" y="1354"/>
                <a:ext cx="18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2670175">
                  <a:spcBef>
                    <a:spcPct val="50000"/>
                  </a:spcBef>
                  <a:tabLst>
                    <a:tab pos="376238" algn="l"/>
                    <a:tab pos="852488" algn="l"/>
                    <a:tab pos="1528763" algn="l"/>
                  </a:tabLst>
                </a:pPr>
                <a:r>
                  <a:rPr lang="it-IT" sz="2400" u="none" dirty="0">
                    <a:solidFill>
                      <a:srgbClr val="0000FF"/>
                    </a:solidFill>
                    <a:latin typeface="Comic Sans MS" pitchFamily="66" charset="0"/>
                  </a:rPr>
                  <a:t> 	e</a:t>
                </a:r>
                <a:r>
                  <a:rPr lang="it-IT" sz="2400" u="none" baseline="30000" dirty="0">
                    <a:solidFill>
                      <a:srgbClr val="0000FF"/>
                    </a:solidFill>
                    <a:latin typeface="Comic Sans MS" pitchFamily="66" charset="0"/>
                  </a:rPr>
                  <a:t>+	 </a:t>
                </a:r>
                <a:r>
                  <a:rPr lang="en-GB" sz="2400" u="none" dirty="0">
                    <a:solidFill>
                      <a:srgbClr val="FF0000"/>
                    </a:solidFill>
                    <a:latin typeface="Comic Sans MS" pitchFamily="66" charset="0"/>
                    <a:sym typeface="Symbol" pitchFamily="18" charset="2"/>
                  </a:rPr>
                  <a:t></a:t>
                </a:r>
                <a:r>
                  <a:rPr lang="it-IT" sz="2400" u="none" baseline="30000" dirty="0">
                    <a:solidFill>
                      <a:srgbClr val="FF0000"/>
                    </a:solidFill>
                    <a:latin typeface="Comic Sans MS" pitchFamily="66" charset="0"/>
                    <a:sym typeface="Symbol" pitchFamily="18" charset="2"/>
                  </a:rPr>
                  <a:t>+</a:t>
                </a:r>
                <a:r>
                  <a:rPr lang="en-GB" sz="2000" u="none" dirty="0">
                    <a:solidFill>
                      <a:srgbClr val="0000FF"/>
                    </a:solidFill>
                    <a:latin typeface="Comic Sans MS" pitchFamily="66" charset="0"/>
                    <a:sym typeface="Symbol" pitchFamily="18" charset="2"/>
                  </a:rPr>
                  <a:t> </a:t>
                </a:r>
                <a:r>
                  <a:rPr lang="it-IT" sz="2000" u="none" dirty="0">
                    <a:solidFill>
                      <a:srgbClr val="0000FF"/>
                    </a:solidFill>
                    <a:latin typeface="Comic Sans MS" pitchFamily="66" charset="0"/>
                    <a:sym typeface="Symbol" pitchFamily="18" charset="2"/>
                  </a:rPr>
                  <a:t>	</a:t>
                </a:r>
                <a:r>
                  <a:rPr lang="it-IT" sz="2400" u="none" dirty="0">
                    <a:solidFill>
                      <a:srgbClr val="009900"/>
                    </a:solidFill>
                    <a:latin typeface="Symbol" pitchFamily="18" charset="2"/>
                    <a:sym typeface="Symbol" pitchFamily="18" charset="2"/>
                  </a:rPr>
                  <a:t>g</a:t>
                </a:r>
              </a:p>
            </p:txBody>
          </p:sp>
        </p:grpSp>
        <p:sp>
          <p:nvSpPr>
            <p:cNvPr id="23" name="Line 1044"/>
            <p:cNvSpPr>
              <a:spLocks noChangeShapeType="1"/>
            </p:cNvSpPr>
            <p:nvPr/>
          </p:nvSpPr>
          <p:spPr bwMode="auto">
            <a:xfrm flipV="1">
              <a:off x="2736" y="1872"/>
              <a:ext cx="144" cy="19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Line 1045"/>
            <p:cNvSpPr>
              <a:spLocks noChangeShapeType="1"/>
            </p:cNvSpPr>
            <p:nvPr/>
          </p:nvSpPr>
          <p:spPr bwMode="auto">
            <a:xfrm flipH="1">
              <a:off x="2400" y="2160"/>
              <a:ext cx="240" cy="24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Text Box 1046"/>
            <p:cNvSpPr txBox="1">
              <a:spLocks noChangeArrowheads="1"/>
            </p:cNvSpPr>
            <p:nvPr/>
          </p:nvSpPr>
          <p:spPr bwMode="auto">
            <a:xfrm>
              <a:off x="2256" y="22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 u="none">
                  <a:latin typeface="Symbol" pitchFamily="18" charset="2"/>
                </a:rPr>
                <a:t>n</a:t>
              </a:r>
              <a:endParaRPr lang="en-GB" sz="2400" u="none">
                <a:latin typeface="Symbol" pitchFamily="18" charset="2"/>
              </a:endParaRPr>
            </a:p>
          </p:txBody>
        </p:sp>
        <p:sp>
          <p:nvSpPr>
            <p:cNvPr id="26" name="Text Box 1047"/>
            <p:cNvSpPr txBox="1">
              <a:spLocks noChangeArrowheads="1"/>
            </p:cNvSpPr>
            <p:nvPr/>
          </p:nvSpPr>
          <p:spPr bwMode="auto">
            <a:xfrm>
              <a:off x="2880" y="17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 u="none">
                  <a:latin typeface="Symbol" pitchFamily="18" charset="2"/>
                </a:rPr>
                <a:t>n</a:t>
              </a:r>
              <a:endParaRPr lang="en-GB" sz="2400" u="none">
                <a:latin typeface="Symbol" pitchFamily="18" charset="2"/>
              </a:endParaRPr>
            </a:p>
          </p:txBody>
        </p:sp>
      </p:grpSp>
      <p:sp>
        <p:nvSpPr>
          <p:cNvPr id="31" name="Text Box 1048"/>
          <p:cNvSpPr txBox="1">
            <a:spLocks noChangeArrowheads="1"/>
          </p:cNvSpPr>
          <p:nvPr/>
        </p:nvSpPr>
        <p:spPr bwMode="auto">
          <a:xfrm>
            <a:off x="7013004" y="3525108"/>
            <a:ext cx="1752600" cy="174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it-IT" sz="1600" u="none" dirty="0">
                <a:latin typeface="Arial" pitchFamily="34" charset="0"/>
                <a:cs typeface="Arial" pitchFamily="34" charset="0"/>
              </a:rPr>
              <a:t>accidental</a:t>
            </a:r>
            <a:r>
              <a:rPr lang="en-GB" sz="1600" u="none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GB" sz="1600" u="none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en-GB" sz="14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u="none" dirty="0">
                <a:latin typeface="Comic Sans MS" pitchFamily="66" charset="0"/>
                <a:sym typeface="Symbol" pitchFamily="18" charset="2"/>
              </a:rPr>
              <a:t></a:t>
            </a:r>
            <a:r>
              <a:rPr lang="en-GB" sz="14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1600" u="none" dirty="0">
                <a:solidFill>
                  <a:srgbClr val="0000FF"/>
                </a:solidFill>
                <a:latin typeface="Comic Sans MS" pitchFamily="66" charset="0"/>
              </a:rPr>
              <a:t>e</a:t>
            </a:r>
            <a:r>
              <a:rPr lang="it-IT" sz="1600" u="none" dirty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it-IT" sz="1600" u="none" dirty="0">
                <a:latin typeface="Symbol" pitchFamily="18" charset="2"/>
                <a:sym typeface="Symbol" pitchFamily="18" charset="2"/>
              </a:rPr>
              <a:t>n n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GB" sz="1600" u="none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en-GB" sz="14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u="none" dirty="0">
                <a:latin typeface="Comic Sans MS" pitchFamily="66" charset="0"/>
                <a:sym typeface="Symbol" pitchFamily="18" charset="2"/>
              </a:rPr>
              <a:t></a:t>
            </a:r>
            <a:r>
              <a:rPr lang="en-GB" sz="14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1600" u="none" dirty="0">
                <a:latin typeface="Comic Sans MS" pitchFamily="66" charset="0"/>
              </a:rPr>
              <a:t>e</a:t>
            </a:r>
            <a:r>
              <a:rPr lang="en-GB" sz="14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1600" u="none" dirty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it-IT" sz="1600" u="none" dirty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it-IT" sz="1600" u="none" dirty="0">
                <a:latin typeface="Symbol" pitchFamily="18" charset="2"/>
                <a:sym typeface="Symbol" pitchFamily="18" charset="2"/>
              </a:rPr>
              <a:t>n n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it-IT" sz="1600" u="none" dirty="0">
                <a:latin typeface="Comic Sans MS" pitchFamily="66" charset="0"/>
                <a:sym typeface="Symbol" pitchFamily="18" charset="2"/>
              </a:rPr>
              <a:t>ee </a:t>
            </a:r>
            <a:r>
              <a:rPr lang="en-GB" u="none" dirty="0">
                <a:latin typeface="Comic Sans MS" pitchFamily="66" charset="0"/>
                <a:sym typeface="Symbol" pitchFamily="18" charset="2"/>
              </a:rPr>
              <a:t> </a:t>
            </a:r>
            <a:r>
              <a:rPr lang="en-GB" sz="1600" u="none" dirty="0">
                <a:latin typeface="Symbol" pitchFamily="18" charset="2"/>
                <a:sym typeface="Symbol" pitchFamily="18" charset="2"/>
              </a:rPr>
              <a:t>g</a:t>
            </a:r>
            <a:r>
              <a:rPr lang="en-GB" sz="1600" u="none" dirty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GB" sz="1600" u="none" dirty="0" err="1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en-GB" sz="14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  <a:endParaRPr lang="it-IT" sz="1400" u="none" dirty="0">
              <a:solidFill>
                <a:srgbClr val="0000FF"/>
              </a:solidFill>
              <a:latin typeface="Comic Sans MS" pitchFamily="66" charset="0"/>
              <a:sym typeface="Symbol" pitchFamily="18" charset="2"/>
            </a:endParaRP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it-IT" sz="1600" u="none" dirty="0">
                <a:latin typeface="Comic Sans MS" pitchFamily="66" charset="0"/>
                <a:sym typeface="Symbol" pitchFamily="18" charset="2"/>
              </a:rPr>
              <a:t>eZ </a:t>
            </a:r>
            <a:r>
              <a:rPr lang="en-GB" u="none" dirty="0">
                <a:latin typeface="Comic Sans MS" pitchFamily="66" charset="0"/>
                <a:sym typeface="Symbol" pitchFamily="18" charset="2"/>
              </a:rPr>
              <a:t> </a:t>
            </a:r>
            <a:r>
              <a:rPr lang="it-IT" sz="1600" u="none" dirty="0">
                <a:latin typeface="Comic Sans MS" pitchFamily="66" charset="0"/>
                <a:sym typeface="Symbol" pitchFamily="18" charset="2"/>
              </a:rPr>
              <a:t>eZ</a:t>
            </a:r>
            <a:r>
              <a:rPr lang="en-GB" sz="1600" u="none" dirty="0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 g</a:t>
            </a:r>
            <a:r>
              <a:rPr lang="en-GB" sz="1400" u="none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endParaRPr lang="en-GB" sz="1400" u="none" dirty="0">
              <a:solidFill>
                <a:srgbClr val="0000FF"/>
              </a:solidFill>
              <a:latin typeface="Comic Sans MS" pitchFamily="66" charset="0"/>
              <a:sym typeface="Symbol" pitchFamily="18" charset="2"/>
            </a:endParaRPr>
          </a:p>
        </p:txBody>
      </p:sp>
      <p:grpSp>
        <p:nvGrpSpPr>
          <p:cNvPr id="32" name="Group 1049"/>
          <p:cNvGrpSpPr>
            <a:grpSpLocks/>
          </p:cNvGrpSpPr>
          <p:nvPr/>
        </p:nvGrpSpPr>
        <p:grpSpPr bwMode="auto">
          <a:xfrm>
            <a:off x="6746304" y="5208984"/>
            <a:ext cx="2286000" cy="914400"/>
            <a:chOff x="3936" y="2304"/>
            <a:chExt cx="1440" cy="576"/>
          </a:xfrm>
        </p:grpSpPr>
        <p:sp>
          <p:nvSpPr>
            <p:cNvPr id="33" name="Text Box 1050"/>
            <p:cNvSpPr txBox="1">
              <a:spLocks noChangeArrowheads="1"/>
            </p:cNvSpPr>
            <p:nvPr/>
          </p:nvSpPr>
          <p:spPr bwMode="auto">
            <a:xfrm>
              <a:off x="3936" y="2592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2670175">
                <a:spcBef>
                  <a:spcPct val="50000"/>
                </a:spcBef>
                <a:tabLst>
                  <a:tab pos="376238" algn="l"/>
                  <a:tab pos="852488" algn="l"/>
                  <a:tab pos="1528763" algn="l"/>
                </a:tabLst>
              </a:pPr>
              <a:r>
                <a:rPr lang="it-IT" sz="2400" u="none">
                  <a:solidFill>
                    <a:srgbClr val="0000FF"/>
                  </a:solidFill>
                  <a:latin typeface="Comic Sans MS" pitchFamily="66" charset="0"/>
                </a:rPr>
                <a:t> 	e</a:t>
              </a:r>
              <a:r>
                <a:rPr lang="it-IT" sz="2400" u="none" baseline="30000">
                  <a:solidFill>
                    <a:srgbClr val="0000FF"/>
                  </a:solidFill>
                  <a:latin typeface="Comic Sans MS" pitchFamily="66" charset="0"/>
                </a:rPr>
                <a:t>+	 </a:t>
              </a:r>
              <a:r>
                <a:rPr lang="en-GB" sz="2400" u="none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it-IT" sz="2400" u="none" baseline="3000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+</a:t>
              </a:r>
              <a:endParaRPr lang="it-IT" sz="2400" u="none">
                <a:solidFill>
                  <a:srgbClr val="009900"/>
                </a:solidFill>
                <a:latin typeface="Symbol" pitchFamily="18" charset="2"/>
                <a:sym typeface="Symbol" pitchFamily="18" charset="2"/>
              </a:endParaRPr>
            </a:p>
          </p:txBody>
        </p:sp>
        <p:grpSp>
          <p:nvGrpSpPr>
            <p:cNvPr id="34" name="Group 1051"/>
            <p:cNvGrpSpPr>
              <a:grpSpLocks/>
            </p:cNvGrpSpPr>
            <p:nvPr/>
          </p:nvGrpSpPr>
          <p:grpSpPr bwMode="auto">
            <a:xfrm>
              <a:off x="3984" y="2304"/>
              <a:ext cx="1392" cy="528"/>
              <a:chOff x="3792" y="2064"/>
              <a:chExt cx="1392" cy="528"/>
            </a:xfrm>
          </p:grpSpPr>
          <p:sp>
            <p:nvSpPr>
              <p:cNvPr id="35" name="Oval 1052"/>
              <p:cNvSpPr>
                <a:spLocks noChangeArrowheads="1"/>
              </p:cNvSpPr>
              <p:nvPr/>
            </p:nvSpPr>
            <p:spPr bwMode="auto">
              <a:xfrm>
                <a:off x="4512" y="23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6" name="Line 1053"/>
              <p:cNvSpPr>
                <a:spLocks noChangeShapeType="1"/>
              </p:cNvSpPr>
              <p:nvPr/>
            </p:nvSpPr>
            <p:spPr bwMode="auto">
              <a:xfrm flipH="1">
                <a:off x="3792" y="2352"/>
                <a:ext cx="672" cy="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Line 1054"/>
              <p:cNvSpPr>
                <a:spLocks noChangeShapeType="1"/>
              </p:cNvSpPr>
              <p:nvPr/>
            </p:nvSpPr>
            <p:spPr bwMode="auto">
              <a:xfrm flipV="1">
                <a:off x="4608" y="2112"/>
                <a:ext cx="144" cy="19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Line 1055"/>
              <p:cNvSpPr>
                <a:spLocks noChangeShapeType="1"/>
              </p:cNvSpPr>
              <p:nvPr/>
            </p:nvSpPr>
            <p:spPr bwMode="auto">
              <a:xfrm>
                <a:off x="4608" y="2400"/>
                <a:ext cx="336" cy="19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" name="Text Box 1056"/>
              <p:cNvSpPr txBox="1">
                <a:spLocks noChangeArrowheads="1"/>
              </p:cNvSpPr>
              <p:nvPr/>
            </p:nvSpPr>
            <p:spPr bwMode="auto">
              <a:xfrm>
                <a:off x="4896" y="2304"/>
                <a:ext cx="28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400" u="none">
                    <a:latin typeface="Symbol" pitchFamily="18" charset="2"/>
                  </a:rPr>
                  <a:t>n</a:t>
                </a:r>
                <a:endParaRPr lang="en-GB" sz="2400" u="none">
                  <a:latin typeface="Symbol" pitchFamily="18" charset="2"/>
                </a:endParaRPr>
              </a:p>
            </p:txBody>
          </p:sp>
          <p:sp>
            <p:nvSpPr>
              <p:cNvPr id="40" name="Text Box 1057"/>
              <p:cNvSpPr txBox="1">
                <a:spLocks noChangeArrowheads="1"/>
              </p:cNvSpPr>
              <p:nvPr/>
            </p:nvSpPr>
            <p:spPr bwMode="auto">
              <a:xfrm>
                <a:off x="4704" y="2064"/>
                <a:ext cx="28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400" u="none">
                    <a:latin typeface="Symbol" pitchFamily="18" charset="2"/>
                  </a:rPr>
                  <a:t>n</a:t>
                </a:r>
                <a:endParaRPr lang="en-GB" sz="2400" u="none">
                  <a:latin typeface="Symbol" pitchFamily="18" charset="2"/>
                </a:endParaRPr>
              </a:p>
            </p:txBody>
          </p:sp>
        </p:grpSp>
      </p:grpSp>
      <p:sp>
        <p:nvSpPr>
          <p:cNvPr id="41" name="AutoShape 1058"/>
          <p:cNvSpPr>
            <a:spLocks/>
          </p:cNvSpPr>
          <p:nvPr/>
        </p:nvSpPr>
        <p:spPr bwMode="auto">
          <a:xfrm>
            <a:off x="7051104" y="3837384"/>
            <a:ext cx="76200" cy="1219200"/>
          </a:xfrm>
          <a:prstGeom prst="leftBrace">
            <a:avLst>
              <a:gd name="adj1" fmla="val 133333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2" name="Oval 1059"/>
          <p:cNvSpPr>
            <a:spLocks noChangeArrowheads="1"/>
          </p:cNvSpPr>
          <p:nvPr/>
        </p:nvSpPr>
        <p:spPr bwMode="auto">
          <a:xfrm>
            <a:off x="7432104" y="6275784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3" name="Line 1060"/>
          <p:cNvSpPr>
            <a:spLocks noChangeShapeType="1"/>
          </p:cNvSpPr>
          <p:nvPr/>
        </p:nvSpPr>
        <p:spPr bwMode="auto">
          <a:xfrm>
            <a:off x="7660704" y="6351984"/>
            <a:ext cx="1143000" cy="0"/>
          </a:xfrm>
          <a:prstGeom prst="line">
            <a:avLst/>
          </a:prstGeom>
          <a:noFill/>
          <a:ln w="31750">
            <a:solidFill>
              <a:srgbClr val="0099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4" name="Text Box 1061"/>
          <p:cNvSpPr txBox="1">
            <a:spLocks noChangeArrowheads="1"/>
          </p:cNvSpPr>
          <p:nvPr/>
        </p:nvSpPr>
        <p:spPr bwMode="auto">
          <a:xfrm>
            <a:off x="7660704" y="6428184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2670175">
              <a:spcBef>
                <a:spcPct val="50000"/>
              </a:spcBef>
              <a:tabLst>
                <a:tab pos="376238" algn="l"/>
                <a:tab pos="852488" algn="l"/>
                <a:tab pos="1528763" algn="l"/>
              </a:tabLst>
            </a:pPr>
            <a:r>
              <a:rPr lang="it-IT" sz="2000" u="none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	</a:t>
            </a:r>
            <a:r>
              <a:rPr lang="it-IT" sz="2400" u="none">
                <a:solidFill>
                  <a:srgbClr val="009900"/>
                </a:solidFill>
                <a:latin typeface="Symbol" pitchFamily="18" charset="2"/>
                <a:sym typeface="Symbol" pitchFamily="18" charset="2"/>
              </a:rPr>
              <a:t>g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3"/>
          <a:srcRect b="26648"/>
          <a:stretch/>
        </p:blipFill>
        <p:spPr bwMode="auto">
          <a:xfrm>
            <a:off x="632246" y="3392443"/>
            <a:ext cx="8260234" cy="349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290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70825" cy="635000"/>
          </a:xfrm>
        </p:spPr>
        <p:txBody>
          <a:bodyPr>
            <a:normAutofit/>
          </a:bodyPr>
          <a:lstStyle/>
          <a:p>
            <a:r>
              <a:rPr lang="en-US" dirty="0" smtClean="0"/>
              <a:t>MEGII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6884" y="4005064"/>
            <a:ext cx="535781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3086"/>
            <a:ext cx="5004048" cy="3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989359" y="1059984"/>
            <a:ext cx="40324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COBRA magnet: gradient field to provide constant bending radius independent of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Upgraded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 nr of stopped </a:t>
            </a:r>
            <a:r>
              <a:rPr lang="en-US" dirty="0" err="1" smtClean="0"/>
              <a:t>muons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Reduce target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Replacing positron tracker (drift chamber)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 positron tracking and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 timer </a:t>
            </a:r>
            <a:r>
              <a:rPr lang="en-US" dirty="0" err="1" smtClean="0"/>
              <a:t>granualrity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Extending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 smtClean="0"/>
              <a:t>-detection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Improving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-position, energy and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Overhaul of DAQ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70825" cy="635000"/>
          </a:xfrm>
        </p:spPr>
        <p:txBody>
          <a:bodyPr>
            <a:normAutofit/>
          </a:bodyPr>
          <a:lstStyle/>
          <a:p>
            <a:r>
              <a:rPr lang="en-US" dirty="0" smtClean="0"/>
              <a:t>Mu2e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t="35277" r="23707" b="32361"/>
          <a:stretch/>
        </p:blipFill>
        <p:spPr bwMode="auto">
          <a:xfrm>
            <a:off x="1547664" y="908720"/>
            <a:ext cx="5580112" cy="209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560971"/>
            <a:ext cx="237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D. </a:t>
            </a:r>
            <a:r>
              <a:rPr lang="en-US" dirty="0" err="1" smtClean="0">
                <a:solidFill>
                  <a:srgbClr val="FF0000"/>
                </a:solidFill>
              </a:rPr>
              <a:t>Glenzinski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27168" r="37402" b="20924"/>
          <a:stretch/>
        </p:blipFill>
        <p:spPr bwMode="auto">
          <a:xfrm>
            <a:off x="5719324" y="2768164"/>
            <a:ext cx="3424676" cy="408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2" t="29251" r="25497" b="23885"/>
          <a:stretch/>
        </p:blipFill>
        <p:spPr bwMode="auto">
          <a:xfrm>
            <a:off x="113948" y="3212976"/>
            <a:ext cx="5459720" cy="28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8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00" y="404664"/>
            <a:ext cx="8374881" cy="635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Website  and links to previous meetings</a:t>
            </a:r>
            <a:endParaRPr lang="en-US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28" b="23713"/>
          <a:stretch/>
        </p:blipFill>
        <p:spPr bwMode="auto">
          <a:xfrm>
            <a:off x="0" y="1196752"/>
            <a:ext cx="8838581" cy="49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3679402"/>
            <a:ext cx="13660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+ Gilles De </a:t>
            </a:r>
            <a:r>
              <a:rPr lang="en-US" sz="800" dirty="0" err="1"/>
              <a:t>L</a:t>
            </a:r>
            <a:r>
              <a:rPr lang="en-US" sz="800" dirty="0" err="1" smtClean="0"/>
              <a:t>entdecker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513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33757" r="22274" b="26855"/>
          <a:stretch/>
        </p:blipFill>
        <p:spPr bwMode="auto">
          <a:xfrm>
            <a:off x="0" y="4278415"/>
            <a:ext cx="6213936" cy="25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188640"/>
            <a:ext cx="7870825" cy="635000"/>
          </a:xfrm>
        </p:spPr>
        <p:txBody>
          <a:bodyPr/>
          <a:lstStyle/>
          <a:p>
            <a:r>
              <a:rPr lang="en-US" dirty="0" smtClean="0"/>
              <a:t>Mu2e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9" t="21719" r="23119" b="16305"/>
          <a:stretch/>
        </p:blipFill>
        <p:spPr bwMode="auto">
          <a:xfrm>
            <a:off x="107504" y="116632"/>
            <a:ext cx="533656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8306" r="48384" b="17367"/>
          <a:stretch/>
        </p:blipFill>
        <p:spPr bwMode="auto">
          <a:xfrm>
            <a:off x="5395305" y="116632"/>
            <a:ext cx="3857215" cy="444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3732163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8kW of 8 GeV proton beam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33594" r="22310" b="27465"/>
          <a:stretch/>
        </p:blipFill>
        <p:spPr bwMode="auto">
          <a:xfrm>
            <a:off x="-1" y="4278415"/>
            <a:ext cx="6262527" cy="252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33614" r="22366" b="27570"/>
          <a:stretch/>
        </p:blipFill>
        <p:spPr bwMode="auto">
          <a:xfrm>
            <a:off x="-1" y="4249257"/>
            <a:ext cx="6326810" cy="255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7" t="34081" r="21998" b="27035"/>
          <a:stretch/>
        </p:blipFill>
        <p:spPr bwMode="auto">
          <a:xfrm>
            <a:off x="-1" y="4249257"/>
            <a:ext cx="6341734" cy="255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62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870825" cy="635000"/>
          </a:xfrm>
        </p:spPr>
        <p:txBody>
          <a:bodyPr/>
          <a:lstStyle/>
          <a:p>
            <a:r>
              <a:rPr lang="en-US" dirty="0" smtClean="0"/>
              <a:t>Mu2e pattern recognition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4" t="33861" r="23256" b="35127"/>
          <a:stretch/>
        </p:blipFill>
        <p:spPr bwMode="auto">
          <a:xfrm>
            <a:off x="456991" y="1510650"/>
            <a:ext cx="8174651" cy="265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4" t="35973" r="23839" b="36161"/>
          <a:stretch/>
        </p:blipFill>
        <p:spPr bwMode="auto">
          <a:xfrm>
            <a:off x="456991" y="1510650"/>
            <a:ext cx="8374551" cy="265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8" t="27004" r="33089" b="33018"/>
          <a:stretch/>
        </p:blipFill>
        <p:spPr bwMode="auto">
          <a:xfrm>
            <a:off x="456990" y="4044669"/>
            <a:ext cx="4087325" cy="273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4315" y="4280844"/>
            <a:ext cx="4639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 straw tracking stations, l~3m, </a:t>
            </a:r>
          </a:p>
          <a:p>
            <a:r>
              <a:rPr lang="en-US" dirty="0"/>
              <a:t>r</a:t>
            </a:r>
            <a:r>
              <a:rPr lang="en-US" dirty="0" smtClean="0"/>
              <a:t>~70cm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crystal calorimeters, r ~36-70 cm</a:t>
            </a:r>
          </a:p>
          <a:p>
            <a:r>
              <a:rPr lang="en-US" dirty="0" smtClean="0"/>
              <a:t>3cm </a:t>
            </a:r>
            <a:r>
              <a:rPr lang="en-US" dirty="0" err="1" smtClean="0"/>
              <a:t>diam</a:t>
            </a:r>
            <a:r>
              <a:rPr lang="en-US" dirty="0" smtClean="0"/>
              <a:t>, 11 cm long, ~2600 pieces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0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188640"/>
            <a:ext cx="7870825" cy="635000"/>
          </a:xfrm>
        </p:spPr>
        <p:txBody>
          <a:bodyPr/>
          <a:lstStyle/>
          <a:p>
            <a:r>
              <a:rPr lang="en-US" dirty="0" smtClean="0"/>
              <a:t>Mu2e schedule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26225" r="20522" b="9635"/>
          <a:stretch/>
        </p:blipFill>
        <p:spPr bwMode="auto">
          <a:xfrm>
            <a:off x="323528" y="1278090"/>
            <a:ext cx="8672956" cy="54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03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</a:t>
            </a:r>
            <a:r>
              <a:rPr lang="en-US" dirty="0"/>
              <a:t>p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70825" cy="635000"/>
          </a:xfrm>
        </p:spPr>
        <p:txBody>
          <a:bodyPr>
            <a:normAutofit/>
          </a:bodyPr>
          <a:lstStyle/>
          <a:p>
            <a:r>
              <a:rPr lang="en-US" dirty="0" smtClean="0"/>
              <a:t>Lepton Flavor violation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2734" r="32082" b="28154"/>
          <a:stretch/>
        </p:blipFill>
        <p:spPr bwMode="auto">
          <a:xfrm>
            <a:off x="971600" y="1052736"/>
            <a:ext cx="3873635" cy="282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t="72072" r="43242" b="4912"/>
          <a:stretch/>
        </p:blipFill>
        <p:spPr bwMode="auto">
          <a:xfrm>
            <a:off x="4964359" y="1196752"/>
            <a:ext cx="4179641" cy="171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 t="21454" r="13063" b="66175"/>
          <a:stretch/>
        </p:blipFill>
        <p:spPr bwMode="auto">
          <a:xfrm>
            <a:off x="179512" y="3795237"/>
            <a:ext cx="6215632" cy="69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1" t="35093" r="26395" b="6575"/>
          <a:stretch/>
        </p:blipFill>
        <p:spPr bwMode="auto">
          <a:xfrm>
            <a:off x="5519901" y="3448469"/>
            <a:ext cx="3876635" cy="329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4497791"/>
            <a:ext cx="13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Dipole operator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216522" y="4497791"/>
            <a:ext cx="1528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dirty="0" smtClean="0"/>
              <a:t> lepton operator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5229200"/>
            <a:ext cx="276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 = new physics scale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403648" y="4005064"/>
            <a:ext cx="1656184" cy="769726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189051" y="4005064"/>
            <a:ext cx="1656184" cy="769726"/>
          </a:xfrm>
          <a:prstGeom prst="rect">
            <a:avLst/>
          </a:prstGeom>
          <a:noFill/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92D050"/>
              </a:solidFill>
              <a:effectLst/>
              <a:latin typeface="Verdana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6" t="47511" r="36989" b="5616"/>
          <a:stretch/>
        </p:blipFill>
        <p:spPr bwMode="auto">
          <a:xfrm>
            <a:off x="5408439" y="3482577"/>
            <a:ext cx="3772073" cy="340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28976" r="13056" b="55701"/>
          <a:stretch/>
        </p:blipFill>
        <p:spPr bwMode="auto">
          <a:xfrm>
            <a:off x="0" y="5838349"/>
            <a:ext cx="6259121" cy="9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4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70825" cy="635000"/>
          </a:xfrm>
        </p:spPr>
        <p:txBody>
          <a:bodyPr>
            <a:normAutofit/>
          </a:bodyPr>
          <a:lstStyle/>
          <a:p>
            <a:r>
              <a:rPr lang="en-US" dirty="0" smtClean="0"/>
              <a:t>Lepton Flavor violation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1158586"/>
            <a:ext cx="2087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T. </a:t>
            </a:r>
            <a:r>
              <a:rPr lang="en-US" dirty="0" err="1" smtClean="0">
                <a:solidFill>
                  <a:srgbClr val="FF0000"/>
                </a:solidFill>
              </a:rPr>
              <a:t>Hambye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t="19578" r="13162" b="54776"/>
          <a:stretch/>
        </p:blipFill>
        <p:spPr bwMode="auto">
          <a:xfrm>
            <a:off x="971600" y="1556792"/>
            <a:ext cx="6875581" cy="153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3212976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 possible to distinguish from conventional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600" dirty="0" smtClean="0">
                <a:solidFill>
                  <a:srgbClr val="FF0000"/>
                </a:solidFill>
              </a:rPr>
              <a:t>-oscillation or 0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6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endParaRPr lang="en-US" sz="16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t="48866" r="36825" b="42616"/>
          <a:stretch/>
        </p:blipFill>
        <p:spPr bwMode="auto">
          <a:xfrm>
            <a:off x="1331640" y="3494194"/>
            <a:ext cx="5587688" cy="6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t="33989" r="12969" b="17397"/>
          <a:stretch/>
        </p:blipFill>
        <p:spPr bwMode="auto">
          <a:xfrm>
            <a:off x="3707904" y="4365104"/>
            <a:ext cx="5260304" cy="226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114" y="4371274"/>
            <a:ext cx="2952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Ratios can depend on only one crucial parameter: for example for </a:t>
            </a:r>
            <a:r>
              <a:rPr lang="en-US" sz="1400" dirty="0" err="1" smtClean="0"/>
              <a:t>TypeI</a:t>
            </a:r>
            <a:r>
              <a:rPr lang="en-US" sz="1400" dirty="0" smtClean="0"/>
              <a:t> see-saw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Note complementarity between </a:t>
            </a:r>
            <a:r>
              <a:rPr lang="en-US" sz="1400" dirty="0" err="1" smtClean="0">
                <a:solidFill>
                  <a:srgbClr val="FF0000"/>
                </a:solidFill>
              </a:rPr>
              <a:t>capure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vs</a:t>
            </a:r>
            <a:r>
              <a:rPr lang="en-US" sz="1400" dirty="0" smtClean="0">
                <a:solidFill>
                  <a:srgbClr val="FF0000"/>
                </a:solidFill>
              </a:rPr>
              <a:t> free decay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experiments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188640"/>
            <a:ext cx="7870825" cy="635000"/>
          </a:xfrm>
        </p:spPr>
        <p:txBody>
          <a:bodyPr/>
          <a:lstStyle/>
          <a:p>
            <a:r>
              <a:rPr lang="en-US" dirty="0" smtClean="0"/>
              <a:t>Mu2e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7" t="30092" r="29198" b="28804"/>
          <a:stretch/>
        </p:blipFill>
        <p:spPr bwMode="auto">
          <a:xfrm>
            <a:off x="1979712" y="548680"/>
            <a:ext cx="4866481" cy="246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t="19899" r="23440" b="20129"/>
          <a:stretch/>
        </p:blipFill>
        <p:spPr bwMode="auto">
          <a:xfrm>
            <a:off x="107504" y="3221457"/>
            <a:ext cx="5173825" cy="339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4" t="20618" r="28829" b="16915"/>
          <a:stretch/>
        </p:blipFill>
        <p:spPr bwMode="auto">
          <a:xfrm>
            <a:off x="5392383" y="3356992"/>
            <a:ext cx="3749792" cy="286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3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70825" cy="635000"/>
          </a:xfrm>
        </p:spPr>
        <p:txBody>
          <a:bodyPr>
            <a:normAutofit/>
          </a:bodyPr>
          <a:lstStyle/>
          <a:p>
            <a:r>
              <a:rPr lang="en-US" dirty="0" smtClean="0"/>
              <a:t>Mu2e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560971"/>
            <a:ext cx="237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D. </a:t>
            </a:r>
            <a:r>
              <a:rPr lang="en-US" dirty="0" err="1" smtClean="0">
                <a:solidFill>
                  <a:srgbClr val="FF0000"/>
                </a:solidFill>
              </a:rPr>
              <a:t>Glenzinski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9" t="19151" r="21921" b="24043"/>
          <a:stretch/>
        </p:blipFill>
        <p:spPr bwMode="auto">
          <a:xfrm>
            <a:off x="381658" y="1268760"/>
            <a:ext cx="8359121" cy="48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4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70825" cy="635000"/>
          </a:xfrm>
        </p:spPr>
        <p:txBody>
          <a:bodyPr>
            <a:normAutofit/>
          </a:bodyPr>
          <a:lstStyle/>
          <a:p>
            <a:r>
              <a:rPr lang="en-US" dirty="0" smtClean="0"/>
              <a:t>Two meetings this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352927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June 27 2013, </a:t>
            </a:r>
            <a:r>
              <a:rPr lang="en-US" sz="2000" dirty="0" err="1" smtClean="0">
                <a:solidFill>
                  <a:srgbClr val="FF0000"/>
                </a:solidFill>
              </a:rPr>
              <a:t>Antwerpen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Lepton Flavor Violation as probe for new physics</a:t>
            </a:r>
          </a:p>
          <a:p>
            <a:r>
              <a:rPr lang="en-US" sz="2000" dirty="0" smtClean="0"/>
              <a:t>Theoretical </a:t>
            </a:r>
            <a:r>
              <a:rPr lang="en-US" sz="2000" dirty="0"/>
              <a:t>introduction </a:t>
            </a:r>
            <a:r>
              <a:rPr lang="en-US" sz="2000" dirty="0" smtClean="0"/>
              <a:t>to lepton Flavor Violation</a:t>
            </a:r>
          </a:p>
          <a:p>
            <a:pPr marL="457200" lvl="1" indent="0">
              <a:buNone/>
            </a:pPr>
            <a:r>
              <a:rPr lang="en-US" sz="1700" dirty="0" smtClean="0"/>
              <a:t>Thomas </a:t>
            </a:r>
            <a:r>
              <a:rPr lang="en-US" sz="1700" dirty="0" err="1"/>
              <a:t>Hambye</a:t>
            </a:r>
            <a:r>
              <a:rPr lang="en-US" sz="1700" dirty="0"/>
              <a:t> and Lorenzo </a:t>
            </a:r>
            <a:r>
              <a:rPr lang="en-US" sz="1700" dirty="0" err="1"/>
              <a:t>Calibbi</a:t>
            </a:r>
            <a:r>
              <a:rPr lang="en-US" sz="1700" dirty="0"/>
              <a:t>- </a:t>
            </a:r>
            <a:r>
              <a:rPr lang="en-US" sz="1700" dirty="0" smtClean="0"/>
              <a:t>ULB 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Mu2e experiment at FNAL 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1700" dirty="0" smtClean="0"/>
              <a:t>Doug </a:t>
            </a:r>
            <a:r>
              <a:rPr lang="en-US" sz="1700" dirty="0" err="1"/>
              <a:t>Glenzinski</a:t>
            </a:r>
            <a:r>
              <a:rPr lang="en-US" sz="1700" dirty="0"/>
              <a:t>, </a:t>
            </a:r>
            <a:r>
              <a:rPr lang="en-US" sz="1700" dirty="0" smtClean="0"/>
              <a:t>FNAL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MEG experiment at PSI and its upgrade </a:t>
            </a:r>
          </a:p>
          <a:p>
            <a:pPr marL="457200" lvl="1" indent="0">
              <a:buNone/>
            </a:pPr>
            <a:r>
              <a:rPr lang="en-US" sz="1700" dirty="0" smtClean="0"/>
              <a:t>Alessandro </a:t>
            </a:r>
            <a:r>
              <a:rPr lang="en-US" sz="1700" dirty="0" err="1"/>
              <a:t>Baldini</a:t>
            </a:r>
            <a:r>
              <a:rPr lang="en-US" sz="1700" dirty="0"/>
              <a:t>, INFN </a:t>
            </a:r>
            <a:r>
              <a:rPr lang="en-US" sz="1700" dirty="0" smtClean="0"/>
              <a:t>Pisa</a:t>
            </a:r>
          </a:p>
          <a:p>
            <a:pPr marL="5715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September 2 2013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Gent: 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Search for sterile neutrinos with a Lithium 6 detector</a:t>
            </a:r>
          </a:p>
          <a:p>
            <a:pPr marL="400050"/>
            <a:r>
              <a:rPr lang="en-US" sz="2000" dirty="0" smtClean="0"/>
              <a:t>Antonin </a:t>
            </a:r>
            <a:r>
              <a:rPr lang="en-US" sz="2000" dirty="0" err="1" smtClean="0"/>
              <a:t>Vacheret</a:t>
            </a:r>
            <a:r>
              <a:rPr lang="en-US" sz="2000" dirty="0" smtClean="0"/>
              <a:t>, Univ. Oxford</a:t>
            </a:r>
            <a:endParaRPr lang="en-US" sz="2000" dirty="0"/>
          </a:p>
          <a:p>
            <a:pPr marL="5715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92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2130911" y="5393970"/>
            <a:ext cx="3697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2700">
                  <a:solidFill>
                    <a:srgbClr val="CBCBCB">
                      <a:lumMod val="75000"/>
                    </a:srgbClr>
                  </a:solidFill>
                  <a:prstDash val="solid"/>
                </a:ln>
                <a:solidFill>
                  <a:srgbClr val="CBCBCB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2700">
                <a:solidFill>
                  <a:srgbClr val="CBCBCB">
                    <a:lumMod val="75000"/>
                  </a:srgbClr>
                </a:solidFill>
                <a:prstDash val="solid"/>
              </a:ln>
              <a:solidFill>
                <a:srgbClr val="CBCBCB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36" y="-60123"/>
            <a:ext cx="4506664" cy="69181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6001843" y="5708482"/>
            <a:ext cx="1233622" cy="9745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5900277" y="5939756"/>
            <a:ext cx="2143837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5617294" y="6153414"/>
            <a:ext cx="2649798" cy="286726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>
            <a:off x="5181600" y="6248400"/>
            <a:ext cx="762000" cy="60960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60123"/>
            <a:ext cx="4648200" cy="6918123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5943600" y="5621269"/>
            <a:ext cx="266535" cy="135939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764641" y="6296777"/>
            <a:ext cx="1378384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18000">
                  <a:solidFill>
                    <a:srgbClr val="FAFAFA">
                      <a:lumMod val="1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 ? </a:t>
            </a:r>
            <a:endParaRPr lang="en-US" b="1" dirty="0">
              <a:ln w="18000">
                <a:solidFill>
                  <a:srgbClr val="FAFAFA">
                    <a:lumMod val="10000"/>
                  </a:srgb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51302" y="5545040"/>
            <a:ext cx="52653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39156" y="5339150"/>
            <a:ext cx="3697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40554" y="5926097"/>
            <a:ext cx="52653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33915" y="6368534"/>
            <a:ext cx="31552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6588" y="2057400"/>
            <a:ext cx="7870825" cy="2133600"/>
          </a:xfrm>
          <a:solidFill>
            <a:schemeClr val="tx1">
              <a:lumMod val="50000"/>
              <a:alpha val="0"/>
            </a:schemeClr>
          </a:solidFill>
        </p:spPr>
        <p:txBody>
          <a:bodyPr/>
          <a:lstStyle/>
          <a:p>
            <a:r>
              <a:rPr lang="en-US" altLang="en-US" sz="15400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  <a:t>SoLi</a:t>
            </a:r>
            <a:r>
              <a:rPr lang="en-US" altLang="en-US" sz="15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  <a:t>∂</a:t>
            </a:r>
            <a:r>
              <a:rPr lang="en-US" altLang="en-US" sz="15400" dirty="0">
                <a:solidFill>
                  <a:srgbClr val="00B050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  <a:t> </a:t>
            </a:r>
            <a:r>
              <a:rPr lang="en-US" altLang="en-US" sz="15400" dirty="0">
                <a:solidFill>
                  <a:srgbClr val="0044FE"/>
                </a:solidFill>
                <a:latin typeface="Hoefler Text" charset="0"/>
                <a:sym typeface="Hoefler Text" charset="0"/>
              </a:rPr>
              <a:t/>
            </a:r>
            <a:br>
              <a:rPr lang="en-US" altLang="en-US" sz="15400" dirty="0">
                <a:solidFill>
                  <a:srgbClr val="0044FE"/>
                </a:solidFill>
                <a:latin typeface="Hoefler Text" charset="0"/>
                <a:sym typeface="Hoefler Text" charset="0"/>
              </a:rPr>
            </a:br>
            <a:r>
              <a:rPr lang="en-US" altLang="en-US" sz="4800" dirty="0">
                <a:cs typeface="Times New Roman Bold" charset="0"/>
                <a:sym typeface="Times New Roman Bold" charset="0"/>
              </a:rPr>
              <a:t>S</a:t>
            </a:r>
            <a:r>
              <a:rPr lang="en-US" altLang="en-US" sz="4800" dirty="0"/>
              <a:t>earch for </a:t>
            </a:r>
            <a:r>
              <a:rPr lang="en-US" altLang="en-US" sz="4800" dirty="0" smtClean="0"/>
              <a:t>neutrino </a:t>
            </a:r>
            <a:r>
              <a:rPr lang="en-US" altLang="en-US" sz="4800" dirty="0" smtClean="0">
                <a:cs typeface="Times New Roman Bold" charset="0"/>
                <a:sym typeface="Times New Roman Bold" charset="0"/>
              </a:rPr>
              <a:t>O</a:t>
            </a:r>
            <a:r>
              <a:rPr lang="en-US" altLang="en-US" sz="4800" dirty="0" smtClean="0"/>
              <a:t>scillation with a </a:t>
            </a:r>
            <a:r>
              <a:rPr lang="en-US" altLang="en-US" sz="4800" dirty="0">
                <a:cs typeface="Times New Roman Bold" charset="0"/>
                <a:sym typeface="Times New Roman Bold" charset="0"/>
              </a:rPr>
              <a:t>Li</a:t>
            </a:r>
            <a:r>
              <a:rPr lang="en-US" altLang="en-US" sz="4800" dirty="0"/>
              <a:t>thium-6 </a:t>
            </a:r>
            <a:r>
              <a:rPr lang="en-US" altLang="en-US" sz="4800" dirty="0">
                <a:cs typeface="Times New Roman Bold" charset="0"/>
                <a:sym typeface="Times New Roman Bold" charset="0"/>
              </a:rPr>
              <a:t>D</a:t>
            </a:r>
            <a:r>
              <a:rPr lang="en-US" altLang="en-US" sz="4800" dirty="0"/>
              <a:t>etector 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 bwMode="auto">
          <a:xfrm flipH="1">
            <a:off x="3200400" y="6266474"/>
            <a:ext cx="858729" cy="591526"/>
          </a:xfrm>
          <a:prstGeom prst="straightConnector1">
            <a:avLst/>
          </a:prstGeom>
          <a:ln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 flipH="1">
            <a:off x="1371601" y="6153414"/>
            <a:ext cx="2258163" cy="512695"/>
          </a:xfrm>
          <a:prstGeom prst="straightConnector1">
            <a:avLst/>
          </a:prstGeom>
          <a:ln>
            <a:solidFill>
              <a:schemeClr val="dk1">
                <a:alpha val="45000"/>
              </a:schemeClr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/>
            </a:outerShdw>
            <a:reflection blurRad="6350" stA="52000" endA="300" endPos="35000" dir="5400000" sy="-100000" algn="bl" rotWithShape="0"/>
          </a:effectLst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flipH="1">
            <a:off x="1524000" y="5914372"/>
            <a:ext cx="1800964" cy="11725"/>
          </a:xfrm>
          <a:prstGeom prst="straightConnector1">
            <a:avLst/>
          </a:prstGeom>
          <a:ln>
            <a:solidFill>
              <a:schemeClr val="dk1">
                <a:alpha val="45000"/>
              </a:schemeClr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/>
            </a:outerShdw>
            <a:reflection blurRad="6350" stA="52000" endA="300" endPos="35000" dir="5400000" sy="-100000" algn="bl" rotWithShape="0"/>
          </a:effectLst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 bwMode="auto">
          <a:xfrm flipH="1" flipV="1">
            <a:off x="2500682" y="5708482"/>
            <a:ext cx="824283" cy="54704"/>
          </a:xfrm>
          <a:prstGeom prst="straightConnector1">
            <a:avLst/>
          </a:prstGeom>
          <a:ln>
            <a:solidFill>
              <a:schemeClr val="dk1">
                <a:alpha val="45000"/>
              </a:schemeClr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/>
            </a:outerShdw>
            <a:reflection blurRad="6350" stA="52000" endA="300" endPos="35000" dir="5400000" sy="-100000" algn="bl" rotWithShape="0"/>
          </a:effectLst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581400" y="6500818"/>
            <a:ext cx="3697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76400" y="6505968"/>
            <a:ext cx="3697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2700">
                  <a:solidFill>
                    <a:srgbClr val="FFFFFF">
                      <a:satMod val="155000"/>
                    </a:srgbClr>
                  </a:solidFill>
                  <a:prstDash val="solid"/>
                </a:ln>
                <a:solidFill>
                  <a:srgbClr val="CBCBCB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2700">
                <a:solidFill>
                  <a:srgbClr val="FFFFFF">
                    <a:satMod val="155000"/>
                  </a:srgbClr>
                </a:solidFill>
                <a:prstDash val="solid"/>
              </a:ln>
              <a:solidFill>
                <a:srgbClr val="CBCBCB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91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7870825" cy="635000"/>
          </a:xfrm>
        </p:spPr>
        <p:txBody>
          <a:bodyPr/>
          <a:lstStyle/>
          <a:p>
            <a:r>
              <a:rPr lang="en-US" dirty="0" smtClean="0"/>
              <a:t>Gallium &amp; Reactor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 anomalies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6" t="31539" r="21059" b="10024"/>
          <a:stretch/>
        </p:blipFill>
        <p:spPr bwMode="auto">
          <a:xfrm>
            <a:off x="0" y="764704"/>
            <a:ext cx="3914433" cy="500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1" t="33671" r="48973" b="53310"/>
          <a:stretch/>
        </p:blipFill>
        <p:spPr bwMode="auto">
          <a:xfrm>
            <a:off x="-36512" y="5769361"/>
            <a:ext cx="4034882" cy="111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2" t="24310" r="20714" b="6850"/>
          <a:stretch/>
        </p:blipFill>
        <p:spPr bwMode="auto">
          <a:xfrm>
            <a:off x="4932040" y="548680"/>
            <a:ext cx="3777126" cy="590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30590" r="49667" b="57606"/>
          <a:stretch/>
        </p:blipFill>
        <p:spPr bwMode="auto">
          <a:xfrm>
            <a:off x="4658334" y="5757051"/>
            <a:ext cx="4324537" cy="101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7216" y="2204864"/>
            <a:ext cx="5039343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Ga anomaly: 14</a:t>
            </a:r>
            <a:r>
              <a:rPr lang="en-US" sz="2000" dirty="0" smtClean="0">
                <a:solidFill>
                  <a:srgbClr val="FFFFFF"/>
                </a:solidFill>
                <a:sym typeface="Symbol"/>
              </a:rPr>
              <a:t></a:t>
            </a:r>
            <a:r>
              <a:rPr lang="en-US" sz="2000" dirty="0" smtClean="0">
                <a:solidFill>
                  <a:srgbClr val="FFFFFF"/>
                </a:solidFill>
              </a:rPr>
              <a:t>6%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Reactor anomaly: 7</a:t>
            </a:r>
            <a:r>
              <a:rPr lang="en-US" sz="2000" dirty="0">
                <a:solidFill>
                  <a:srgbClr val="FFFFFF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sym typeface="Symbol"/>
              </a:rPr>
              <a:t> 2</a:t>
            </a:r>
            <a:r>
              <a:rPr lang="en-US" sz="2000" dirty="0" smtClean="0">
                <a:solidFill>
                  <a:srgbClr val="FFFFFF"/>
                </a:solidFill>
              </a:rPr>
              <a:t>% effect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Could be due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Unknown biases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Wrong assumptions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New physics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870825" cy="635000"/>
          </a:xfrm>
        </p:spPr>
        <p:txBody>
          <a:bodyPr/>
          <a:lstStyle/>
          <a:p>
            <a:r>
              <a:rPr lang="en-US" dirty="0" smtClean="0"/>
              <a:t>Sterile neutrino hypothesis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34148" r="18823" b="6940"/>
          <a:stretch/>
        </p:blipFill>
        <p:spPr bwMode="auto">
          <a:xfrm>
            <a:off x="1" y="771511"/>
            <a:ext cx="9143999" cy="497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79510" r="14510" b="9044"/>
          <a:stretch/>
        </p:blipFill>
        <p:spPr bwMode="auto">
          <a:xfrm>
            <a:off x="-108803" y="5735982"/>
            <a:ext cx="9361323" cy="86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06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870825" cy="635000"/>
          </a:xfrm>
        </p:spPr>
        <p:txBody>
          <a:bodyPr/>
          <a:lstStyle/>
          <a:p>
            <a:r>
              <a:rPr lang="en-US" dirty="0" smtClean="0"/>
              <a:t>ILL experiment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1264" r="6480" b="29398"/>
          <a:stretch/>
        </p:blipFill>
        <p:spPr bwMode="auto">
          <a:xfrm>
            <a:off x="107504" y="747540"/>
            <a:ext cx="4551344" cy="356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4" t="49147" r="8201" b="39690"/>
          <a:stretch/>
        </p:blipFill>
        <p:spPr bwMode="auto">
          <a:xfrm>
            <a:off x="31846" y="4315624"/>
            <a:ext cx="5402147" cy="84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06" y="5158933"/>
            <a:ext cx="4165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AFAFA"/>
                </a:solidFill>
              </a:rPr>
              <a:t>No oscillation hypothesis excluded</a:t>
            </a:r>
          </a:p>
          <a:p>
            <a:r>
              <a:rPr lang="en-US" dirty="0">
                <a:solidFill>
                  <a:srgbClr val="FAFAFA"/>
                </a:solidFill>
              </a:rPr>
              <a:t>a</a:t>
            </a:r>
            <a:r>
              <a:rPr lang="en-US" dirty="0" smtClean="0">
                <a:solidFill>
                  <a:srgbClr val="FAFAFA"/>
                </a:solidFill>
              </a:rPr>
              <a:t>t 2</a:t>
            </a:r>
            <a:r>
              <a:rPr lang="en-US" dirty="0" smtClean="0">
                <a:solidFill>
                  <a:srgbClr val="FAFAFA"/>
                </a:solidFill>
                <a:latin typeface="Symbol" panose="05050102010706020507" pitchFamily="18" charset="2"/>
              </a:rPr>
              <a:t>s</a:t>
            </a:r>
            <a:r>
              <a:rPr lang="en-US" dirty="0" smtClean="0">
                <a:solidFill>
                  <a:srgbClr val="FAFAFA"/>
                </a:solidFill>
              </a:rPr>
              <a:t> level</a:t>
            </a:r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9084" y="1174304"/>
            <a:ext cx="4195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AFAFA"/>
                </a:solidFill>
              </a:rPr>
              <a:t>One of few benchmark reactors for initial flux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AFAFA"/>
                </a:solidFill>
              </a:rPr>
              <a:t>H</a:t>
            </a:r>
            <a:r>
              <a:rPr lang="en-US" dirty="0" smtClean="0">
                <a:solidFill>
                  <a:srgbClr val="FAFAFA"/>
                </a:solidFill>
              </a:rPr>
              <a:t>int of oscillation pattern in 1981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AFAFA"/>
                </a:solidFill>
              </a:rPr>
              <a:t>Re-evaluated in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AFAFA"/>
                </a:solidFill>
              </a:rPr>
              <a:t>Similar anomalies seen in LSND &amp; MINIBOONE data</a:t>
            </a:r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870825" cy="635000"/>
          </a:xfrm>
        </p:spPr>
        <p:txBody>
          <a:bodyPr/>
          <a:lstStyle/>
          <a:p>
            <a:r>
              <a:rPr lang="en-US" dirty="0" smtClean="0"/>
              <a:t>3+1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 hypothesis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2" t="16710" r="30452" b="23293"/>
          <a:stretch/>
        </p:blipFill>
        <p:spPr bwMode="auto">
          <a:xfrm>
            <a:off x="31847" y="1302414"/>
            <a:ext cx="427182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031" y="5158933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AFAFA"/>
                </a:solidFill>
              </a:rPr>
              <a:t>Allowed regions from reactor and</a:t>
            </a:r>
          </a:p>
          <a:p>
            <a:r>
              <a:rPr lang="en-US" dirty="0" smtClean="0">
                <a:solidFill>
                  <a:srgbClr val="FAFAFA"/>
                </a:solidFill>
              </a:rPr>
              <a:t>Gallium data</a:t>
            </a:r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57" y="627471"/>
            <a:ext cx="496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AFAFA"/>
                </a:solidFill>
              </a:rPr>
              <a:t>J. Kopp et al. JHEP </a:t>
            </a:r>
            <a:r>
              <a:rPr lang="en-US" b="1" dirty="0">
                <a:solidFill>
                  <a:srgbClr val="FAFAFA"/>
                </a:solidFill>
              </a:rPr>
              <a:t>1305 (2013) 050</a:t>
            </a:r>
            <a:r>
              <a:rPr lang="en-US" dirty="0">
                <a:solidFill>
                  <a:srgbClr val="FAFAFA"/>
                </a:solidFill>
              </a:rPr>
              <a:t> 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2" t="14122" r="15893" b="31655"/>
          <a:stretch/>
        </p:blipFill>
        <p:spPr bwMode="auto">
          <a:xfrm>
            <a:off x="3732" y="1052736"/>
            <a:ext cx="8880574" cy="398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t="69975" r="45674" b="25311"/>
          <a:stretch/>
        </p:blipFill>
        <p:spPr bwMode="auto">
          <a:xfrm>
            <a:off x="3923928" y="6453928"/>
            <a:ext cx="5062654" cy="40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39535" y="5013176"/>
            <a:ext cx="6568786" cy="1477328"/>
            <a:chOff x="639535" y="5013176"/>
            <a:chExt cx="6568786" cy="1477328"/>
          </a:xfrm>
        </p:grpSpPr>
        <p:sp>
          <p:nvSpPr>
            <p:cNvPr id="6" name="TextBox 5"/>
            <p:cNvSpPr txBox="1"/>
            <p:nvPr/>
          </p:nvSpPr>
          <p:spPr>
            <a:xfrm>
              <a:off x="639535" y="5013176"/>
              <a:ext cx="6568786" cy="14773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Global fit of 3+1 hypothesis has large tension between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Appearance &amp; </a:t>
              </a:r>
              <a:r>
                <a:rPr lang="en-US" dirty="0" err="1" smtClean="0">
                  <a:solidFill>
                    <a:srgbClr val="FFFFFF"/>
                  </a:solidFill>
                </a:rPr>
                <a:t>dissapearance</a:t>
              </a:r>
              <a:r>
                <a:rPr lang="en-US" dirty="0" smtClean="0">
                  <a:solidFill>
                    <a:srgbClr val="FFFFFF"/>
                  </a:solidFill>
                </a:rPr>
                <a:t> results and 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Conflict between signal hints and null results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            largely relieved by 3+2 or 1+3+1 hypotheses</a:t>
              </a:r>
            </a:p>
            <a:p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899592" y="6021288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9560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3413"/>
            <a:ext cx="9036496" cy="635000"/>
          </a:xfrm>
        </p:spPr>
        <p:txBody>
          <a:bodyPr/>
          <a:lstStyle/>
          <a:p>
            <a:r>
              <a:rPr lang="en-US" dirty="0" smtClean="0"/>
              <a:t>Short baseline reactor search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30658" r="19905" b="10484"/>
          <a:stretch/>
        </p:blipFill>
        <p:spPr bwMode="auto">
          <a:xfrm>
            <a:off x="323528" y="1556792"/>
            <a:ext cx="8368268" cy="504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29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d materie en Monsters vanRemortel">
  <a:themeElements>
    <a:clrScheme name="">
      <a:dk1>
        <a:srgbClr val="FAFAFA"/>
      </a:dk1>
      <a:lt1>
        <a:srgbClr val="FFFFFF"/>
      </a:lt1>
      <a:dk2>
        <a:srgbClr val="FFFFFF"/>
      </a:dk2>
      <a:lt2>
        <a:srgbClr val="CBCBCB"/>
      </a:lt2>
      <a:accent1>
        <a:srgbClr val="B6C4D8"/>
      </a:accent1>
      <a:accent2>
        <a:srgbClr val="738DAE"/>
      </a:accent2>
      <a:accent3>
        <a:srgbClr val="FFFFFF"/>
      </a:accent3>
      <a:accent4>
        <a:srgbClr val="D6D6D6"/>
      </a:accent4>
      <a:accent5>
        <a:srgbClr val="D7DEE9"/>
      </a:accent5>
      <a:accent6>
        <a:srgbClr val="687F9D"/>
      </a:accent6>
      <a:hlink>
        <a:srgbClr val="003D62"/>
      </a:hlink>
      <a:folHlink>
        <a:srgbClr val="D9BDBD"/>
      </a:folHlink>
    </a:clrScheme>
    <a:fontScheme name="Mind materie en Monsters vanRemorte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ind materie en Monsters vanRemor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d materie en Monsters vanRemorte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d materie en Monsters vanRemorte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d materie en Monsters vanRemorte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d materie en Monsters vanRemorte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d materie en Monsters vanRemorte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d materie en Monsters vanRemorte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d materie en Monsters vanRemortel 8">
        <a:dk1>
          <a:srgbClr val="003D62"/>
        </a:dk1>
        <a:lt1>
          <a:srgbClr val="FFFFFF"/>
        </a:lt1>
        <a:dk2>
          <a:srgbClr val="003D62"/>
        </a:dk2>
        <a:lt2>
          <a:srgbClr val="DDDDDD"/>
        </a:lt2>
        <a:accent1>
          <a:srgbClr val="B6C4D8"/>
        </a:accent1>
        <a:accent2>
          <a:srgbClr val="003D62"/>
        </a:accent2>
        <a:accent3>
          <a:srgbClr val="FFFFFF"/>
        </a:accent3>
        <a:accent4>
          <a:srgbClr val="003353"/>
        </a:accent4>
        <a:accent5>
          <a:srgbClr val="D7DEE9"/>
        </a:accent5>
        <a:accent6>
          <a:srgbClr val="003658"/>
        </a:accent6>
        <a:hlink>
          <a:srgbClr val="7E002F"/>
        </a:hlink>
        <a:folHlink>
          <a:srgbClr val="D9BDB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t_licht">
  <a:themeElements>
    <a:clrScheme name="">
      <a:dk1>
        <a:srgbClr val="000000"/>
      </a:dk1>
      <a:lt1>
        <a:srgbClr val="FFFFFF"/>
      </a:lt1>
      <a:dk2>
        <a:srgbClr val="003D62"/>
      </a:dk2>
      <a:lt2>
        <a:srgbClr val="DDDDDD"/>
      </a:lt2>
      <a:accent1>
        <a:srgbClr val="B6C4D8"/>
      </a:accent1>
      <a:accent2>
        <a:srgbClr val="003D62"/>
      </a:accent2>
      <a:accent3>
        <a:srgbClr val="FFFFFF"/>
      </a:accent3>
      <a:accent4>
        <a:srgbClr val="000000"/>
      </a:accent4>
      <a:accent5>
        <a:srgbClr val="D7DEE9"/>
      </a:accent5>
      <a:accent6>
        <a:srgbClr val="003658"/>
      </a:accent6>
      <a:hlink>
        <a:srgbClr val="7E002F"/>
      </a:hlink>
      <a:folHlink>
        <a:srgbClr val="D9BDBD"/>
      </a:folHlink>
    </a:clrScheme>
    <a:fontScheme name="ppt_lic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pt_lic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lich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lich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lich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lich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lich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lich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licht 8">
        <a:dk1>
          <a:srgbClr val="003D62"/>
        </a:dk1>
        <a:lt1>
          <a:srgbClr val="FFFFFF"/>
        </a:lt1>
        <a:dk2>
          <a:srgbClr val="003D62"/>
        </a:dk2>
        <a:lt2>
          <a:srgbClr val="DDDDDD"/>
        </a:lt2>
        <a:accent1>
          <a:srgbClr val="B6C4D8"/>
        </a:accent1>
        <a:accent2>
          <a:srgbClr val="003D62"/>
        </a:accent2>
        <a:accent3>
          <a:srgbClr val="FFFFFF"/>
        </a:accent3>
        <a:accent4>
          <a:srgbClr val="003353"/>
        </a:accent4>
        <a:accent5>
          <a:srgbClr val="D7DEE9"/>
        </a:accent5>
        <a:accent6>
          <a:srgbClr val="003658"/>
        </a:accent6>
        <a:hlink>
          <a:srgbClr val="7E002F"/>
        </a:hlink>
        <a:folHlink>
          <a:srgbClr val="D9BDB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">
      <a:dk1>
        <a:srgbClr val="FAFAFA"/>
      </a:dk1>
      <a:lt1>
        <a:srgbClr val="FFFFFF"/>
      </a:lt1>
      <a:dk2>
        <a:srgbClr val="FFFFFF"/>
      </a:dk2>
      <a:lt2>
        <a:srgbClr val="CBCBCB"/>
      </a:lt2>
      <a:accent1>
        <a:srgbClr val="B6C4D8"/>
      </a:accent1>
      <a:accent2>
        <a:srgbClr val="738DAE"/>
      </a:accent2>
      <a:accent3>
        <a:srgbClr val="FFFFFF"/>
      </a:accent3>
      <a:accent4>
        <a:srgbClr val="D6D6D6"/>
      </a:accent4>
      <a:accent5>
        <a:srgbClr val="D7DEE9"/>
      </a:accent5>
      <a:accent6>
        <a:srgbClr val="687F9D"/>
      </a:accent6>
      <a:hlink>
        <a:srgbClr val="003D62"/>
      </a:hlink>
      <a:folHlink>
        <a:srgbClr val="D9BDBD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1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1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D62"/>
        </a:dk1>
        <a:lt1>
          <a:srgbClr val="FFFFFF"/>
        </a:lt1>
        <a:dk2>
          <a:srgbClr val="003D62"/>
        </a:dk2>
        <a:lt2>
          <a:srgbClr val="DDDDDD"/>
        </a:lt2>
        <a:accent1>
          <a:srgbClr val="B6C4D8"/>
        </a:accent1>
        <a:accent2>
          <a:srgbClr val="003D62"/>
        </a:accent2>
        <a:accent3>
          <a:srgbClr val="FFFFFF"/>
        </a:accent3>
        <a:accent4>
          <a:srgbClr val="003353"/>
        </a:accent4>
        <a:accent5>
          <a:srgbClr val="D7DEE9"/>
        </a:accent5>
        <a:accent6>
          <a:srgbClr val="003658"/>
        </a:accent6>
        <a:hlink>
          <a:srgbClr val="7E002F"/>
        </a:hlink>
        <a:folHlink>
          <a:srgbClr val="D9BDB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5095</TotalTime>
  <Words>524</Words>
  <Application>Microsoft Office PowerPoint</Application>
  <PresentationFormat>On-screen Show (4:3)</PresentationFormat>
  <Paragraphs>137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Mind materie en Monsters vanRemortel</vt:lpstr>
      <vt:lpstr>ppt_licht</vt:lpstr>
      <vt:lpstr>1_Office Theme</vt:lpstr>
      <vt:lpstr> Report on WP8:  Future Searches and Studies</vt:lpstr>
      <vt:lpstr>Website  and links to previous meetings</vt:lpstr>
      <vt:lpstr>Two meetings this year</vt:lpstr>
      <vt:lpstr>SoLi∂  Search for neutrino Oscillation with a Lithium-6 Detector </vt:lpstr>
      <vt:lpstr>Gallium &amp; Reactor n anomalies</vt:lpstr>
      <vt:lpstr>Sterile neutrino hypothesis</vt:lpstr>
      <vt:lpstr>ILL experiment</vt:lpstr>
      <vt:lpstr>3+1 n hypothesis</vt:lpstr>
      <vt:lpstr>Short baseline reactor search proposals</vt:lpstr>
      <vt:lpstr>BR2 at SCK/CEN Mol</vt:lpstr>
      <vt:lpstr>Detection principle</vt:lpstr>
      <vt:lpstr>Technology&amp; Design</vt:lpstr>
      <vt:lpstr>PowerPoint Presentation</vt:lpstr>
      <vt:lpstr>Demonstrator in operation at BR2</vt:lpstr>
      <vt:lpstr>Solid Collaboration plans</vt:lpstr>
      <vt:lpstr>Lepton Flavor violation</vt:lpstr>
      <vt:lpstr>MEG</vt:lpstr>
      <vt:lpstr>MEGII</vt:lpstr>
      <vt:lpstr>Mu2e</vt:lpstr>
      <vt:lpstr>Mu2e</vt:lpstr>
      <vt:lpstr>Mu2e pattern recognition</vt:lpstr>
      <vt:lpstr>Mu2e schedule</vt:lpstr>
      <vt:lpstr>Backup</vt:lpstr>
      <vt:lpstr>Lepton Flavor violation</vt:lpstr>
      <vt:lpstr>Lepton Flavor violation</vt:lpstr>
      <vt:lpstr>Mu2e</vt:lpstr>
      <vt:lpstr>Mu2e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HACOR met ASGARD</dc:title>
  <dc:creator>Nick</dc:creator>
  <cp:lastModifiedBy>Giacomo</cp:lastModifiedBy>
  <cp:revision>187</cp:revision>
  <dcterms:created xsi:type="dcterms:W3CDTF">2012-01-03T10:10:34Z</dcterms:created>
  <dcterms:modified xsi:type="dcterms:W3CDTF">2013-12-19T01:18:11Z</dcterms:modified>
</cp:coreProperties>
</file>