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71" r:id="rId4"/>
    <p:sldId id="272" r:id="rId5"/>
    <p:sldId id="274" r:id="rId6"/>
    <p:sldId id="281" r:id="rId7"/>
    <p:sldId id="275" r:id="rId8"/>
    <p:sldId id="276" r:id="rId9"/>
    <p:sldId id="284" r:id="rId10"/>
    <p:sldId id="278" r:id="rId11"/>
    <p:sldId id="280" r:id="rId12"/>
    <p:sldId id="273" r:id="rId13"/>
    <p:sldId id="279" r:id="rId14"/>
    <p:sldId id="282" r:id="rId15"/>
    <p:sldId id="283" r:id="rId16"/>
    <p:sldId id="28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3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8901-D7F4-754F-807A-9B10C2617C78}" type="datetimeFigureOut">
              <a:rPr lang="en-US" smtClean="0"/>
              <a:t>28/05/13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4B1D-F8F8-9C48-8D4F-502FC3AB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MEM Statistics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733" y="1889715"/>
            <a:ext cx="8218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 was asked to entertain this discussion session</a:t>
            </a:r>
          </a:p>
          <a:p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i="1" u="sng" dirty="0" smtClean="0">
                <a:solidFill>
                  <a:srgbClr val="FF0000"/>
                </a:solidFill>
              </a:rPr>
              <a:t>My interpretation</a:t>
            </a:r>
            <a:r>
              <a:rPr lang="en-US" sz="3200" i="1" dirty="0" smtClean="0">
                <a:solidFill>
                  <a:srgbClr val="FF0000"/>
                </a:solidFill>
              </a:rPr>
              <a:t>: quick overview of some key issues, and stimulate discussion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047" y="6405260"/>
            <a:ext cx="3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MEM workshop – CP3 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– 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May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 2013</a:t>
            </a:r>
            <a:endParaRPr lang="en-US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61351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580" y="1304126"/>
            <a:ext cx="8257060" cy="554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Aim: optimal estimator (closer to the Minimum Variance Bound)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Need simulation to calibrate P(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) to a consistent L(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) probability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rescaling factor C is very important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Everything can be absorbed in a “black-box” pull correction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pPr lvl="2"/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S &amp; B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Aim: optimize discrimination power between Signal and Background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Need simulation for a template of the “likelihood ratio” variable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rescaling factor C is not important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pull is not important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2"/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8275" y="1460546"/>
            <a:ext cx="2451179" cy="6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probability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8275" y="4225395"/>
            <a:ext cx="2451179" cy="694299"/>
          </a:xfrm>
          <a:prstGeom prst="roundRect">
            <a:avLst/>
          </a:prstGeom>
          <a:solidFill>
            <a:srgbClr val="DCE6F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variable 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580" y="1304126"/>
            <a:ext cx="8257060" cy="554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Aim: optimal estimator (closer to the Minimum Variance Bound)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Need simulation to calibrate P(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) to a consistent L(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) probability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rescaling factor C is very important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Everything can be absorbed in a “black-box” pull correction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pPr lvl="2"/>
            <a:r>
              <a:rPr lang="en-US" sz="2000" b="1" dirty="0" smtClean="0">
                <a:solidFill>
                  <a:srgbClr val="0000FF"/>
                </a:solidFill>
              </a:rPr>
              <a:t>Controlling the statistical properties is very important !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S &amp; B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Aim: optimize discrimination power between Signal and Background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Need simulation for a template of the “likelihood ratio” variable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rescaling factor C is not important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pull is not important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2"/>
            <a:r>
              <a:rPr lang="en-US" sz="2000" b="1" dirty="0" smtClean="0">
                <a:solidFill>
                  <a:srgbClr val="0000FF"/>
                </a:solidFill>
              </a:rPr>
              <a:t>Controlling the statistical properties is less important !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8275" y="1460546"/>
            <a:ext cx="2451179" cy="6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probability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8275" y="4225395"/>
            <a:ext cx="2451179" cy="694299"/>
          </a:xfrm>
          <a:prstGeom prst="roundRect">
            <a:avLst/>
          </a:prstGeom>
          <a:solidFill>
            <a:srgbClr val="DCE6F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variable 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Key feature of MEM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8" y="1374276"/>
            <a:ext cx="7393443" cy="53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Key feature of MEM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8" y="1374276"/>
            <a:ext cx="7393443" cy="53754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6359" y="5624751"/>
            <a:ext cx="7881048" cy="884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Hence we (always) simplify 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6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Key feature of MEM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8" y="1374276"/>
            <a:ext cx="7393443" cy="53754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6359" y="1545846"/>
            <a:ext cx="7881048" cy="26500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Hence we (always) simplify !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Absolute</a:t>
            </a:r>
            <a:r>
              <a:rPr lang="en-US" sz="2800" b="1" dirty="0" smtClean="0">
                <a:solidFill>
                  <a:srgbClr val="FF0000"/>
                </a:solidFill>
              </a:rPr>
              <a:t>: P  ≠ probability</a:t>
            </a: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Relative</a:t>
            </a:r>
            <a:r>
              <a:rPr lang="en-US" sz="2800" b="1" dirty="0" smtClean="0">
                <a:solidFill>
                  <a:srgbClr val="FF0000"/>
                </a:solidFill>
              </a:rPr>
              <a:t>: P = less optimal 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0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Key feature of MEM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8" y="1374276"/>
            <a:ext cx="7393443" cy="53754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6359" y="1545846"/>
            <a:ext cx="7881048" cy="50088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Hence we (always) simplify !</a:t>
            </a:r>
          </a:p>
          <a:p>
            <a:pPr algn="ctr"/>
            <a:endParaRPr lang="en-US" sz="1500" b="1" dirty="0">
              <a:solidFill>
                <a:srgbClr val="FF0000"/>
              </a:solidFill>
            </a:endParaRP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Absolute</a:t>
            </a:r>
            <a:r>
              <a:rPr lang="en-US" sz="2800" b="1" dirty="0" smtClean="0">
                <a:solidFill>
                  <a:srgbClr val="FF0000"/>
                </a:solidFill>
              </a:rPr>
              <a:t>: P  ≠ probability</a:t>
            </a: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lvl="3">
              <a:buClr>
                <a:srgbClr val="0000FF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Calibrate using your best knowledge with data or simulation, or normalize to P(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SM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lvl="3">
              <a:buClr>
                <a:srgbClr val="0000FF"/>
              </a:buClr>
            </a:pPr>
            <a:endParaRPr lang="en-US" sz="1500" dirty="0" smtClean="0">
              <a:solidFill>
                <a:srgbClr val="0000FF"/>
              </a:solidFill>
            </a:endParaRP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Relative</a:t>
            </a:r>
            <a:r>
              <a:rPr lang="en-US" sz="2800" b="1" dirty="0" smtClean="0">
                <a:solidFill>
                  <a:srgbClr val="FF0000"/>
                </a:solidFill>
              </a:rPr>
              <a:t>: P = less optimal variable</a:t>
            </a: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lvl="3">
              <a:buClr>
                <a:srgbClr val="0000FF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Check how much less sensitive you become to differentiate Signal &amp; Background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Key feature of MEM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46359" y="1374276"/>
            <a:ext cx="7881048" cy="53754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Hence we (always) simplify !</a:t>
            </a:r>
          </a:p>
          <a:p>
            <a:pPr algn="ctr"/>
            <a:endParaRPr lang="en-US" sz="1500" b="1" dirty="0">
              <a:solidFill>
                <a:srgbClr val="FF0000"/>
              </a:solidFill>
            </a:endParaRP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Absolute</a:t>
            </a:r>
            <a:r>
              <a:rPr lang="en-US" sz="2800" b="1" dirty="0" smtClean="0">
                <a:solidFill>
                  <a:srgbClr val="FF0000"/>
                </a:solidFill>
              </a:rPr>
              <a:t>: P  ≠ probability</a:t>
            </a: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lvl="3">
              <a:buClr>
                <a:srgbClr val="0000FF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Calibrate using your best knowledge with data or simulation, or normalize to P(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SM</a:t>
            </a:r>
            <a:r>
              <a:rPr lang="en-US" sz="2800" dirty="0" smtClean="0">
                <a:solidFill>
                  <a:srgbClr val="0000FF"/>
                </a:solidFill>
              </a:rPr>
              <a:t>) … </a:t>
            </a:r>
            <a:r>
              <a:rPr lang="en-US" sz="2800" i="1" dirty="0" err="1" smtClean="0">
                <a:solidFill>
                  <a:srgbClr val="FF0000"/>
                </a:solidFill>
              </a:rPr>
              <a:t>eg</a:t>
            </a:r>
            <a:r>
              <a:rPr lang="en-US" sz="2800" i="1" dirty="0" smtClean="0">
                <a:solidFill>
                  <a:srgbClr val="FF0000"/>
                </a:solidFill>
              </a:rPr>
              <a:t>. which path to follow 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</a:p>
          <a:p>
            <a:pPr lvl="3">
              <a:buClr>
                <a:srgbClr val="0000FF"/>
              </a:buClr>
            </a:pPr>
            <a:endParaRPr lang="en-US" sz="1500" dirty="0" smtClean="0">
              <a:solidFill>
                <a:srgbClr val="0000FF"/>
              </a:solidFill>
            </a:endParaRP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Relative</a:t>
            </a:r>
            <a:r>
              <a:rPr lang="en-US" sz="2800" b="1" dirty="0" smtClean="0">
                <a:solidFill>
                  <a:srgbClr val="FF0000"/>
                </a:solidFill>
              </a:rPr>
              <a:t>: P = less optimal variable</a:t>
            </a:r>
          </a:p>
          <a:p>
            <a:pPr marL="1428750" lvl="2" indent="-514350">
              <a:buClr>
                <a:srgbClr val="0000FF"/>
              </a:buClr>
              <a:buFont typeface="+mj-ea"/>
              <a:buAutoNum type="circleNumDbPlain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lvl="3">
              <a:buClr>
                <a:srgbClr val="0000FF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Check how much less sensitive you become to differentiate Signal &amp; Background … </a:t>
            </a:r>
            <a:r>
              <a:rPr lang="en-US" sz="2800" i="1" dirty="0" err="1" smtClean="0">
                <a:solidFill>
                  <a:srgbClr val="FF0000"/>
                </a:solidFill>
              </a:rPr>
              <a:t>eg</a:t>
            </a:r>
            <a:r>
              <a:rPr lang="en-US" sz="2800" i="1" dirty="0" smtClean="0">
                <a:solidFill>
                  <a:srgbClr val="FF0000"/>
                </a:solidFill>
              </a:rPr>
              <a:t>. how to recover sensitivity of radiation 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6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General </a:t>
            </a:r>
            <a:r>
              <a:rPr lang="en-US" sz="4000" b="1" dirty="0" err="1" smtClean="0">
                <a:solidFill>
                  <a:srgbClr val="000090"/>
                </a:solidFill>
              </a:rPr>
              <a:t>Wtb</a:t>
            </a:r>
            <a:r>
              <a:rPr lang="en-US" sz="4000" b="1" dirty="0" smtClean="0">
                <a:solidFill>
                  <a:srgbClr val="000090"/>
                </a:solidFill>
              </a:rPr>
              <a:t> vertex physics</a:t>
            </a: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733" y="1622355"/>
            <a:ext cx="8387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Flavour</a:t>
            </a:r>
            <a:r>
              <a:rPr lang="en-US" sz="2000" dirty="0" smtClean="0"/>
              <a:t> physics is a key domain and challenge in HEP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Understanding the mass and mixing patterns is an open issue and relates to fundamental aspects like CP-violation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Deviations from the SM expectation in </a:t>
            </a:r>
            <a:r>
              <a:rPr lang="en-US" sz="2000" dirty="0" err="1" smtClean="0"/>
              <a:t>flavour</a:t>
            </a:r>
            <a:r>
              <a:rPr lang="en-US" sz="2000" dirty="0" smtClean="0"/>
              <a:t> changing processes would be an important discovery of new physics; new interactions at higher energies may manifest themselves as effective couplings of the SM fermions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W-t-b vertex is an excellent study case for this research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959"/>
          <a:stretch/>
        </p:blipFill>
        <p:spPr>
          <a:xfrm>
            <a:off x="1977924" y="3942002"/>
            <a:ext cx="6927947" cy="7132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36011" y="4021498"/>
            <a:ext cx="347255" cy="46629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1747" y="4021498"/>
            <a:ext cx="347255" cy="466294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47057" y="4021498"/>
            <a:ext cx="419478" cy="466294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2402" y="4021498"/>
            <a:ext cx="419478" cy="466294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9" idx="4"/>
          </p:cNvCxnSpPr>
          <p:nvPr/>
        </p:nvCxnSpPr>
        <p:spPr>
          <a:xfrm>
            <a:off x="3209639" y="4487792"/>
            <a:ext cx="14883" cy="486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7181" y="5003696"/>
            <a:ext cx="78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tb</a:t>
            </a:r>
            <a:r>
              <a:rPr lang="en-US" dirty="0" smtClean="0">
                <a:solidFill>
                  <a:srgbClr val="FF0000"/>
                </a:solidFill>
              </a:rPr>
              <a:t> ~ 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(SM)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1" idx="4"/>
          </p:cNvCxnSpPr>
          <p:nvPr/>
        </p:nvCxnSpPr>
        <p:spPr>
          <a:xfrm>
            <a:off x="4205375" y="4487792"/>
            <a:ext cx="1182057" cy="68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5823983" y="4487792"/>
            <a:ext cx="732813" cy="68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4"/>
          </p:cNvCxnSpPr>
          <p:nvPr/>
        </p:nvCxnSpPr>
        <p:spPr>
          <a:xfrm flipH="1">
            <a:off x="6270455" y="4487792"/>
            <a:ext cx="1331686" cy="684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62860" y="516960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(SM)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2931" y="5902828"/>
            <a:ext cx="7462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hese “form factors” have complex phases </a:t>
            </a:r>
            <a:r>
              <a:rPr lang="en-US" i="1" dirty="0" smtClean="0">
                <a:sym typeface="Wingdings"/>
              </a:rPr>
              <a:t> 8 degrees of freedom </a:t>
            </a:r>
            <a:r>
              <a:rPr lang="en-US" i="1" dirty="0" smtClean="0"/>
              <a:t>!</a:t>
            </a:r>
          </a:p>
          <a:p>
            <a:r>
              <a:rPr lang="en-US" i="1" dirty="0" err="1"/>
              <a:t>e</a:t>
            </a:r>
            <a:r>
              <a:rPr lang="en-US" i="1" dirty="0" err="1" smtClean="0"/>
              <a:t>g</a:t>
            </a:r>
            <a:r>
              <a:rPr lang="en-US" i="1" dirty="0" smtClean="0"/>
              <a:t>. V</a:t>
            </a:r>
            <a:r>
              <a:rPr lang="en-US" i="1" baseline="-25000" dirty="0" smtClean="0"/>
              <a:t>L,R </a:t>
            </a:r>
            <a:r>
              <a:rPr lang="en-US" i="1" dirty="0" smtClean="0"/>
              <a:t>= Re(V</a:t>
            </a:r>
            <a:r>
              <a:rPr lang="en-US" i="1" baseline="-25000" dirty="0" smtClean="0"/>
              <a:t>L,R</a:t>
            </a:r>
            <a:r>
              <a:rPr lang="en-US" i="1" dirty="0" smtClean="0"/>
              <a:t>).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i</a:t>
            </a:r>
            <a:r>
              <a:rPr lang="en-US" i="1" baseline="30000" dirty="0" err="1" smtClean="0">
                <a:latin typeface="Symbol" charset="2"/>
                <a:cs typeface="Symbol" charset="2"/>
              </a:rPr>
              <a:t>f</a:t>
            </a:r>
            <a:r>
              <a:rPr lang="en-US" i="1" baseline="30000" dirty="0" smtClean="0"/>
              <a:t>(V</a:t>
            </a:r>
            <a:r>
              <a:rPr lang="en-US" sz="1400" i="1" baseline="30000" dirty="0" smtClean="0"/>
              <a:t>L,R</a:t>
            </a:r>
            <a:r>
              <a:rPr lang="en-US" i="1" baseline="30000" dirty="0" smtClean="0"/>
              <a:t>)</a:t>
            </a:r>
          </a:p>
          <a:p>
            <a:r>
              <a:rPr lang="en-US" i="1" dirty="0"/>
              <a:t>i</a:t>
            </a:r>
            <a:r>
              <a:rPr lang="en-US" i="1" dirty="0" smtClean="0"/>
              <a:t>f CP is conserved the couplings can be taken as real (</a:t>
            </a:r>
            <a:r>
              <a:rPr lang="en-US" i="1" dirty="0" smtClean="0">
                <a:sym typeface="Wingdings"/>
              </a:rPr>
              <a:t> 4 degrees of freedom)</a:t>
            </a:r>
            <a:endParaRPr lang="en-US" i="1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r="88956"/>
          <a:stretch/>
        </p:blipFill>
        <p:spPr>
          <a:xfrm>
            <a:off x="1002588" y="3942002"/>
            <a:ext cx="944099" cy="7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MEM Statistics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733" y="1889715"/>
            <a:ext cx="8218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		The master formula from theory to experiment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047" y="6405260"/>
            <a:ext cx="393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MEM workshop – CP3 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– 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May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 2013</a:t>
            </a:r>
            <a:endParaRPr lang="en-US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592" y="4968340"/>
            <a:ext cx="669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merican Typewriter"/>
                <a:cs typeface="American Typewriter"/>
              </a:rPr>
              <a:t>http://w3.iihe.ac.be/~</a:t>
            </a:r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jdhondt</a:t>
            </a:r>
            <a:r>
              <a:rPr lang="en-US" sz="1400" dirty="0">
                <a:solidFill>
                  <a:srgbClr val="008000"/>
                </a:solidFill>
                <a:latin typeface="American Typewriter"/>
                <a:cs typeface="American Typewriter"/>
              </a:rPr>
              <a:t>/Lecture-TheoryVsExp-DHondt-Natal2012.pdf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646" y="3469222"/>
            <a:ext cx="4724400" cy="419100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5871746" y="2908300"/>
            <a:ext cx="245534" cy="1058333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4666309" y="3288243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0596" y="2976033"/>
            <a:ext cx="9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theory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915" y="3996269"/>
            <a:ext cx="156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experiment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3823869" y="3218393"/>
            <a:ext cx="281519" cy="334433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14034" y="2786759"/>
            <a:ext cx="176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00FF"/>
                </a:solidFill>
                <a:latin typeface="Verdana"/>
                <a:cs typeface="Verdana"/>
              </a:rPr>
              <a:t>pheno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95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Event-by-event analysis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8206" y="3753614"/>
            <a:ext cx="8764140" cy="2392787"/>
          </a:xfrm>
          <a:prstGeom prst="roundRect">
            <a:avLst/>
          </a:prstGeom>
          <a:solidFill>
            <a:srgbClr val="CCFFCC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7" y="4407559"/>
            <a:ext cx="8597263" cy="672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76" y="5293240"/>
            <a:ext cx="8597263" cy="6685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733" y="1640235"/>
            <a:ext cx="8218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Including nuisance parameters (alpha) :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44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93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19580" y="3798975"/>
            <a:ext cx="8257060" cy="2823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(a possible) Signal to Background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15" y="4419705"/>
            <a:ext cx="3920177" cy="472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2955" y="6259535"/>
            <a:ext cx="269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e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g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Neyman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-Pearson variable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00" y="5304267"/>
            <a:ext cx="3538950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19580" y="3798975"/>
            <a:ext cx="8257060" cy="2823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(a possible) Signal to Background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15" y="4419705"/>
            <a:ext cx="3920177" cy="472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2955" y="6259535"/>
            <a:ext cx="269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e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g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Neyman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-Pearson variable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00" y="5304267"/>
            <a:ext cx="3538950" cy="973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676659">
            <a:off x="4524515" y="4924888"/>
            <a:ext cx="4252364" cy="946447"/>
          </a:xfrm>
          <a:prstGeom prst="roundRect">
            <a:avLst/>
          </a:prstGeom>
          <a:solidFill>
            <a:srgbClr val="CCFFCC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MEM: in principle optimal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6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19580" y="3798975"/>
            <a:ext cx="8257060" cy="2823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(a possible) Signal to Background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15" y="4419705"/>
            <a:ext cx="3920177" cy="472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2955" y="6259535"/>
            <a:ext cx="269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e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g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Neyman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-Pearson variable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00" y="5304267"/>
            <a:ext cx="3538950" cy="973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28935" y="4159313"/>
            <a:ext cx="2451179" cy="694299"/>
          </a:xfrm>
          <a:prstGeom prst="roundRect">
            <a:avLst/>
          </a:prstGeom>
          <a:solidFill>
            <a:schemeClr val="accent3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Typically SM measurements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8935" y="5400374"/>
            <a:ext cx="2451179" cy="694299"/>
          </a:xfrm>
          <a:prstGeom prst="roundRect">
            <a:avLst/>
          </a:prstGeom>
          <a:solidFill>
            <a:schemeClr val="accent3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Typically BSM searches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7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19580" y="3798975"/>
            <a:ext cx="8257060" cy="2823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(a possible) Signal to Background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15" y="4419705"/>
            <a:ext cx="3920177" cy="472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2955" y="6259535"/>
            <a:ext cx="269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e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g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Neyman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-Pearson variable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00" y="5304267"/>
            <a:ext cx="3538950" cy="973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28935" y="4159313"/>
            <a:ext cx="2451179" cy="6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probability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8935" y="5400374"/>
            <a:ext cx="2451179" cy="694299"/>
          </a:xfrm>
          <a:prstGeom prst="roundRect">
            <a:avLst/>
          </a:prstGeom>
          <a:solidFill>
            <a:srgbClr val="DCE6F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variable 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5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06" y="264566"/>
            <a:ext cx="87012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Using the MEM output</a:t>
            </a:r>
            <a:endParaRPr lang="en-US" sz="40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400" i="1" dirty="0" smtClean="0"/>
              <a:t>Jorgen </a:t>
            </a:r>
            <a:r>
              <a:rPr lang="en-US" sz="2400" i="1" dirty="0" err="1" smtClean="0"/>
              <a:t>D’Hondt</a:t>
            </a:r>
            <a:endParaRPr lang="en-US" sz="2400" i="1" dirty="0" smtClean="0"/>
          </a:p>
          <a:p>
            <a:pPr algn="ctr"/>
            <a:endParaRPr lang="en-US" sz="2400" dirty="0" smtClean="0"/>
          </a:p>
          <a:p>
            <a:pPr algn="ctr"/>
            <a:endParaRPr lang="en-US" i="1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4261" r="37500" b="43381"/>
          <a:stretch>
            <a:fillRect/>
          </a:stretch>
        </p:blipFill>
        <p:spPr bwMode="auto">
          <a:xfrm>
            <a:off x="228206" y="155691"/>
            <a:ext cx="1922440" cy="958244"/>
          </a:xfrm>
          <a:prstGeom prst="rect">
            <a:avLst/>
          </a:prstGeom>
          <a:noFill/>
          <a:ln w="28575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 rot="16200000">
            <a:off x="2685107" y="2442992"/>
            <a:ext cx="253997" cy="1322918"/>
          </a:xfrm>
          <a:prstGeom prst="leftBrace">
            <a:avLst>
              <a:gd name="adj1" fmla="val 39166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0" y="2346985"/>
            <a:ext cx="8572766" cy="868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2415" y="3220310"/>
            <a:ext cx="192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lang="en-US" sz="1800" i="1" dirty="0" smtClean="0">
                <a:solidFill>
                  <a:srgbClr val="0000FF"/>
                </a:solidFill>
                <a:latin typeface="Verdana"/>
                <a:cs typeface="Verdana"/>
              </a:rPr>
              <a:t>or each event</a:t>
            </a:r>
            <a:endParaRPr lang="en-US" sz="1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33" y="1640235"/>
            <a:ext cx="821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MEM master formula (</a:t>
            </a:r>
            <a:r>
              <a:rPr lang="en-US" sz="1600" dirty="0" smtClean="0"/>
              <a:t>at least a sketch, simplified notation</a:t>
            </a:r>
            <a:r>
              <a:rPr lang="en-US" sz="2000" dirty="0" smtClean="0"/>
              <a:t>):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19580" y="3798975"/>
            <a:ext cx="8257060" cy="2823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Absolute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“likelihood” to construct an estimator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Relative</a:t>
            </a:r>
            <a:r>
              <a:rPr lang="en-US" sz="2000" dirty="0" smtClean="0">
                <a:solidFill>
                  <a:schemeClr val="tx1"/>
                </a:solidFill>
              </a:rPr>
              <a:t> “likelihood ratio” to compare (a possible) Signal to Background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15" y="4419705"/>
            <a:ext cx="3920177" cy="472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2955" y="6259535"/>
            <a:ext cx="2690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e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g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  <a:latin typeface="American Typewriter"/>
                <a:cs typeface="American Typewriter"/>
              </a:rPr>
              <a:t>Neyman</a:t>
            </a:r>
            <a:r>
              <a:rPr lang="en-US" sz="1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-Pearson variable</a:t>
            </a:r>
            <a:endParaRPr lang="en-US" sz="14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00" y="5304267"/>
            <a:ext cx="3538950" cy="973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28935" y="4159313"/>
            <a:ext cx="2451179" cy="6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probability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8935" y="5400374"/>
            <a:ext cx="2451179" cy="694299"/>
          </a:xfrm>
          <a:prstGeom prst="roundRect">
            <a:avLst/>
          </a:prstGeom>
          <a:solidFill>
            <a:srgbClr val="DCE6F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 as variable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751" y="6373207"/>
            <a:ext cx="5069184" cy="405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Footnote: uncorrelated variables P</a:t>
            </a:r>
            <a:r>
              <a:rPr lang="en-US" baseline="30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and P</a:t>
            </a:r>
            <a:r>
              <a:rPr lang="en-US" baseline="30000" dirty="0" smtClean="0">
                <a:solidFill>
                  <a:srgbClr val="0000FF"/>
                </a:solidFill>
              </a:rPr>
              <a:t>B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10401</TotalTime>
  <Words>981</Words>
  <Application>Microsoft Macintosh PowerPoint</Application>
  <PresentationFormat>On-screen Show (4:3)</PresentationFormat>
  <Paragraphs>232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yyyy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xxxx yyyy</dc:creator>
  <cp:lastModifiedBy>xxxx yyyy</cp:lastModifiedBy>
  <cp:revision>58</cp:revision>
  <dcterms:created xsi:type="dcterms:W3CDTF">2011-10-20T09:18:06Z</dcterms:created>
  <dcterms:modified xsi:type="dcterms:W3CDTF">2013-05-28T09:24:09Z</dcterms:modified>
</cp:coreProperties>
</file>