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7" r:id="rId2"/>
    <p:sldId id="258" r:id="rId3"/>
    <p:sldId id="259" r:id="rId4"/>
    <p:sldId id="282" r:id="rId5"/>
    <p:sldId id="260" r:id="rId6"/>
    <p:sldId id="262" r:id="rId7"/>
    <p:sldId id="263" r:id="rId8"/>
    <p:sldId id="277" r:id="rId9"/>
    <p:sldId id="278" r:id="rId10"/>
    <p:sldId id="279" r:id="rId11"/>
    <p:sldId id="280" r:id="rId12"/>
    <p:sldId id="281" r:id="rId13"/>
    <p:sldId id="264" r:id="rId14"/>
    <p:sldId id="265" r:id="rId15"/>
    <p:sldId id="322" r:id="rId16"/>
    <p:sldId id="283" r:id="rId17"/>
    <p:sldId id="267" r:id="rId18"/>
    <p:sldId id="268" r:id="rId19"/>
    <p:sldId id="275" r:id="rId20"/>
    <p:sldId id="27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5" r:id="rId54"/>
    <p:sldId id="326" r:id="rId55"/>
    <p:sldId id="327" r:id="rId56"/>
    <p:sldId id="32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73" d="100"/>
          <a:sy n="7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5EA8F-EAA2-4236-92D4-4ACCE2326709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D154-260E-4821-8DB3-E054FC80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5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11/21/2012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5037DFA-D3FB-4E57-B8CC-7E27085C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8.png"/><Relationship Id="rId5" Type="http://schemas.openxmlformats.org/officeDocument/2006/relationships/tags" Target="../tags/tag22.xml"/><Relationship Id="rId10" Type="http://schemas.openxmlformats.org/officeDocument/2006/relationships/image" Target="../media/image27.png"/><Relationship Id="rId4" Type="http://schemas.openxmlformats.org/officeDocument/2006/relationships/tags" Target="../tags/tag21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6.xml"/><Relationship Id="rId7" Type="http://schemas.openxmlformats.org/officeDocument/2006/relationships/image" Target="../media/image3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9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7.png"/><Relationship Id="rId5" Type="http://schemas.openxmlformats.org/officeDocument/2006/relationships/tags" Target="../tags/tag32.xml"/><Relationship Id="rId10" Type="http://schemas.openxmlformats.org/officeDocument/2006/relationships/image" Target="../media/image36.png"/><Relationship Id="rId4" Type="http://schemas.openxmlformats.org/officeDocument/2006/relationships/tags" Target="../tags/tag31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42.png"/><Relationship Id="rId5" Type="http://schemas.openxmlformats.org/officeDocument/2006/relationships/tags" Target="../tags/tag39.xml"/><Relationship Id="rId10" Type="http://schemas.openxmlformats.org/officeDocument/2006/relationships/image" Target="../media/image41.png"/><Relationship Id="rId4" Type="http://schemas.openxmlformats.org/officeDocument/2006/relationships/tags" Target="../tags/tag38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8.jp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jp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6.png"/><Relationship Id="rId5" Type="http://schemas.openxmlformats.org/officeDocument/2006/relationships/tags" Target="../tags/tag46.xml"/><Relationship Id="rId10" Type="http://schemas.openxmlformats.org/officeDocument/2006/relationships/image" Target="../media/image45.png"/><Relationship Id="rId4" Type="http://schemas.openxmlformats.org/officeDocument/2006/relationships/tags" Target="../tags/tag45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50.xml"/><Relationship Id="rId7" Type="http://schemas.openxmlformats.org/officeDocument/2006/relationships/image" Target="../media/image4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2.jpeg"/><Relationship Id="rId4" Type="http://schemas.openxmlformats.org/officeDocument/2006/relationships/tags" Target="../tags/tag51.xml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54.xml"/><Relationship Id="rId7" Type="http://schemas.openxmlformats.org/officeDocument/2006/relationships/image" Target="../media/image5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56.xml"/><Relationship Id="rId10" Type="http://schemas.openxmlformats.org/officeDocument/2006/relationships/image" Target="../media/image56.png"/><Relationship Id="rId4" Type="http://schemas.openxmlformats.org/officeDocument/2006/relationships/tags" Target="../tags/tag55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15.png"/><Relationship Id="rId12" Type="http://schemas.openxmlformats.org/officeDocument/2006/relationships/image" Target="../media/image6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8.png"/><Relationship Id="rId11" Type="http://schemas.openxmlformats.org/officeDocument/2006/relationships/image" Target="../media/image6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4" Type="http://schemas.openxmlformats.org/officeDocument/2006/relationships/tags" Target="../tags/tag60.xml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5.jpeg"/><Relationship Id="rId3" Type="http://schemas.openxmlformats.org/officeDocument/2006/relationships/tags" Target="../tags/tag63.xml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65.xml"/><Relationship Id="rId10" Type="http://schemas.openxmlformats.org/officeDocument/2006/relationships/image" Target="../media/image59.png"/><Relationship Id="rId4" Type="http://schemas.openxmlformats.org/officeDocument/2006/relationships/tags" Target="../tags/tag64.xml"/><Relationship Id="rId9" Type="http://schemas.microsoft.com/office/2007/relationships/hdphoto" Target="../media/hdphoto1.wdp"/><Relationship Id="rId1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68.xml"/><Relationship Id="rId7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71.png"/><Relationship Id="rId5" Type="http://schemas.openxmlformats.org/officeDocument/2006/relationships/image" Target="../media/image65.jpeg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73.xml"/><Relationship Id="rId7" Type="http://schemas.openxmlformats.org/officeDocument/2006/relationships/image" Target="../media/image74.jp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4" Type="http://schemas.openxmlformats.org/officeDocument/2006/relationships/tags" Target="../tags/tag74.xml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5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80.xml"/><Relationship Id="rId7" Type="http://schemas.openxmlformats.org/officeDocument/2006/relationships/image" Target="../media/image8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81.png"/><Relationship Id="rId5" Type="http://schemas.openxmlformats.org/officeDocument/2006/relationships/image" Target="../media/image74.jp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83.xml"/><Relationship Id="rId7" Type="http://schemas.openxmlformats.org/officeDocument/2006/relationships/image" Target="../media/image8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73.png"/><Relationship Id="rId5" Type="http://schemas.openxmlformats.org/officeDocument/2006/relationships/tags" Target="../tags/tag89.xml"/><Relationship Id="rId10" Type="http://schemas.openxmlformats.org/officeDocument/2006/relationships/image" Target="../media/image90.png"/><Relationship Id="rId4" Type="http://schemas.openxmlformats.org/officeDocument/2006/relationships/tags" Target="../tags/tag88.xml"/><Relationship Id="rId9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96.png"/><Relationship Id="rId5" Type="http://schemas.openxmlformats.org/officeDocument/2006/relationships/tags" Target="../tags/tag95.xml"/><Relationship Id="rId10" Type="http://schemas.openxmlformats.org/officeDocument/2006/relationships/image" Target="../media/image95.png"/><Relationship Id="rId4" Type="http://schemas.openxmlformats.org/officeDocument/2006/relationships/tags" Target="../tags/tag94.xml"/><Relationship Id="rId9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99.xml"/><Relationship Id="rId7" Type="http://schemas.openxmlformats.org/officeDocument/2006/relationships/image" Target="../media/image10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9.png"/><Relationship Id="rId5" Type="http://schemas.openxmlformats.org/officeDocument/2006/relationships/image" Target="../media/image7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02.png"/><Relationship Id="rId5" Type="http://schemas.openxmlformats.org/officeDocument/2006/relationships/image" Target="../media/image101.jpe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04.xml"/><Relationship Id="rId7" Type="http://schemas.openxmlformats.org/officeDocument/2006/relationships/image" Target="../media/image10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7.png"/><Relationship Id="rId5" Type="http://schemas.openxmlformats.org/officeDocument/2006/relationships/tags" Target="../tags/tag106.xml"/><Relationship Id="rId10" Type="http://schemas.openxmlformats.org/officeDocument/2006/relationships/image" Target="../media/image106.png"/><Relationship Id="rId4" Type="http://schemas.openxmlformats.org/officeDocument/2006/relationships/tags" Target="../tags/tag105.xml"/><Relationship Id="rId9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113.png"/><Relationship Id="rId5" Type="http://schemas.openxmlformats.org/officeDocument/2006/relationships/tags" Target="../tags/tag113.xml"/><Relationship Id="rId10" Type="http://schemas.openxmlformats.org/officeDocument/2006/relationships/image" Target="../media/image112.png"/><Relationship Id="rId4" Type="http://schemas.openxmlformats.org/officeDocument/2006/relationships/tags" Target="../tags/tag112.xml"/><Relationship Id="rId9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92.png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73.png"/><Relationship Id="rId5" Type="http://schemas.openxmlformats.org/officeDocument/2006/relationships/tags" Target="../tags/tag119.xml"/><Relationship Id="rId10" Type="http://schemas.openxmlformats.org/officeDocument/2006/relationships/image" Target="../media/image117.png"/><Relationship Id="rId4" Type="http://schemas.openxmlformats.org/officeDocument/2006/relationships/tags" Target="../tags/tag118.xml"/><Relationship Id="rId9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34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35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34.png"/><Relationship Id="rId5" Type="http://schemas.openxmlformats.org/officeDocument/2006/relationships/image" Target="../media/image132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 CENA" pitchFamily="2" charset="0"/>
              </a:rPr>
              <a:t>125 </a:t>
            </a:r>
            <a:r>
              <a:rPr lang="en-US" cap="none" dirty="0" err="1" smtClean="0">
                <a:latin typeface="AR CENA" pitchFamily="2" charset="0"/>
              </a:rPr>
              <a:t>GeV</a:t>
            </a:r>
            <a:r>
              <a:rPr lang="en-US" cap="none" dirty="0" smtClean="0">
                <a:latin typeface="AR CENA" pitchFamily="2" charset="0"/>
              </a:rPr>
              <a:t> Higgs from a not so Light Technicolor Scalar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400800" cy="1752600"/>
          </a:xfrm>
        </p:spPr>
        <p:txBody>
          <a:bodyPr/>
          <a:lstStyle/>
          <a:p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4043" y="39624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AR CENA" pitchFamily="2" charset="0"/>
              </a:rPr>
              <a:t>Roshan</a:t>
            </a:r>
            <a:r>
              <a:rPr lang="en-US" sz="3200" dirty="0">
                <a:solidFill>
                  <a:srgbClr val="00B050"/>
                </a:solidFill>
                <a:latin typeface="AR CENA" pitchFamily="2" charset="0"/>
              </a:rPr>
              <a:t> FOADI</a:t>
            </a:r>
            <a:endParaRPr lang="en-US" sz="32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749225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 CENA" pitchFamily="2" charset="0"/>
              </a:rPr>
              <a:t>CP3 </a:t>
            </a:r>
            <a:r>
              <a:rPr lang="en-US" sz="3200" dirty="0" smtClean="0">
                <a:solidFill>
                  <a:srgbClr val="7030A0"/>
                </a:solidFill>
                <a:latin typeface="AR CENA" pitchFamily="2" charset="0"/>
              </a:rPr>
              <a:t>Higgs Workshop 2012</a:t>
            </a:r>
            <a:endParaRPr lang="en-US" sz="3200" dirty="0">
              <a:solidFill>
                <a:srgbClr val="7030A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ETC at Low Energies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AR CENA" pitchFamily="2" charset="0"/>
              </a:rPr>
              <a:t>The    terms </a:t>
            </a:r>
            <a:r>
              <a:rPr lang="en-US" dirty="0">
                <a:latin typeface="AR CENA" pitchFamily="2" charset="0"/>
              </a:rPr>
              <a:t>give mass to the SM fermions</a:t>
            </a:r>
          </a:p>
          <a:p>
            <a:endParaRPr lang="en-US" dirty="0">
              <a:latin typeface="AR CENA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930432"/>
            <a:ext cx="8443151" cy="81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68719"/>
            <a:ext cx="169164" cy="27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AA52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24855"/>
            <a:ext cx="2362200" cy="242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28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ETC at Low Energies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latin typeface="AR CENA" pitchFamily="2" charset="0"/>
              </a:rPr>
              <a:t>The     </a:t>
            </a:r>
            <a:r>
              <a:rPr lang="en-US" dirty="0" smtClean="0">
                <a:latin typeface="AR CENA" pitchFamily="2" charset="0"/>
              </a:rPr>
              <a:t>terms contribute </a:t>
            </a:r>
            <a:r>
              <a:rPr lang="en-US" dirty="0">
                <a:latin typeface="AR CENA" pitchFamily="2" charset="0"/>
              </a:rPr>
              <a:t>to the uneaten </a:t>
            </a:r>
            <a:r>
              <a:rPr lang="en-US" dirty="0" err="1">
                <a:latin typeface="AR CENA" pitchFamily="2" charset="0"/>
              </a:rPr>
              <a:t>technipion</a:t>
            </a:r>
            <a:r>
              <a:rPr lang="en-US" dirty="0">
                <a:latin typeface="AR CENA" pitchFamily="2" charset="0"/>
              </a:rPr>
              <a:t> mass. This implies that the corresponding generator is explicitly broken by the ETC interaction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930432"/>
            <a:ext cx="8443151" cy="812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0209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5029200"/>
            <a:ext cx="4320540" cy="1385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26156"/>
            <a:ext cx="185737" cy="1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ETC at Low Energies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latin typeface="AR CENA" pitchFamily="2" charset="0"/>
              </a:rPr>
              <a:t>The     contain flavor changing neutral currents, and are potentially dangerous</a:t>
            </a:r>
          </a:p>
          <a:p>
            <a:pPr marL="0" indent="0">
              <a:buNone/>
            </a:pPr>
            <a:r>
              <a:rPr lang="en-US" dirty="0" smtClean="0">
                <a:latin typeface="AR CENA" pitchFamily="2" charset="0"/>
              </a:rPr>
              <a:t>  </a:t>
            </a:r>
            <a:endParaRPr lang="en-US" dirty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930432"/>
            <a:ext cx="8443151" cy="812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26156"/>
            <a:ext cx="175831" cy="217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36" y="4503420"/>
            <a:ext cx="3598164" cy="212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05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QCD is Technicolor!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An example of TC theory is QCD. The electroweak symmetry is broken by the QCD condensate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 resulting goldstone bosons</a:t>
            </a:r>
            <a:br>
              <a:rPr lang="en-US" dirty="0" smtClean="0">
                <a:latin typeface="AR CENA" pitchFamily="2" charset="0"/>
              </a:rPr>
            </a:br>
            <a:r>
              <a:rPr lang="en-US" dirty="0" smtClean="0">
                <a:latin typeface="AR CENA" pitchFamily="2" charset="0"/>
              </a:rPr>
              <a:t/>
            </a:r>
            <a:br>
              <a:rPr lang="en-US" dirty="0" smtClean="0">
                <a:latin typeface="AR CENA" pitchFamily="2" charset="0"/>
              </a:rPr>
            </a:br>
            <a:r>
              <a:rPr lang="en-US" dirty="0" smtClean="0">
                <a:latin typeface="AR CENA" pitchFamily="2" charset="0"/>
              </a:rPr>
              <a:t/>
            </a:r>
            <a:br>
              <a:rPr lang="en-US" dirty="0" smtClean="0">
                <a:latin typeface="AR CENA" pitchFamily="2" charset="0"/>
              </a:rPr>
            </a:br>
            <a:r>
              <a:rPr lang="en-US" dirty="0" smtClean="0">
                <a:latin typeface="AR CENA" pitchFamily="2" charset="0"/>
              </a:rPr>
              <a:t/>
            </a:r>
            <a:br>
              <a:rPr lang="en-US" dirty="0" smtClean="0">
                <a:latin typeface="AR CENA" pitchFamily="2" charset="0"/>
              </a:rPr>
            </a:br>
            <a:r>
              <a:rPr lang="en-US" dirty="0" smtClean="0">
                <a:latin typeface="AR CENA" pitchFamily="2" charset="0"/>
              </a:rPr>
              <a:t>are eaten by the W and Z boson to acquire mass               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4" y="4114800"/>
            <a:ext cx="5648706" cy="326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132266" cy="366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99" y="5628132"/>
            <a:ext cx="4997577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Scaling up from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</a:t>
            </a:r>
            <a:r>
              <a:rPr lang="en-US" i="1" dirty="0" smtClean="0">
                <a:latin typeface="AR CENA" pitchFamily="2" charset="0"/>
              </a:rPr>
              <a:t>W</a:t>
            </a:r>
            <a:r>
              <a:rPr lang="en-US" dirty="0" smtClean="0">
                <a:latin typeface="AR CENA" pitchFamily="2" charset="0"/>
              </a:rPr>
              <a:t> and </a:t>
            </a:r>
            <a:r>
              <a:rPr lang="en-US" i="1" dirty="0" smtClean="0">
                <a:latin typeface="AR CENA" pitchFamily="2" charset="0"/>
              </a:rPr>
              <a:t>Z</a:t>
            </a:r>
            <a:r>
              <a:rPr lang="en-US" dirty="0" smtClean="0">
                <a:latin typeface="AR CENA" pitchFamily="2" charset="0"/>
              </a:rPr>
              <a:t> mass from QCD is a very small contribution (of the order of a few tens of </a:t>
            </a:r>
            <a:r>
              <a:rPr lang="en-US" dirty="0" err="1" smtClean="0">
                <a:latin typeface="AR CENA" pitchFamily="2" charset="0"/>
              </a:rPr>
              <a:t>TeVs</a:t>
            </a:r>
            <a:r>
              <a:rPr lang="en-US" dirty="0" smtClean="0">
                <a:latin typeface="AR CENA" pitchFamily="2" charset="0"/>
              </a:rPr>
              <a:t>).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However QCD provides a powerful tool to estimate quantities in TC through a set of scaling rules.</a:t>
            </a: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Therefore, we can more or less make predictions for QCD-like TC theories.</a:t>
            </a:r>
          </a:p>
          <a:p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99" y="5628132"/>
            <a:ext cx="4997577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QCD-like Technicolor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Scaling Rules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scaling rules follow from taking QCD in the large-        limit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(‘t 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Hooft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77, 79, 83)</a:t>
            </a:r>
          </a:p>
          <a:p>
            <a:endParaRPr lang="en-US" sz="2000" dirty="0" smtClean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 CENA" pitchFamily="2" charset="0"/>
              </a:rPr>
              <a:t>Let           be the scale at which the </a:t>
            </a:r>
            <a:r>
              <a:rPr lang="en-US" dirty="0" err="1">
                <a:solidFill>
                  <a:srgbClr val="002060"/>
                </a:solidFill>
                <a:latin typeface="AR CENA" pitchFamily="2" charset="0"/>
              </a:rPr>
              <a:t>perturbatively</a:t>
            </a:r>
            <a:r>
              <a:rPr lang="en-US" dirty="0">
                <a:solidFill>
                  <a:srgbClr val="002060"/>
                </a:solidFill>
                <a:latin typeface="AR CENA" pitchFamily="2" charset="0"/>
              </a:rPr>
              <a:t>-defined QCD coupling runs to infinity. This scales like the constituent quark mass in hadrons</a:t>
            </a:r>
            <a:r>
              <a:rPr lang="en-US" dirty="0" smtClean="0">
                <a:solidFill>
                  <a:srgbClr val="002060"/>
                </a:solidFill>
                <a:latin typeface="AR CENA" pitchFamily="2" charset="0"/>
              </a:rPr>
              <a:t>,</a:t>
            </a:r>
          </a:p>
          <a:p>
            <a:endParaRPr lang="en-US" dirty="0">
              <a:solidFill>
                <a:srgbClr val="002060"/>
              </a:solidFill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 CENA" pitchFamily="2" charset="0"/>
              </a:rPr>
              <a:t>Let     be the pion decay constant. This means that if      is the spontaneously broken current (that is, the current corresponding to the broken chiral symmetries), then</a:t>
            </a:r>
            <a:endParaRPr lang="en-US" dirty="0" smtClean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2" y="1752600"/>
            <a:ext cx="519684" cy="236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7876"/>
            <a:ext cx="731520" cy="30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29205"/>
            <a:ext cx="1305496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69748" cy="27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78" y="4531777"/>
            <a:ext cx="301752" cy="329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81878"/>
            <a:ext cx="5120640" cy="4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Scaling up from QCD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scaling rules are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Each weak doublet contributes to     : 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This leads to the following rescaling from two-flavor QCD: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2" y="2286000"/>
            <a:ext cx="8091678" cy="448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279844" cy="277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02355"/>
            <a:ext cx="3565779" cy="426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31308"/>
            <a:ext cx="8662797" cy="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Scaling up from QCD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However in any TC theory we must have    fixed at 246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. This forces                   	to scale with         and</a:t>
            </a: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 rescaling of </a:t>
            </a:r>
            <a:r>
              <a:rPr lang="en-US" dirty="0" err="1" smtClean="0">
                <a:latin typeface="AR CENA" pitchFamily="2" charset="0"/>
              </a:rPr>
              <a:t>technihadron</a:t>
            </a:r>
            <a:r>
              <a:rPr lang="en-US" dirty="0" smtClean="0">
                <a:latin typeface="AR CENA" pitchFamily="2" charset="0"/>
              </a:rPr>
              <a:t> masses is the same as for        , times possible powers of         due to the nature of the bound state  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87434"/>
            <a:ext cx="160020" cy="160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" y="2092453"/>
            <a:ext cx="534924" cy="269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2082356"/>
            <a:ext cx="566928" cy="258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82356"/>
            <a:ext cx="553212" cy="256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2359"/>
            <a:ext cx="7467600" cy="861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4267200"/>
            <a:ext cx="534924" cy="269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72" y="4640009"/>
            <a:ext cx="566928" cy="2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QCD-like </a:t>
            </a:r>
            <a:r>
              <a:rPr lang="en-US" dirty="0" err="1" smtClean="0">
                <a:latin typeface="AR CENA" pitchFamily="2" charset="0"/>
              </a:rPr>
              <a:t>Techni</a:t>
            </a:r>
            <a:r>
              <a:rPr lang="en-US" dirty="0" smtClean="0">
                <a:latin typeface="AR CENA" pitchFamily="2" charset="0"/>
              </a:rPr>
              <a:t>-Higgs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lightest scalar in QCD is the    meson, with mass        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TC the lightest scalar singlet is interpreted as the Higgs!</a:t>
            </a:r>
          </a:p>
          <a:p>
            <a:r>
              <a:rPr lang="en-US" dirty="0" smtClean="0">
                <a:latin typeface="AR CENA" pitchFamily="2" charset="0"/>
              </a:rPr>
              <a:t>The rescaling rule depends on the nature of the   , whether it is a       state or a </a:t>
            </a:r>
            <a:r>
              <a:rPr lang="en-US" dirty="0" err="1" smtClean="0">
                <a:latin typeface="AR CENA" pitchFamily="2" charset="0"/>
              </a:rPr>
              <a:t>multiquark</a:t>
            </a:r>
            <a:r>
              <a:rPr lang="en-US" dirty="0" smtClean="0">
                <a:latin typeface="AR CENA" pitchFamily="2" charset="0"/>
              </a:rPr>
              <a:t> state: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38122"/>
            <a:ext cx="1852422" cy="2367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5101971" cy="874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14" y="2590800"/>
            <a:ext cx="307086" cy="260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66" y="5562600"/>
            <a:ext cx="1986534" cy="262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976366"/>
            <a:ext cx="3154680" cy="272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31" y="1792224"/>
            <a:ext cx="162306" cy="134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94" y="2684526"/>
            <a:ext cx="162306" cy="13487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447800" y="5334000"/>
            <a:ext cx="3733800" cy="1219200"/>
          </a:xfrm>
          <a:prstGeom prst="wedgeEllipseCallout">
            <a:avLst>
              <a:gd name="adj1" fmla="val 27447"/>
              <a:gd name="adj2" fmla="val -1839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Boson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It looks more and more like the SM Higgs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2234986"/>
            <a:ext cx="7955280" cy="44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QCD-like </a:t>
            </a:r>
            <a:r>
              <a:rPr lang="en-US" dirty="0" err="1" smtClean="0">
                <a:latin typeface="AR CENA" pitchFamily="2" charset="0"/>
              </a:rPr>
              <a:t>Techni</a:t>
            </a:r>
            <a:r>
              <a:rPr lang="en-US" dirty="0" smtClean="0">
                <a:latin typeface="AR CENA" pitchFamily="2" charset="0"/>
              </a:rPr>
              <a:t>-Higgs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lightest scalar in QCD is the    meson, with mass        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TC the lightest scalar singlet is interpreted as the Higgs!</a:t>
            </a:r>
          </a:p>
          <a:p>
            <a:r>
              <a:rPr lang="en-US" dirty="0" smtClean="0">
                <a:latin typeface="AR CENA" pitchFamily="2" charset="0"/>
              </a:rPr>
              <a:t>The rescaling rule depends on the nature of the   , whether it is a </a:t>
            </a:r>
            <a:r>
              <a:rPr lang="en-US" dirty="0" err="1" smtClean="0">
                <a:latin typeface="AR CENA" pitchFamily="2" charset="0"/>
              </a:rPr>
              <a:t>diquark</a:t>
            </a:r>
            <a:r>
              <a:rPr lang="en-US" dirty="0" smtClean="0">
                <a:latin typeface="AR CENA" pitchFamily="2" charset="0"/>
              </a:rPr>
              <a:t> state or a </a:t>
            </a:r>
            <a:r>
              <a:rPr lang="en-US" dirty="0" err="1" smtClean="0">
                <a:latin typeface="AR CENA" pitchFamily="2" charset="0"/>
              </a:rPr>
              <a:t>multiquark</a:t>
            </a:r>
            <a:r>
              <a:rPr lang="en-US" dirty="0" smtClean="0">
                <a:latin typeface="AR CENA" pitchFamily="2" charset="0"/>
              </a:rPr>
              <a:t> state: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A </a:t>
            </a:r>
            <a:r>
              <a:rPr lang="en-US" i="1" dirty="0" smtClean="0">
                <a:latin typeface="AR CENA" pitchFamily="2" charset="0"/>
              </a:rPr>
              <a:t>p</a:t>
            </a:r>
            <a:r>
              <a:rPr lang="en-US" dirty="0" smtClean="0">
                <a:latin typeface="AR CENA" pitchFamily="2" charset="0"/>
              </a:rPr>
              <a:t>-wave </a:t>
            </a:r>
            <a:r>
              <a:rPr lang="en-US" dirty="0" err="1" smtClean="0">
                <a:latin typeface="AR CENA" pitchFamily="2" charset="0"/>
              </a:rPr>
              <a:t>diquark</a:t>
            </a:r>
            <a:r>
              <a:rPr lang="en-US" dirty="0" smtClean="0">
                <a:latin typeface="AR CENA" pitchFamily="2" charset="0"/>
              </a:rPr>
              <a:t> state is however expected to be in the 1.0-1.4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range. The    meson is more likely to be a four-quark state, with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7" y="1738122"/>
            <a:ext cx="1852422" cy="2367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5101971" cy="874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31" y="1792224"/>
            <a:ext cx="162306" cy="134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94" y="2684526"/>
            <a:ext cx="162306" cy="134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4" y="5167066"/>
            <a:ext cx="162306" cy="134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0" y="5073284"/>
            <a:ext cx="697230" cy="262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2098548"/>
            <a:ext cx="3813048" cy="266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2098548"/>
            <a:ext cx="3813048" cy="266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34925" y="5867400"/>
            <a:ext cx="606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Apparently no 125 </a:t>
            </a:r>
            <a:r>
              <a:rPr lang="en-US" sz="2400" dirty="0" err="1" smtClean="0">
                <a:solidFill>
                  <a:srgbClr val="FF7F00"/>
                </a:solidFill>
                <a:latin typeface="AR CENA" pitchFamily="2" charset="0"/>
              </a:rPr>
              <a:t>GeV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 Higgs candidate in QCD-like TC </a:t>
            </a:r>
            <a:endParaRPr lang="en-US" sz="2400" dirty="0">
              <a:solidFill>
                <a:srgbClr val="FF7F0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Other Problems </a:t>
            </a:r>
            <a:r>
              <a:rPr lang="en-US" dirty="0">
                <a:latin typeface="AR CENA" pitchFamily="2" charset="0"/>
              </a:rPr>
              <a:t>of QCD-like TC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Large FCNC</a:t>
            </a:r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Consider the flavor-changing interaction</a:t>
            </a: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This gives rise to                                      mass splitting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3" y="2209800"/>
            <a:ext cx="8076057" cy="7774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5262"/>
            <a:ext cx="4993481" cy="795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5248276"/>
            <a:ext cx="2801683" cy="2807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34062"/>
            <a:ext cx="8124253" cy="6998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9" y="3170872"/>
            <a:ext cx="2758271" cy="1629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SM Fermion Masses </a:t>
            </a:r>
            <a:r>
              <a:rPr lang="en-US" dirty="0" err="1">
                <a:latin typeface="AR CENA" pitchFamily="2" charset="0"/>
              </a:rPr>
              <a:t>vs</a:t>
            </a:r>
            <a:r>
              <a:rPr lang="en-US" dirty="0">
                <a:latin typeface="AR CENA" pitchFamily="2" charset="0"/>
              </a:rPr>
              <a:t> FCNC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Experimentally we know that                                       , whence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For       of the order of the </a:t>
            </a:r>
            <a:r>
              <a:rPr lang="en-US" dirty="0" err="1" smtClean="0">
                <a:latin typeface="AR CENA" pitchFamily="2" charset="0"/>
              </a:rPr>
              <a:t>Cabibbo</a:t>
            </a:r>
            <a:r>
              <a:rPr lang="en-US" dirty="0" smtClean="0">
                <a:latin typeface="AR CENA" pitchFamily="2" charset="0"/>
              </a:rPr>
              <a:t> angle, we get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                  </a:t>
            </a:r>
            <a:r>
              <a:rPr lang="en-US" dirty="0" smtClean="0">
                <a:latin typeface="AR CENA" pitchFamily="2" charset="0"/>
              </a:rPr>
              <a:t>must </a:t>
            </a:r>
            <a:r>
              <a:rPr lang="en-US" dirty="0" smtClean="0">
                <a:latin typeface="AR CENA" pitchFamily="2" charset="0"/>
              </a:rPr>
              <a:t>be in the 10-50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range in order to achieve the second-generation quark masses. </a:t>
            </a:r>
            <a:r>
              <a:rPr lang="en-US" dirty="0" smtClean="0">
                <a:latin typeface="AR CENA" pitchFamily="2" charset="0"/>
              </a:rPr>
              <a:t>Clearly, we have a conflict between SM fermion mass generation and FCNC!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98308"/>
            <a:ext cx="2971419" cy="282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32" y="2438400"/>
            <a:ext cx="3662743" cy="822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89" y="3479673"/>
            <a:ext cx="352711" cy="254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6" y="4133850"/>
            <a:ext cx="2565654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05603"/>
            <a:ext cx="1466850" cy="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480608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Near-Conformal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Technicolor</a:t>
            </a:r>
          </a:p>
        </p:txBody>
      </p:sp>
    </p:spTree>
    <p:extLst>
      <p:ext uri="{BB962C8B-B14F-4D97-AF65-F5344CB8AC3E}">
        <p14:creationId xmlns:p14="http://schemas.microsoft.com/office/powerpoint/2010/main" val="38394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Enhancement of the TC Vacuum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Recall: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QCD-like TC: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7" y="1859089"/>
            <a:ext cx="2929033" cy="73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AA52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17" y="1600200"/>
            <a:ext cx="207548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5737574" cy="874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49" y="4831366"/>
            <a:ext cx="2589467" cy="65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781E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28" y="4724400"/>
            <a:ext cx="2422072" cy="163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15000"/>
            <a:ext cx="3923633" cy="6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Enhancement of the TC Vacuum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Recall: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Suppose the dynamics is not QCD-like, and in the energy interval                       	        gauge dynamics is near conformal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7" y="1859089"/>
            <a:ext cx="2929033" cy="73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AA52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17" y="1600200"/>
            <a:ext cx="207548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5737574" cy="874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8" y="5257800"/>
            <a:ext cx="4679442" cy="289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24400"/>
            <a:ext cx="1207008" cy="2807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75789"/>
            <a:ext cx="2819400" cy="170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7400"/>
            <a:ext cx="4252246" cy="7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Enhancement of the TC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The SM fermion masses are now enhanced</a:t>
            </a:r>
            <a:r>
              <a:rPr lang="en-US" dirty="0" smtClean="0">
                <a:latin typeface="AR CENA" pitchFamily="2" charset="0"/>
              </a:rPr>
              <a:t>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FCNC are not enhanced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For large enough      this is a solution to the FCNC problem</a:t>
            </a:r>
            <a:endParaRPr lang="en-US" dirty="0">
              <a:latin typeface="AR CENA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4372737" cy="79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AA52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17" y="1524000"/>
            <a:ext cx="207548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8" y="4038600"/>
            <a:ext cx="2895552" cy="171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7" y="4572000"/>
            <a:ext cx="3430333" cy="699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07" y="6136767"/>
            <a:ext cx="328993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Infra-red Fixed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Is this real? Does a gauge theory with this kind of behavior exist? In the context of asymptotically-free gauge theories this can happen if the critical coupling for SSB,     , is smaller than the coupling at the fixed point       : then we have a nearby </a:t>
            </a:r>
            <a:r>
              <a:rPr lang="en-US" i="1" dirty="0" smtClean="0">
                <a:latin typeface="AR CENA" pitchFamily="2" charset="0"/>
              </a:rPr>
              <a:t>infra-red fixed point   </a:t>
            </a:r>
            <a:endParaRPr lang="en-US" i="1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43589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340506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328613" cy="177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44260"/>
            <a:ext cx="278225" cy="20374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46" idx="4"/>
          </p:cNvCxnSpPr>
          <p:nvPr/>
        </p:nvCxnSpPr>
        <p:spPr>
          <a:xfrm>
            <a:off x="1524000" y="3124200"/>
            <a:ext cx="990600" cy="162640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33600" y="4495800"/>
            <a:ext cx="644254" cy="60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209800" y="2768060"/>
            <a:ext cx="1371600" cy="198254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4343400"/>
            <a:ext cx="0" cy="647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4343400"/>
            <a:ext cx="0" cy="647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4431792" y="4750608"/>
            <a:ext cx="673608" cy="354792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52800" y="2438400"/>
            <a:ext cx="457200" cy="329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95400" y="2794540"/>
            <a:ext cx="457200" cy="3296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Conformal Window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38731"/>
            <a:ext cx="840295" cy="24726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6161062" cy="403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19812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 CENA" pitchFamily="2" charset="0"/>
              </a:rPr>
              <a:t>SD,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3557" y="17526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 CENA" pitchFamily="2" charset="0"/>
              </a:rPr>
              <a:t>a</a:t>
            </a:r>
            <a:r>
              <a:rPr lang="en-US" dirty="0" smtClean="0">
                <a:latin typeface="AR CENA" pitchFamily="2" charset="0"/>
              </a:rPr>
              <a:t>ll-order  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1828800"/>
            <a:ext cx="155067" cy="253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3" y="2133600"/>
            <a:ext cx="848677" cy="2493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56245"/>
            <a:ext cx="777430" cy="253555"/>
          </a:xfrm>
          <a:prstGeom prst="rect">
            <a:avLst/>
          </a:prstGeom>
        </p:spPr>
      </p:pic>
      <p:sp>
        <p:nvSpPr>
          <p:cNvPr id="68" name="Oval Callout 67"/>
          <p:cNvSpPr/>
          <p:nvPr/>
        </p:nvSpPr>
        <p:spPr>
          <a:xfrm>
            <a:off x="1066800" y="1752600"/>
            <a:ext cx="1143000" cy="630364"/>
          </a:xfrm>
          <a:prstGeom prst="wedgeEllipseCallout">
            <a:avLst>
              <a:gd name="adj1" fmla="val 7738"/>
              <a:gd name="adj2" fmla="val 2158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Callout 68"/>
          <p:cNvSpPr/>
          <p:nvPr/>
        </p:nvSpPr>
        <p:spPr>
          <a:xfrm>
            <a:off x="3124200" y="1828800"/>
            <a:ext cx="1371600" cy="630364"/>
          </a:xfrm>
          <a:prstGeom prst="wedgeEllipseCallout">
            <a:avLst>
              <a:gd name="adj1" fmla="val -49405"/>
              <a:gd name="adj2" fmla="val 180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Callout 69"/>
          <p:cNvSpPr/>
          <p:nvPr/>
        </p:nvSpPr>
        <p:spPr>
          <a:xfrm>
            <a:off x="5257800" y="1676400"/>
            <a:ext cx="1436662" cy="782764"/>
          </a:xfrm>
          <a:prstGeom prst="wedgeEllipseCallout">
            <a:avLst>
              <a:gd name="adj1" fmla="val -94868"/>
              <a:gd name="adj2" fmla="val 1856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858000" y="2862621"/>
            <a:ext cx="21210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Sannino-Tuominen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05</a:t>
            </a:r>
          </a:p>
          <a:p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Dietrich-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Sannino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06</a:t>
            </a:r>
          </a:p>
          <a:p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Ryttov-Sannino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08</a:t>
            </a:r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10400" y="5845314"/>
            <a:ext cx="132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 CENA" pitchFamily="2" charset="0"/>
              </a:rPr>
              <a:t>SU(N)</a:t>
            </a:r>
            <a:endParaRPr lang="en-US" sz="40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ETC Effects on the Conformal Window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What we have just seen were estimates of the conformal window for TC in isolation. However, there are “back-reactions” from ETC</a:t>
            </a:r>
          </a:p>
          <a:p>
            <a:r>
              <a:rPr lang="en-US" dirty="0" smtClean="0">
                <a:latin typeface="AR CENA" pitchFamily="2" charset="0"/>
              </a:rPr>
              <a:t>This can be seen in a </a:t>
            </a:r>
            <a:r>
              <a:rPr lang="en-US" i="1" dirty="0" smtClean="0">
                <a:latin typeface="AR CENA" pitchFamily="2" charset="0"/>
              </a:rPr>
              <a:t>gauged NJL</a:t>
            </a:r>
            <a:r>
              <a:rPr lang="en-US" dirty="0" smtClean="0">
                <a:latin typeface="AR CENA" pitchFamily="2" charset="0"/>
              </a:rPr>
              <a:t> model, with four-fermion operators induced by the ETC sector</a:t>
            </a:r>
          </a:p>
          <a:p>
            <a:endParaRPr lang="en-US" i="1" dirty="0">
              <a:latin typeface="AR CENA" pitchFamily="2" charset="0"/>
            </a:endParaRPr>
          </a:p>
          <a:p>
            <a:endParaRPr lang="en-US" i="1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the large-        limit the four-fermion interaction is shown to favor chiral symmetry breaking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(Bardeen-Leung-Love 86, Kondo-Mino-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Yamawaki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88, 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Appelquist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Soldate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-Takeuchi-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Wijewardhana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88)</a:t>
            </a:r>
            <a:r>
              <a:rPr lang="en-US" dirty="0" smtClean="0">
                <a:latin typeface="AR CENA" pitchFamily="2" charset="0"/>
              </a:rPr>
              <a:t>. If the four-fermion coupling is large enough, chiral symmetry breaking can occur even for subcritical TC gauge coupling, due to the four-fermion interaction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" y="3352800"/>
            <a:ext cx="8666988" cy="622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59008"/>
            <a:ext cx="519684" cy="2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The 125 </a:t>
            </a:r>
            <a:r>
              <a:rPr lang="en-US" dirty="0" err="1">
                <a:latin typeface="AR CENA" pitchFamily="2" charset="0"/>
              </a:rPr>
              <a:t>GeV</a:t>
            </a:r>
            <a:r>
              <a:rPr lang="en-US" dirty="0">
                <a:latin typeface="AR CENA" pitchFamily="2" charset="0"/>
              </a:rPr>
              <a:t> Boson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Which theories can accommodate a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Higgs?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Certainly all theories with weakly coupled dynamics at the 1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 scale: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SM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SUSY</a:t>
            </a:r>
          </a:p>
          <a:p>
            <a:pPr lvl="1"/>
            <a:r>
              <a:rPr lang="en-US" dirty="0" smtClean="0">
                <a:latin typeface="AR CENA" pitchFamily="2" charset="0"/>
              </a:rPr>
              <a:t>Little Higgs / Composite Higgs</a:t>
            </a:r>
          </a:p>
          <a:p>
            <a:pPr lvl="1"/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However it seems increasingly unlikely that that these theories can avoid large fine tuning in the Higgs mass. Unless the LHC finds something new...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What about strongly coupled dynamics at the 1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 scale?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ETC Effects on the Conformal Window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6249461" cy="4038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41386"/>
            <a:ext cx="2325433" cy="7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Walking TC Candidates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 CENA" pitchFamily="2" charset="0"/>
              </a:rPr>
              <a:t>It is important to have a small number of </a:t>
            </a:r>
            <a:r>
              <a:rPr lang="en-US" dirty="0" err="1" smtClean="0">
                <a:latin typeface="AR CENA" pitchFamily="2" charset="0"/>
              </a:rPr>
              <a:t>technicolors</a:t>
            </a:r>
            <a:r>
              <a:rPr lang="en-US" dirty="0" smtClean="0">
                <a:latin typeface="AR CENA" pitchFamily="2" charset="0"/>
              </a:rPr>
              <a:t>, because of the </a:t>
            </a:r>
            <a:r>
              <a:rPr lang="en-US" i="1" dirty="0" smtClean="0">
                <a:latin typeface="AR CENA" pitchFamily="2" charset="0"/>
              </a:rPr>
              <a:t>S</a:t>
            </a:r>
            <a:r>
              <a:rPr lang="en-US" dirty="0" smtClean="0">
                <a:latin typeface="AR CENA" pitchFamily="2" charset="0"/>
              </a:rPr>
              <a:t> parameter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257800" cy="3446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2593776"/>
            <a:ext cx="3137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m</a:t>
            </a:r>
            <a:r>
              <a:rPr lang="en-US" sz="2000" dirty="0" smtClean="0">
                <a:latin typeface="AR CENA" pitchFamily="2" charset="0"/>
              </a:rPr>
              <a:t>inimal  walking TC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Sannino-Tuominen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05,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RF-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Frandsen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Sannino-Ryttov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06)</a:t>
            </a:r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3128" y="390828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n</a:t>
            </a:r>
            <a:r>
              <a:rPr lang="en-US" sz="2000" dirty="0" smtClean="0">
                <a:latin typeface="AR CENA" pitchFamily="2" charset="0"/>
              </a:rPr>
              <a:t>ext-to-minimal  walking TC</a:t>
            </a:r>
          </a:p>
          <a:p>
            <a:r>
              <a:rPr lang="en-US" sz="2000" dirty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AR CENA" pitchFamily="2" charset="0"/>
              </a:rPr>
              <a:t>Sannino-Tuominen</a:t>
            </a:r>
            <a:r>
              <a:rPr lang="en-US" sz="2000" dirty="0">
                <a:solidFill>
                  <a:srgbClr val="00B050"/>
                </a:solidFill>
                <a:latin typeface="AR CENA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05)</a:t>
            </a:r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828800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itchFamily="2" charset="0"/>
              </a:rPr>
              <a:t>o</a:t>
            </a:r>
            <a:r>
              <a:rPr lang="en-US" sz="2000" dirty="0" smtClean="0">
                <a:latin typeface="AR CENA" pitchFamily="2" charset="0"/>
              </a:rPr>
              <a:t>ne-family TC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Fahri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-Susskind 79)</a:t>
            </a:r>
            <a:endParaRPr lang="en-US" sz="2000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3400" y="4038600"/>
            <a:ext cx="304800" cy="304800"/>
          </a:xfrm>
          <a:prstGeom prst="wedgeEllipseCallout">
            <a:avLst>
              <a:gd name="adj1" fmla="val 1731167"/>
              <a:gd name="adj2" fmla="val -429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1524000" y="3962400"/>
            <a:ext cx="304800" cy="304800"/>
          </a:xfrm>
          <a:prstGeom prst="wedgeEllipseCallout">
            <a:avLst>
              <a:gd name="adj1" fmla="val 1423167"/>
              <a:gd name="adj2" fmla="val -9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533400" y="3048000"/>
            <a:ext cx="304800" cy="304800"/>
          </a:xfrm>
          <a:prstGeom prst="wedgeEllipseCallout">
            <a:avLst>
              <a:gd name="adj1" fmla="val 1727167"/>
              <a:gd name="adj2" fmla="val -341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2364" y="2590800"/>
            <a:ext cx="68948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Higgs in Near-Conformal 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Technicolor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55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Near-Conformal Technicolor </a:t>
            </a:r>
            <a:r>
              <a:rPr lang="en-US" dirty="0">
                <a:latin typeface="AR CENA" pitchFamily="2" charset="0"/>
              </a:rPr>
              <a:t>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In QCD-like TC the Higgs is a lot heavier than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What about in near-conformal TC?</a:t>
            </a:r>
          </a:p>
          <a:p>
            <a:r>
              <a:rPr lang="en-US" dirty="0" smtClean="0">
                <a:latin typeface="AR CENA" pitchFamily="2" charset="0"/>
              </a:rPr>
              <a:t>Recall that in near-conformal TC we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have an approximate scale invariance,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which is spontaneously broken</a:t>
            </a:r>
          </a:p>
          <a:p>
            <a:r>
              <a:rPr lang="en-US" dirty="0" smtClean="0">
                <a:latin typeface="AR CENA" pitchFamily="2" charset="0"/>
              </a:rPr>
              <a:t>Thus we expect the spectrum to </a:t>
            </a:r>
          </a:p>
          <a:p>
            <a:pPr marL="0" indent="0">
              <a:buNone/>
            </a:pPr>
            <a:r>
              <a:rPr lang="en-US" dirty="0" smtClean="0">
                <a:latin typeface="AR CENA" pitchFamily="2" charset="0"/>
              </a:rPr>
              <a:t>  feature a light pseudo </a:t>
            </a:r>
            <a:r>
              <a:rPr lang="en-US" dirty="0" err="1" smtClean="0">
                <a:latin typeface="AR CENA" pitchFamily="2" charset="0"/>
              </a:rPr>
              <a:t>Nambu</a:t>
            </a:r>
            <a:r>
              <a:rPr lang="en-US" dirty="0" smtClean="0">
                <a:latin typeface="AR CENA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latin typeface="AR CENA" pitchFamily="2" charset="0"/>
              </a:rPr>
              <a:t>  Goldstone </a:t>
            </a:r>
            <a:r>
              <a:rPr lang="en-US" dirty="0" smtClean="0">
                <a:latin typeface="AR CENA" pitchFamily="2" charset="0"/>
              </a:rPr>
              <a:t>boson, </a:t>
            </a:r>
            <a:r>
              <a:rPr lang="en-US" dirty="0" smtClean="0">
                <a:latin typeface="AR CENA" pitchFamily="2" charset="0"/>
              </a:rPr>
              <a:t>the </a:t>
            </a:r>
            <a:r>
              <a:rPr lang="en-US" i="1" dirty="0" err="1" smtClean="0">
                <a:solidFill>
                  <a:srgbClr val="DAA520"/>
                </a:solidFill>
                <a:latin typeface="AR CENA" pitchFamily="2" charset="0"/>
              </a:rPr>
              <a:t>dilaton</a:t>
            </a:r>
            <a:r>
              <a:rPr lang="en-US" i="1" dirty="0" smtClean="0">
                <a:solidFill>
                  <a:srgbClr val="DAA520"/>
                </a:solidFill>
                <a:latin typeface="AR CENA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Gildener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-Weinberg 76)</a:t>
            </a:r>
          </a:p>
          <a:p>
            <a:r>
              <a:rPr lang="en-US" dirty="0" smtClean="0">
                <a:latin typeface="AR CENA" pitchFamily="2" charset="0"/>
              </a:rPr>
              <a:t>In TC this would be a </a:t>
            </a:r>
            <a:r>
              <a:rPr lang="en-US" dirty="0" err="1" smtClean="0">
                <a:latin typeface="AR CENA" pitchFamily="2" charset="0"/>
              </a:rPr>
              <a:t>techniquark</a:t>
            </a:r>
            <a:r>
              <a:rPr lang="en-US" dirty="0" smtClean="0">
                <a:latin typeface="AR CENA" pitchFamily="2" charset="0"/>
              </a:rPr>
              <a:t> bound state, a </a:t>
            </a:r>
            <a:r>
              <a:rPr lang="en-US" i="1" dirty="0" err="1" smtClean="0">
                <a:solidFill>
                  <a:srgbClr val="DAA520"/>
                </a:solidFill>
                <a:latin typeface="AR CENA" pitchFamily="2" charset="0"/>
              </a:rPr>
              <a:t>technidilaton</a:t>
            </a:r>
            <a:endParaRPr lang="en-US" i="1" dirty="0">
              <a:solidFill>
                <a:srgbClr val="DAA520"/>
              </a:solidFill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This could be a candidate for the observed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boson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40506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1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Near-Conformal-Higgs </a:t>
            </a:r>
            <a:r>
              <a:rPr lang="en-US" dirty="0">
                <a:latin typeface="AR CENA" pitchFamily="2" charset="0"/>
              </a:rPr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How do we estimate the mass of the near-conformal Higgs in TC?</a:t>
            </a:r>
          </a:p>
          <a:p>
            <a:endParaRPr lang="en-US" dirty="0">
              <a:latin typeface="AR CENA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latin typeface="AR CENA" pitchFamily="2" charset="0"/>
              </a:rPr>
              <a:t>Saturation of the trace anomaly 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(Dietrich-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Sannino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-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Tuominen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05)</a:t>
            </a:r>
          </a:p>
          <a:p>
            <a:pPr marL="731520" lvl="1" indent="-457200">
              <a:buFont typeface="+mj-lt"/>
              <a:buAutoNum type="arabicPeriod"/>
            </a:pPr>
            <a:endParaRPr lang="en-US" sz="2400" dirty="0">
              <a:solidFill>
                <a:srgbClr val="00B050"/>
              </a:solidFill>
              <a:latin typeface="AR CENA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latin typeface="AR CENA" pitchFamily="2" charset="0"/>
              </a:rPr>
              <a:t>Partially conserved </a:t>
            </a:r>
            <a:r>
              <a:rPr lang="en-US" sz="2400" dirty="0" err="1" smtClean="0">
                <a:latin typeface="AR CENA" pitchFamily="2" charset="0"/>
              </a:rPr>
              <a:t>dilatonic</a:t>
            </a:r>
            <a:r>
              <a:rPr lang="en-US" sz="2400" dirty="0" smtClean="0">
                <a:latin typeface="AR CENA" pitchFamily="2" charset="0"/>
              </a:rPr>
              <a:t> current 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Appelquist-Bai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10)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>
              <a:solidFill>
                <a:srgbClr val="00B050"/>
              </a:solidFill>
              <a:latin typeface="AR CENA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latin typeface="AR CENA" pitchFamily="2" charset="0"/>
              </a:rPr>
              <a:t>Bethe-</a:t>
            </a:r>
            <a:r>
              <a:rPr lang="en-US" sz="2400" dirty="0" err="1" smtClean="0">
                <a:latin typeface="AR CENA" pitchFamily="2" charset="0"/>
              </a:rPr>
              <a:t>Salpeter</a:t>
            </a:r>
            <a:r>
              <a:rPr lang="en-US" sz="2400" dirty="0" smtClean="0">
                <a:latin typeface="AR CENA" pitchFamily="2" charset="0"/>
              </a:rPr>
              <a:t> equation in ladder approximation 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(Harada-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Kurachi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-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Yamawaki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 03, 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Kurachi-Shrock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06, Doff-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Natale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09)</a:t>
            </a:r>
            <a:endParaRPr lang="en-US" dirty="0">
              <a:solidFill>
                <a:srgbClr val="00B050"/>
              </a:solidFill>
              <a:latin typeface="AR CENA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en-US" sz="2400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For a fixed number of </a:t>
            </a:r>
            <a:r>
              <a:rPr lang="en-US" dirty="0" err="1" smtClean="0">
                <a:latin typeface="AR CENA" pitchFamily="2" charset="0"/>
              </a:rPr>
              <a:t>technicolors</a:t>
            </a:r>
            <a:r>
              <a:rPr lang="en-US" dirty="0" smtClean="0">
                <a:latin typeface="AR CENA" pitchFamily="2" charset="0"/>
              </a:rPr>
              <a:t>, dynamics depend on the number of </a:t>
            </a:r>
            <a:r>
              <a:rPr lang="en-US" dirty="0" err="1" smtClean="0">
                <a:latin typeface="AR CENA" pitchFamily="2" charset="0"/>
              </a:rPr>
              <a:t>techniflavors</a:t>
            </a: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As we approach the conformal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window, the mass of the lightest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 err="1" smtClean="0">
                <a:latin typeface="AR CENA" pitchFamily="2" charset="0"/>
              </a:rPr>
              <a:t>technihadrons</a:t>
            </a:r>
            <a:r>
              <a:rPr lang="en-US" dirty="0" smtClean="0">
                <a:latin typeface="AR CENA" pitchFamily="2" charset="0"/>
              </a:rPr>
              <a:t> approach zero</a:t>
            </a: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Different </a:t>
            </a:r>
            <a:r>
              <a:rPr lang="en-US" dirty="0" err="1" smtClean="0">
                <a:latin typeface="AR CENA" pitchFamily="2" charset="0"/>
              </a:rPr>
              <a:t>technihadrons</a:t>
            </a:r>
            <a:r>
              <a:rPr lang="en-US" dirty="0" smtClean="0">
                <a:latin typeface="AR CENA" pitchFamily="2" charset="0"/>
              </a:rPr>
              <a:t> have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different values of     and    </a:t>
            </a:r>
          </a:p>
          <a:p>
            <a:r>
              <a:rPr lang="en-US" dirty="0" smtClean="0">
                <a:latin typeface="AR CENA" pitchFamily="2" charset="0"/>
              </a:rPr>
              <a:t>For the </a:t>
            </a:r>
            <a:r>
              <a:rPr lang="en-US" dirty="0" err="1" smtClean="0">
                <a:latin typeface="AR CENA" pitchFamily="2" charset="0"/>
              </a:rPr>
              <a:t>technidilaton</a:t>
            </a:r>
            <a:r>
              <a:rPr lang="en-US" dirty="0" smtClean="0">
                <a:latin typeface="AR CENA" pitchFamily="2" charset="0"/>
              </a:rPr>
              <a:t> we can infer the critical exponent by matching the scale anomaly in the effective theory and in the underlying gauge theory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419600" cy="2897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91356"/>
            <a:ext cx="3145345" cy="352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10" y="5220843"/>
            <a:ext cx="144590" cy="131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257800"/>
            <a:ext cx="132016" cy="1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33" y="2438400"/>
            <a:ext cx="5188267" cy="6810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In the effective theory, assuming trace anomaly to be saturated by a single scalar field 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the underlying gauge theory: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Thus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59" y="3308032"/>
            <a:ext cx="2008441" cy="421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7" y="4396552"/>
            <a:ext cx="3095625" cy="750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76926"/>
            <a:ext cx="1542859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Recall: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Assume            , which implies,                 and               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16" y="2209800"/>
            <a:ext cx="1357884" cy="690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4087368" cy="706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88221"/>
            <a:ext cx="4410646" cy="75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4358640"/>
            <a:ext cx="840295" cy="24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70" y="4419600"/>
            <a:ext cx="1196530" cy="169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17021"/>
            <a:ext cx="6389370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Thus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Let         be the scalar mass for a number        of </a:t>
            </a:r>
            <a:r>
              <a:rPr lang="en-US" dirty="0" err="1" smtClean="0">
                <a:latin typeface="AR CENA" pitchFamily="2" charset="0"/>
              </a:rPr>
              <a:t>techniflavors</a:t>
            </a:r>
            <a:r>
              <a:rPr lang="en-US" dirty="0" smtClean="0">
                <a:latin typeface="AR CENA" pitchFamily="2" charset="0"/>
              </a:rPr>
              <a:t> sufficiently close to the critical value        . Then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Scaling up from two-flavor QCD gives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098548"/>
            <a:ext cx="3375469" cy="398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8" y="3009519"/>
            <a:ext cx="448437" cy="28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89" y="3048000"/>
            <a:ext cx="507111" cy="289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15284"/>
            <a:ext cx="507111" cy="318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5" y="4038600"/>
            <a:ext cx="3293745" cy="839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5602225"/>
            <a:ext cx="7387590" cy="9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For three </a:t>
            </a:r>
            <a:r>
              <a:rPr lang="en-US" dirty="0" err="1" smtClean="0">
                <a:latin typeface="AR CENA" pitchFamily="2" charset="0"/>
              </a:rPr>
              <a:t>technicolors</a:t>
            </a:r>
            <a:r>
              <a:rPr lang="en-US" dirty="0" smtClean="0">
                <a:latin typeface="AR CENA" pitchFamily="2" charset="0"/>
              </a:rPr>
              <a:t> and eleven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 err="1" smtClean="0">
                <a:latin typeface="AR CENA" pitchFamily="2" charset="0"/>
              </a:rPr>
              <a:t>techniflavors</a:t>
            </a:r>
            <a:r>
              <a:rPr lang="en-US" dirty="0" smtClean="0">
                <a:latin typeface="AR CENA" pitchFamily="2" charset="0"/>
              </a:rPr>
              <a:t> this gives </a:t>
            </a: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However               seems too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below the conformal window for 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this to be fully accurate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8" y="2971800"/>
            <a:ext cx="4279392" cy="3046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02024"/>
            <a:ext cx="379095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4800601"/>
            <a:ext cx="1026795" cy="289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1676400"/>
            <a:ext cx="7387590" cy="9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Technicolor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Saturation of the Trace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We can use ETC to effectively</a:t>
            </a:r>
          </a:p>
          <a:p>
            <a:pPr marL="0" indent="0">
              <a:buNone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 produce a non-integer value of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1676400"/>
            <a:ext cx="7387590" cy="904113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3324"/>
            <a:ext cx="4478388" cy="289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8" y="3843528"/>
            <a:ext cx="55321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PCDC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Recall from </a:t>
            </a:r>
            <a:r>
              <a:rPr lang="en-US" dirty="0" smtClean="0">
                <a:latin typeface="AR CENA" pitchFamily="2" charset="0"/>
              </a:rPr>
              <a:t>PCAC</a:t>
            </a:r>
            <a:r>
              <a:rPr lang="en-US" sz="2400" dirty="0" smtClean="0"/>
              <a:t>                                               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2526604"/>
            <a:ext cx="5227891" cy="413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1" y="3276600"/>
            <a:ext cx="5611749" cy="4259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" y="3886200"/>
            <a:ext cx="6902005" cy="7280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" y="4876800"/>
            <a:ext cx="3137725" cy="4110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" y="5670042"/>
            <a:ext cx="74295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PCDC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Recall from PCAC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2362200"/>
            <a:ext cx="5443347" cy="1228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84" y="4114800"/>
            <a:ext cx="4319016" cy="7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PCDC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A similar analysis holds for </a:t>
            </a:r>
            <a:r>
              <a:rPr lang="en-US" dirty="0" smtClean="0">
                <a:latin typeface="AR CENA" pitchFamily="2" charset="0"/>
              </a:rPr>
              <a:t>PCDC</a:t>
            </a:r>
            <a:r>
              <a:rPr lang="en-US" sz="2400" dirty="0" smtClean="0"/>
              <a:t>                                               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33" y="1729264"/>
            <a:ext cx="1491901" cy="2519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86000"/>
            <a:ext cx="4368546" cy="7528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1" y="3276600"/>
            <a:ext cx="6361938" cy="628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1564"/>
            <a:ext cx="7653528" cy="7452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3124"/>
            <a:ext cx="4350258" cy="37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974843"/>
            <a:ext cx="8355711" cy="4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PCDC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A similar analysis holds for </a:t>
            </a:r>
            <a:r>
              <a:rPr lang="en-US" dirty="0" smtClean="0">
                <a:latin typeface="AR CENA" pitchFamily="2" charset="0"/>
              </a:rPr>
              <a:t>PCDC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As before, assume            </a:t>
            </a:r>
            <a:r>
              <a:rPr lang="en-US" dirty="0">
                <a:latin typeface="AR CENA" pitchFamily="2" charset="0"/>
              </a:rPr>
              <a:t>, which implies,                 and             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4" y="2438400"/>
            <a:ext cx="6528054" cy="124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84" y="1729264"/>
            <a:ext cx="1491901" cy="251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23" y="4038600"/>
            <a:ext cx="6097143" cy="824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39131"/>
            <a:ext cx="840295" cy="24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00091"/>
            <a:ext cx="1196530" cy="169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91200"/>
            <a:ext cx="6389370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PCDC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Also, assume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Then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Numerical estimates are only possible by giving some mass scale input, so the result is the same as in scaling estimate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22" y="2258378"/>
            <a:ext cx="3068383" cy="408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581401"/>
            <a:ext cx="5017389" cy="6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Bethe-</a:t>
            </a:r>
            <a:r>
              <a:rPr lang="en-US" dirty="0" err="1" smtClean="0">
                <a:latin typeface="AR CENA" pitchFamily="2" charset="0"/>
              </a:rPr>
              <a:t>Salpeter</a:t>
            </a:r>
            <a:r>
              <a:rPr lang="en-US" dirty="0" smtClean="0">
                <a:latin typeface="AR CENA" pitchFamily="2" charset="0"/>
              </a:rPr>
              <a:t> </a:t>
            </a:r>
            <a:r>
              <a:rPr lang="en-US" dirty="0">
                <a:latin typeface="AR CENA" pitchFamily="2" charset="0"/>
              </a:rPr>
              <a:t>Equation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Solutions of the Bethe </a:t>
            </a:r>
            <a:r>
              <a:rPr lang="en-US" dirty="0" err="1" smtClean="0">
                <a:latin typeface="AR CENA" pitchFamily="2" charset="0"/>
              </a:rPr>
              <a:t>Salpeter</a:t>
            </a:r>
            <a:r>
              <a:rPr lang="en-US" dirty="0" smtClean="0">
                <a:latin typeface="AR CENA" pitchFamily="2" charset="0"/>
              </a:rPr>
              <a:t> equation can be found in the rainbow approximation</a:t>
            </a:r>
          </a:p>
          <a:p>
            <a:r>
              <a:rPr lang="en-US" dirty="0" smtClean="0">
                <a:latin typeface="AR CENA" pitchFamily="2" charset="0"/>
              </a:rPr>
              <a:t>The full fermion propagator must be given as input, and in order to compute this, approximations and </a:t>
            </a:r>
            <a:r>
              <a:rPr lang="en-US" dirty="0" err="1" smtClean="0">
                <a:latin typeface="AR CENA" pitchFamily="2" charset="0"/>
              </a:rPr>
              <a:t>ansatz</a:t>
            </a:r>
            <a:r>
              <a:rPr lang="en-US" dirty="0" smtClean="0">
                <a:latin typeface="AR CENA" pitchFamily="2" charset="0"/>
              </a:rPr>
              <a:t> are employed</a:t>
            </a:r>
          </a:p>
          <a:p>
            <a:r>
              <a:rPr lang="en-US" dirty="0" smtClean="0">
                <a:latin typeface="AR CENA" pitchFamily="2" charset="0"/>
              </a:rPr>
              <a:t>The results obtained by Harada, </a:t>
            </a:r>
            <a:r>
              <a:rPr lang="en-US" dirty="0" err="1" smtClean="0">
                <a:latin typeface="AR CENA" pitchFamily="2" charset="0"/>
              </a:rPr>
              <a:t>Kurachi</a:t>
            </a:r>
            <a:r>
              <a:rPr lang="en-US" dirty="0" smtClean="0">
                <a:latin typeface="AR CENA" pitchFamily="2" charset="0"/>
              </a:rPr>
              <a:t>, and </a:t>
            </a:r>
            <a:r>
              <a:rPr lang="en-US" dirty="0" err="1" smtClean="0">
                <a:latin typeface="AR CENA" pitchFamily="2" charset="0"/>
              </a:rPr>
              <a:t>Yamawaki</a:t>
            </a:r>
            <a:r>
              <a:rPr lang="en-US" dirty="0" smtClean="0">
                <a:latin typeface="AR CENA" pitchFamily="2" charset="0"/>
              </a:rPr>
              <a:t> are for scaled up QCD, with a large number of </a:t>
            </a:r>
            <a:r>
              <a:rPr lang="en-US" dirty="0" err="1" smtClean="0">
                <a:latin typeface="AR CENA" pitchFamily="2" charset="0"/>
              </a:rPr>
              <a:t>techniflavors</a:t>
            </a:r>
            <a:r>
              <a:rPr lang="en-US" dirty="0" smtClean="0">
                <a:latin typeface="AR CENA" pitchFamily="2" charset="0"/>
              </a:rPr>
              <a:t>, approaching the conformal window</a:t>
            </a:r>
          </a:p>
          <a:p>
            <a:r>
              <a:rPr lang="en-US" dirty="0" smtClean="0">
                <a:latin typeface="AR CENA" pitchFamily="2" charset="0"/>
              </a:rPr>
              <a:t>Their results show that as the infra-red fixed point approaches the critical coupling,                  , whence, for SU(3) in the fundamental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1313878" cy="234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46" y="5626608"/>
            <a:ext cx="340385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Bethe-</a:t>
            </a:r>
            <a:r>
              <a:rPr lang="en-US" dirty="0" err="1">
                <a:latin typeface="AR CENA" pitchFamily="2" charset="0"/>
              </a:rPr>
              <a:t>Salpeter</a:t>
            </a:r>
            <a:r>
              <a:rPr lang="en-US" dirty="0">
                <a:latin typeface="AR CENA" pitchFamily="2" charset="0"/>
              </a:rPr>
              <a:t>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The results obtained by Doff and </a:t>
            </a:r>
            <a:r>
              <a:rPr lang="en-US" dirty="0" err="1" smtClean="0">
                <a:latin typeface="AR CENA" pitchFamily="2" charset="0"/>
              </a:rPr>
              <a:t>Natale</a:t>
            </a:r>
            <a:r>
              <a:rPr lang="en-US" dirty="0" smtClean="0">
                <a:latin typeface="AR CENA" pitchFamily="2" charset="0"/>
              </a:rPr>
              <a:t> for SU(3) in the fundamental is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2200"/>
            <a:ext cx="303580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to the TC-Higgs Mass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A scaled-up sigma meson, in SU(3) TC with QCD-like dynamics, has mass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T</a:t>
            </a:r>
            <a:r>
              <a:rPr lang="en-US" dirty="0" smtClean="0">
                <a:latin typeface="AR CENA" pitchFamily="2" charset="0"/>
              </a:rPr>
              <a:t>he estimates from near-conformal SU(3) TC are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Clearly a reduction, but still far from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! We could attain that value by increasing either the number of </a:t>
            </a:r>
            <a:r>
              <a:rPr lang="en-US" dirty="0" err="1" smtClean="0">
                <a:latin typeface="AR CENA" pitchFamily="2" charset="0"/>
              </a:rPr>
              <a:t>technicolors</a:t>
            </a:r>
            <a:r>
              <a:rPr lang="en-US" dirty="0" smtClean="0">
                <a:latin typeface="AR CENA" pitchFamily="2" charset="0"/>
              </a:rPr>
              <a:t> or the number of </a:t>
            </a:r>
            <a:r>
              <a:rPr lang="en-US" dirty="0" err="1" smtClean="0">
                <a:latin typeface="AR CENA" pitchFamily="2" charset="0"/>
              </a:rPr>
              <a:t>techniflavors</a:t>
            </a:r>
            <a:r>
              <a:rPr lang="en-US" dirty="0" smtClean="0">
                <a:latin typeface="AR CENA" pitchFamily="2" charset="0"/>
              </a:rPr>
              <a:t>. But this is bad for the </a:t>
            </a:r>
            <a:r>
              <a:rPr lang="en-US" i="1" dirty="0" smtClean="0">
                <a:latin typeface="AR CENA" pitchFamily="2" charset="0"/>
              </a:rPr>
              <a:t>S</a:t>
            </a:r>
            <a:r>
              <a:rPr lang="en-US" dirty="0" smtClean="0">
                <a:latin typeface="AR CENA" pitchFamily="2" charset="0"/>
              </a:rPr>
              <a:t> parameter!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366260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45280"/>
            <a:ext cx="44897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 CENA" pitchFamily="2" charset="0"/>
              </a:rPr>
              <a:t>Radiative</a:t>
            </a:r>
            <a:r>
              <a:rPr lang="en-US" dirty="0">
                <a:latin typeface="AR CENA" pitchFamily="2" charset="0"/>
              </a:rPr>
              <a:t> Corrections to the TC-Higgs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However, we are missing an important contribution to the Higgs mass in TC: the </a:t>
            </a:r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from SM fields.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(RF-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Frandsen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Sannino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12)</a:t>
            </a:r>
            <a:endParaRPr lang="en-US" dirty="0" smtClean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 </a:t>
            </a:r>
            <a:r>
              <a:rPr lang="en-US" dirty="0" smtClean="0">
                <a:latin typeface="AR CENA" pitchFamily="2" charset="0"/>
              </a:rPr>
              <a:t>dominant correction is due to the top loop, and the subdominant from loops of EW gauge bosons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These corrections are quadratic in the cutoff. The latter is estimated to be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7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52800"/>
            <a:ext cx="6120384" cy="1537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5745480"/>
            <a:ext cx="560984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Technicolor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CENA" pitchFamily="2" charset="0"/>
              </a:rPr>
              <a:t>Technicolor</a:t>
            </a:r>
            <a:r>
              <a:rPr lang="en-US" dirty="0" smtClean="0">
                <a:latin typeface="AR CENA" pitchFamily="2" charset="0"/>
              </a:rPr>
              <a:t> is a gauge theory which breaks the electroweak symmetry, and is strongly coupled at the 1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 scale.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(Weinberg 79 – Susskind 79)</a:t>
            </a:r>
            <a:endParaRPr lang="en-US" sz="2000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The fermions feeling the TC force are called </a:t>
            </a:r>
            <a:r>
              <a:rPr lang="en-US" dirty="0" err="1">
                <a:solidFill>
                  <a:srgbClr val="FF0000"/>
                </a:solidFill>
                <a:latin typeface="AR CENA" pitchFamily="2" charset="0"/>
              </a:rPr>
              <a:t>techniquarks</a:t>
            </a:r>
            <a:r>
              <a:rPr lang="en-US" dirty="0">
                <a:latin typeface="AR CENA" pitchFamily="2" charset="0"/>
              </a:rPr>
              <a:t>. The </a:t>
            </a:r>
            <a:r>
              <a:rPr lang="en-US" dirty="0" err="1">
                <a:latin typeface="AR CENA" pitchFamily="2" charset="0"/>
              </a:rPr>
              <a:t>techniquark</a:t>
            </a:r>
            <a:r>
              <a:rPr lang="en-US" dirty="0">
                <a:latin typeface="AR CENA" pitchFamily="2" charset="0"/>
              </a:rPr>
              <a:t> sector features a global </a:t>
            </a:r>
            <a:r>
              <a:rPr lang="en-US" dirty="0">
                <a:solidFill>
                  <a:srgbClr val="FF0000"/>
                </a:solidFill>
                <a:latin typeface="AR CENA" pitchFamily="2" charset="0"/>
              </a:rPr>
              <a:t>chiral symmetry</a:t>
            </a:r>
            <a:r>
              <a:rPr lang="en-US" dirty="0">
                <a:latin typeface="AR CENA" pitchFamily="2" charset="0"/>
              </a:rPr>
              <a:t> which is spontaneously broken by the TC force</a:t>
            </a:r>
            <a:r>
              <a:rPr lang="en-US" dirty="0" smtClean="0">
                <a:latin typeface="AR CENA" pitchFamily="2" charset="0"/>
              </a:rPr>
              <a:t>.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techniquarks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 carry electroweak charge, so that EWSB is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embededd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 in </a:t>
            </a:r>
            <a:r>
              <a:rPr lang="en-US" dirty="0">
                <a:latin typeface="AR CENA" pitchFamily="2" charset="0"/>
              </a:rPr>
              <a:t>chiral symmetry </a:t>
            </a:r>
            <a:r>
              <a:rPr lang="en-US" dirty="0" smtClean="0">
                <a:latin typeface="AR CENA" pitchFamily="2" charset="0"/>
              </a:rPr>
              <a:t>breaking.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techniquarks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 can either possess or not QCD color charge. If they do, the fermion condensate produced by the TC force should not break QCD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 CENA" pitchFamily="2" charset="0"/>
              </a:rPr>
              <a:t>!</a:t>
            </a:r>
            <a:endParaRPr lang="en-US" dirty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 CENA" pitchFamily="2" charset="0"/>
              </a:rPr>
              <a:t>Radiative</a:t>
            </a:r>
            <a:r>
              <a:rPr lang="en-US" dirty="0">
                <a:latin typeface="AR CENA" pitchFamily="2" charset="0"/>
              </a:rPr>
              <a:t> Corrections to the TC-Higgs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However, we are missing an important contribution to the Higgs mass in TC: the </a:t>
            </a:r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from SM fields</a:t>
            </a:r>
          </a:p>
          <a:p>
            <a:r>
              <a:rPr lang="en-US" dirty="0" smtClean="0">
                <a:latin typeface="AR CENA" pitchFamily="2" charset="0"/>
              </a:rPr>
              <a:t>The dominant correction is due to the top loop, and the subdominant from loops of EW gauge bosons</a:t>
            </a: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7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52800"/>
            <a:ext cx="6120384" cy="1537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81600"/>
            <a:ext cx="7589520" cy="14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to the TC-Higgs Mass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itchFamily="2" charset="0"/>
              </a:rPr>
              <a:t>A scaled-up sigma meson, in SU(3) TC with QCD-like dynamics, has dynamical mass</a:t>
            </a: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T</a:t>
            </a:r>
            <a:r>
              <a:rPr lang="en-US" dirty="0" smtClean="0">
                <a:latin typeface="AR CENA" pitchFamily="2" charset="0"/>
              </a:rPr>
              <a:t>he estimates from near-conformal SU(3) TC are</a:t>
            </a: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itchFamily="2" charset="0"/>
              </a:rPr>
              <a:t>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92680"/>
            <a:ext cx="4366260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44897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to the TC-Higgs Mass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itchFamily="2" charset="0"/>
              </a:rPr>
              <a:t>A scaled-up sigma meson, in SU(3) TC with QCD-like dynamics, has mass</a:t>
            </a: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pPr marL="0" indent="0">
              <a:buNone/>
            </a:pPr>
            <a:endParaRPr lang="en-US" dirty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T</a:t>
            </a:r>
            <a:r>
              <a:rPr lang="en-US" dirty="0" smtClean="0">
                <a:latin typeface="AR CENA" pitchFamily="2" charset="0"/>
              </a:rPr>
              <a:t>he estimates from near-conformal SU(3) TC are</a:t>
            </a:r>
          </a:p>
          <a:p>
            <a:endParaRPr lang="en-US" dirty="0">
              <a:latin typeface="AR CENA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AR CENA" pitchFamily="2" charset="0"/>
              </a:rPr>
              <a:t> 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52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92680"/>
            <a:ext cx="4491990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92880"/>
            <a:ext cx="4299966" cy="731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9613" y="5638800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A 125 </a:t>
            </a:r>
            <a:r>
              <a:rPr lang="en-US" sz="2400" dirty="0" err="1" smtClean="0">
                <a:solidFill>
                  <a:srgbClr val="FF7F00"/>
                </a:solidFill>
                <a:latin typeface="AR CENA" pitchFamily="2" charset="0"/>
              </a:rPr>
              <a:t>GeV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 Higgs boson is 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possible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 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in near-conformal </a:t>
            </a:r>
            <a:r>
              <a:rPr lang="en-US" sz="2400" dirty="0" smtClean="0">
                <a:solidFill>
                  <a:srgbClr val="FF7F00"/>
                </a:solidFill>
                <a:latin typeface="AR CENA" pitchFamily="2" charset="0"/>
              </a:rPr>
              <a:t>TC!</a:t>
            </a:r>
            <a:endParaRPr lang="en-US" sz="2400" dirty="0">
              <a:solidFill>
                <a:srgbClr val="FF7F0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Higgs See-Saw in TC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Another possible mechanism to obtain a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scalar singlet from intrinsically heavy scalars is the see-saw mechanism.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(RF-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Frandsen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 12)</a:t>
            </a:r>
            <a:endParaRPr lang="en-US" dirty="0"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1219"/>
            <a:ext cx="5442966" cy="669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92" y="3886200"/>
            <a:ext cx="6121908" cy="1094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62194"/>
            <a:ext cx="1316736" cy="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Higgs See-Saw in TC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Another possible mechanism to obtain a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scalar singlet from intrinsically heavy scalars is the see-saw mechanism.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1219"/>
            <a:ext cx="5442966" cy="669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62194"/>
            <a:ext cx="1316736" cy="27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0" y="4050792"/>
            <a:ext cx="513207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Higgs See-Saw in TC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TC theories with </a:t>
            </a:r>
            <a:r>
              <a:rPr lang="en-US" dirty="0" err="1" smtClean="0">
                <a:latin typeface="AR CENA" pitchFamily="2" charset="0"/>
              </a:rPr>
              <a:t>technifermions</a:t>
            </a:r>
            <a:r>
              <a:rPr lang="en-US" dirty="0" smtClean="0">
                <a:latin typeface="AR CENA" pitchFamily="2" charset="0"/>
              </a:rPr>
              <a:t> transforming under two different representations feature two different </a:t>
            </a:r>
            <a:r>
              <a:rPr lang="en-US" dirty="0" err="1" smtClean="0">
                <a:latin typeface="AR CENA" pitchFamily="2" charset="0"/>
              </a:rPr>
              <a:t>singlets</a:t>
            </a:r>
            <a:r>
              <a:rPr lang="en-US" dirty="0" smtClean="0">
                <a:latin typeface="AR CENA" pitchFamily="2" charset="0"/>
              </a:rPr>
              <a:t> and a mixing of order one!</a:t>
            </a: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Examples of two-scale TC theories are </a:t>
            </a:r>
          </a:p>
          <a:p>
            <a:pPr lvl="1"/>
            <a:r>
              <a:rPr lang="en-US" sz="2400" dirty="0" smtClean="0">
                <a:latin typeface="AR CENA" pitchFamily="2" charset="0"/>
              </a:rPr>
              <a:t>ultra-minimal TC 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Ryttov-Sannino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08)</a:t>
            </a:r>
          </a:p>
          <a:p>
            <a:pPr lvl="1"/>
            <a:r>
              <a:rPr lang="en-US" sz="2400" dirty="0" smtClean="0">
                <a:latin typeface="AR CENA" pitchFamily="2" charset="0"/>
              </a:rPr>
              <a:t>Low-scale TC 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AR CENA" pitchFamily="2" charset="0"/>
              </a:rPr>
              <a:t>Eichten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-Lane </a:t>
            </a:r>
            <a:r>
              <a:rPr lang="en-US" dirty="0">
                <a:solidFill>
                  <a:srgbClr val="00B050"/>
                </a:solidFill>
                <a:latin typeface="AR CENA" pitchFamily="2" charset="0"/>
              </a:rPr>
              <a:t>08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)</a:t>
            </a:r>
          </a:p>
          <a:p>
            <a:endParaRPr lang="en-US" dirty="0">
              <a:solidFill>
                <a:srgbClr val="00B050"/>
              </a:solidFill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these theories the diagonal scalar singlet masses are of order of 1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, but the lightest mass </a:t>
            </a:r>
            <a:r>
              <a:rPr lang="en-US" dirty="0" err="1" smtClean="0">
                <a:latin typeface="AR CENA" pitchFamily="2" charset="0"/>
              </a:rPr>
              <a:t>eigenstate</a:t>
            </a:r>
            <a:r>
              <a:rPr lang="en-US" dirty="0" smtClean="0">
                <a:latin typeface="AR CENA" pitchFamily="2" charset="0"/>
              </a:rPr>
              <a:t> is much smaller!</a:t>
            </a:r>
          </a:p>
          <a:p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and near-conformal dynamics (if applicable) further reduce the mass of the lightest scalar singlet.</a:t>
            </a:r>
            <a:r>
              <a:rPr lang="en-US" dirty="0" smtClean="0">
                <a:solidFill>
                  <a:srgbClr val="00B050"/>
                </a:solidFill>
                <a:latin typeface="AR CENA" pitchFamily="2" charset="0"/>
              </a:rPr>
              <a:t> </a:t>
            </a:r>
            <a:endParaRPr lang="en-US" dirty="0">
              <a:latin typeface="AR CENA" pitchFamily="2" charset="0"/>
            </a:endParaRPr>
          </a:p>
          <a:p>
            <a:pPr lvl="1"/>
            <a:endParaRPr lang="en-US" sz="2400" dirty="0">
              <a:solidFill>
                <a:srgbClr val="00B050"/>
              </a:solidFill>
              <a:latin typeface="AR CENA" pitchFamily="2" charset="0"/>
            </a:endParaRPr>
          </a:p>
          <a:p>
            <a:pPr lvl="1"/>
            <a:endParaRPr lang="en-US" dirty="0" smtClean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Conclusions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 CENA" pitchFamily="2" charset="0"/>
              </a:rPr>
              <a:t>When scaling up the     meson from QCD, there is a new ingredient to be added in TC: the one-loop correction from the top quark!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Without the </a:t>
            </a:r>
            <a:r>
              <a:rPr lang="en-US" dirty="0" err="1" smtClean="0">
                <a:latin typeface="AR CENA" pitchFamily="2" charset="0"/>
              </a:rPr>
              <a:t>radiative</a:t>
            </a:r>
            <a:r>
              <a:rPr lang="en-US" dirty="0" smtClean="0">
                <a:latin typeface="AR CENA" pitchFamily="2" charset="0"/>
              </a:rPr>
              <a:t> corrections the Higgs in QCD-like TC would be heavier than 1 </a:t>
            </a:r>
            <a:r>
              <a:rPr lang="en-US" dirty="0" err="1" smtClean="0">
                <a:latin typeface="AR CENA" pitchFamily="2" charset="0"/>
              </a:rPr>
              <a:t>TeV</a:t>
            </a:r>
            <a:r>
              <a:rPr lang="en-US" dirty="0" smtClean="0">
                <a:latin typeface="AR CENA" pitchFamily="2" charset="0"/>
              </a:rPr>
              <a:t>.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 top loop gives a large and negative correction to the TC-Higgs mass.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Also the Higgs see-saw mechanism, in two-scale TC, naturally gives a light scalar singlet.</a:t>
            </a:r>
            <a:endParaRPr lang="en-US" dirty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Near-conformal dynamics is an </a:t>
            </a:r>
            <a:r>
              <a:rPr lang="en-US" i="1" dirty="0" smtClean="0">
                <a:latin typeface="AR CENA" pitchFamily="2" charset="0"/>
              </a:rPr>
              <a:t>additional</a:t>
            </a:r>
            <a:r>
              <a:rPr lang="en-US" dirty="0" smtClean="0">
                <a:latin typeface="AR CENA" pitchFamily="2" charset="0"/>
              </a:rPr>
              <a:t> help to achieve the 125 </a:t>
            </a:r>
            <a:r>
              <a:rPr lang="en-US" dirty="0" err="1" smtClean="0">
                <a:latin typeface="AR CENA" pitchFamily="2" charset="0"/>
              </a:rPr>
              <a:t>GeV</a:t>
            </a:r>
            <a:r>
              <a:rPr lang="en-US" dirty="0" smtClean="0">
                <a:latin typeface="AR CENA" pitchFamily="2" charset="0"/>
              </a:rPr>
              <a:t> target. </a:t>
            </a:r>
          </a:p>
          <a:p>
            <a:r>
              <a:rPr lang="en-US" dirty="0" smtClean="0">
                <a:latin typeface="AR CENA" pitchFamily="2" charset="0"/>
              </a:rPr>
              <a:t>The next years of running at the LHC are likely to give a definitive answer on TC.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94" y="1792224"/>
            <a:ext cx="162306" cy="1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Technicolor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pPr marL="0" indent="0">
              <a:buNone/>
            </a:pPr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The </a:t>
            </a:r>
            <a:r>
              <a:rPr lang="en-US" dirty="0">
                <a:latin typeface="AR CENA" pitchFamily="2" charset="0"/>
              </a:rPr>
              <a:t>TC force produces a vacuum condensate which breaks the EW symmetry</a:t>
            </a:r>
          </a:p>
          <a:p>
            <a:endParaRPr lang="en-US" dirty="0" smtClean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270498" cy="1716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3" y="3505200"/>
            <a:ext cx="7417117" cy="416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410200"/>
            <a:ext cx="2451735" cy="3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Technicolor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 CENA" pitchFamily="2" charset="0"/>
              </a:rPr>
              <a:t>This generate at least three massless composite Goldstone bosons,                                                       	                                                                 , which are eaten by the </a:t>
            </a:r>
            <a:r>
              <a:rPr lang="en-US" i="1" dirty="0">
                <a:latin typeface="AR CENA" pitchFamily="2" charset="0"/>
              </a:rPr>
              <a:t>W</a:t>
            </a:r>
            <a:r>
              <a:rPr lang="en-US" dirty="0">
                <a:latin typeface="AR CENA" pitchFamily="2" charset="0"/>
              </a:rPr>
              <a:t> and </a:t>
            </a:r>
            <a:r>
              <a:rPr lang="en-US" i="1" dirty="0">
                <a:latin typeface="AR CENA" pitchFamily="2" charset="0"/>
              </a:rPr>
              <a:t>Z</a:t>
            </a:r>
            <a:r>
              <a:rPr lang="en-US" dirty="0">
                <a:latin typeface="AR CENA" pitchFamily="2" charset="0"/>
              </a:rPr>
              <a:t> bosons to acquire </a:t>
            </a:r>
            <a:r>
              <a:rPr lang="en-US" dirty="0" smtClean="0">
                <a:latin typeface="AR CENA" pitchFamily="2" charset="0"/>
              </a:rPr>
              <a:t>mass.</a:t>
            </a:r>
          </a:p>
          <a:p>
            <a:endParaRPr lang="en-US" dirty="0">
              <a:latin typeface="AR CENA" pitchFamily="2" charset="0"/>
            </a:endParaRPr>
          </a:p>
          <a:p>
            <a:r>
              <a:rPr lang="en-US" dirty="0">
                <a:latin typeface="AR CENA" pitchFamily="2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 CENA" pitchFamily="2" charset="0"/>
              </a:rPr>
              <a:t>technipion</a:t>
            </a:r>
            <a:r>
              <a:rPr lang="en-US" dirty="0">
                <a:solidFill>
                  <a:srgbClr val="FF0000"/>
                </a:solidFill>
                <a:latin typeface="AR CENA" pitchFamily="2" charset="0"/>
              </a:rPr>
              <a:t> decay constant</a:t>
            </a:r>
            <a:r>
              <a:rPr lang="en-US" dirty="0">
                <a:latin typeface="AR CENA" pitchFamily="2" charset="0"/>
              </a:rPr>
              <a:t>       </a:t>
            </a:r>
            <a:r>
              <a:rPr lang="en-US" dirty="0">
                <a:solidFill>
                  <a:srgbClr val="002060"/>
                </a:solidFill>
                <a:latin typeface="AR CENA" pitchFamily="2" charset="0"/>
              </a:rPr>
              <a:t>plays the role of the </a:t>
            </a:r>
            <a:r>
              <a:rPr lang="en-US" dirty="0" err="1">
                <a:solidFill>
                  <a:srgbClr val="002060"/>
                </a:solidFill>
                <a:latin typeface="AR CENA" pitchFamily="2" charset="0"/>
              </a:rPr>
              <a:t>vev</a:t>
            </a:r>
            <a:r>
              <a:rPr lang="en-US" dirty="0">
                <a:solidFill>
                  <a:srgbClr val="002060"/>
                </a:solidFill>
                <a:latin typeface="AR CENA" pitchFamily="2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AR CENA" pitchFamily="2" charset="0"/>
              </a:rPr>
              <a:t>v</a:t>
            </a:r>
            <a:r>
              <a:rPr lang="en-US" dirty="0">
                <a:solidFill>
                  <a:srgbClr val="002060"/>
                </a:solidFill>
                <a:latin typeface="AR CENA" pitchFamily="2" charset="0"/>
              </a:rPr>
              <a:t> in the SM</a:t>
            </a:r>
            <a:endParaRPr lang="en-US" i="1" dirty="0">
              <a:solidFill>
                <a:srgbClr val="FF0000"/>
              </a:solidFill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2057400"/>
            <a:ext cx="5869495" cy="29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352044" cy="253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7123557" cy="76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0"/>
            <a:ext cx="5156073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itchFamily="2" charset="0"/>
              </a:rPr>
              <a:t>Extended Technicolor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 CENA" pitchFamily="2" charset="0"/>
              </a:rPr>
              <a:t>In TC the weak bosons get their mass because of the </a:t>
            </a:r>
            <a:r>
              <a:rPr lang="en-US" dirty="0" err="1" smtClean="0">
                <a:latin typeface="AR CENA" pitchFamily="2" charset="0"/>
              </a:rPr>
              <a:t>techniquarks</a:t>
            </a:r>
            <a:r>
              <a:rPr lang="en-US" dirty="0" smtClean="0">
                <a:latin typeface="AR CENA" pitchFamily="2" charset="0"/>
              </a:rPr>
              <a:t> weak gauging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Of course the TC force does not feature an interaction between the SM fermions and the </a:t>
            </a:r>
            <a:r>
              <a:rPr lang="en-US" dirty="0" err="1" smtClean="0">
                <a:latin typeface="AR CENA" pitchFamily="2" charset="0"/>
              </a:rPr>
              <a:t>techniquark</a:t>
            </a:r>
            <a:r>
              <a:rPr lang="en-US" dirty="0" smtClean="0">
                <a:latin typeface="AR CENA" pitchFamily="2" charset="0"/>
              </a:rPr>
              <a:t> condensate: thus if the SM is solely extended with the TC force, the SM fermions would be massless</a:t>
            </a: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In order for the SM fermions to interact with the </a:t>
            </a:r>
            <a:r>
              <a:rPr lang="en-US" dirty="0" err="1" smtClean="0">
                <a:latin typeface="AR CENA" pitchFamily="2" charset="0"/>
              </a:rPr>
              <a:t>techniquark</a:t>
            </a:r>
            <a:r>
              <a:rPr lang="en-US" dirty="0" smtClean="0">
                <a:latin typeface="AR CENA" pitchFamily="2" charset="0"/>
              </a:rPr>
              <a:t> condensate, and thus acquire mass, we need to introduce an additional gauge interaction, </a:t>
            </a:r>
            <a:r>
              <a:rPr lang="en-US" i="1" dirty="0" smtClean="0">
                <a:latin typeface="AR CENA" pitchFamily="2" charset="0"/>
              </a:rPr>
              <a:t>extended </a:t>
            </a:r>
            <a:r>
              <a:rPr lang="en-US" i="1" dirty="0" err="1" smtClean="0">
                <a:latin typeface="AR CENA" pitchFamily="2" charset="0"/>
              </a:rPr>
              <a:t>technicolor</a:t>
            </a:r>
            <a:r>
              <a:rPr lang="en-US" dirty="0" smtClean="0">
                <a:latin typeface="AR CENA" pitchFamily="2" charset="0"/>
              </a:rPr>
              <a:t> , with massive ETC gauge bosons 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Dimopoulos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-Susskind 79, </a:t>
            </a:r>
            <a:r>
              <a:rPr lang="en-US" sz="2000" dirty="0" err="1" smtClean="0">
                <a:solidFill>
                  <a:srgbClr val="00B050"/>
                </a:solidFill>
                <a:latin typeface="AR CENA" pitchFamily="2" charset="0"/>
              </a:rPr>
              <a:t>Eichten</a:t>
            </a:r>
            <a:r>
              <a:rPr lang="en-US" sz="2000" dirty="0" smtClean="0">
                <a:solidFill>
                  <a:srgbClr val="00B050"/>
                </a:solidFill>
                <a:latin typeface="AR CENA" pitchFamily="2" charset="0"/>
              </a:rPr>
              <a:t>-Lane 80)</a:t>
            </a:r>
            <a:endParaRPr lang="en-US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dirty="0" smtClean="0">
                <a:latin typeface="AR CENA" pitchFamily="2" charset="0"/>
              </a:rPr>
              <a:t>Ordinary fermions and </a:t>
            </a:r>
            <a:r>
              <a:rPr lang="en-US" dirty="0" err="1" smtClean="0">
                <a:latin typeface="AR CENA" pitchFamily="2" charset="0"/>
              </a:rPr>
              <a:t>technifermions</a:t>
            </a:r>
            <a:r>
              <a:rPr lang="en-US" dirty="0" smtClean="0">
                <a:latin typeface="AR CENA" pitchFamily="2" charset="0"/>
              </a:rPr>
              <a:t> are in the same ETC </a:t>
            </a:r>
            <a:r>
              <a:rPr lang="en-US" dirty="0" err="1" smtClean="0">
                <a:latin typeface="AR CENA" pitchFamily="2" charset="0"/>
              </a:rPr>
              <a:t>multiplet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ETC and SM Fermion Masses</a:t>
            </a:r>
            <a:endParaRPr lang="en-US" dirty="0"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ENA" pitchFamily="2" charset="0"/>
              </a:rPr>
              <a:t>When </a:t>
            </a:r>
            <a:r>
              <a:rPr lang="en-US" dirty="0" err="1" smtClean="0">
                <a:latin typeface="AR CENA" pitchFamily="2" charset="0"/>
              </a:rPr>
              <a:t>techniquarks</a:t>
            </a:r>
            <a:r>
              <a:rPr lang="en-US" dirty="0" smtClean="0">
                <a:latin typeface="AR CENA" pitchFamily="2" charset="0"/>
              </a:rPr>
              <a:t> condense, a single ETC exchange leads to mass terms for SM fermions</a:t>
            </a:r>
          </a:p>
          <a:p>
            <a:endParaRPr lang="en-US" dirty="0" smtClean="0">
              <a:latin typeface="AR CENA" pitchFamily="2" charset="0"/>
            </a:endParaRPr>
          </a:p>
          <a:p>
            <a:endParaRPr lang="en-US" dirty="0">
              <a:latin typeface="AR CENA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AR CENA" pitchFamily="2" charset="0"/>
              </a:rPr>
              <a:t>Thus the mass of a SM fermion depends on the ETC coupling, the ETC mass, and the value of the </a:t>
            </a:r>
            <a:r>
              <a:rPr lang="en-US" dirty="0" err="1">
                <a:latin typeface="AR CENA" pitchFamily="2" charset="0"/>
              </a:rPr>
              <a:t>techniquark</a:t>
            </a:r>
            <a:r>
              <a:rPr lang="en-US" dirty="0">
                <a:latin typeface="AR CENA" pitchFamily="2" charset="0"/>
              </a:rPr>
              <a:t> condensate at the ETC scale</a:t>
            </a:r>
          </a:p>
          <a:p>
            <a:endParaRPr lang="en-US" dirty="0" smtClean="0">
              <a:latin typeface="AR CEN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CP3 Higgs Workshop 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7DFA-D3FB-4E57-B8CC-7E27085C37D2}" type="slidenum">
              <a:rPr lang="en-US" smtClean="0"/>
              <a:t>9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79392" y="3146760"/>
            <a:ext cx="978408" cy="484632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04" y="5726050"/>
            <a:ext cx="3172396" cy="827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89560"/>
            <a:ext cx="2550523" cy="1501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32" y="2613359"/>
            <a:ext cx="1534668" cy="15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bluegreen}{RGB}{54,117,136}&#10;\definecolor{purple}{RGB}{150,0,150}&#10;\pagestyle{empty}&#10;\begin{document}&#10;&#10;\begin{eqnarray}&#10;{\cal L} &amp;=&amp; \textcolor{bluegreen}{{\cal L}_{\overline{\rm SM}}}&#10;\textcolor{red}{&#10;-\frac{1}{4}{\cal G}_{\mu\nu}^a {\cal G}^{a\mu\nu}&#10;+\sum_f \overline{Q}_L^f\ i\slashed{D}\ Q_{fL}} \nonumber \\&#10;&amp;\textcolor{red}{+}&amp;\textcolor{red}{&#10;\sum_f \overline{U}_R^f\ i\slashed{D}\ U_{fR}&#10;+\sum_f \overline{D}_R^f\ i\slashed{D}\ D_{fR}}&#10;+ \cdots \nonumber &#10;\end{eqnarray}&#10;&#10;\end{document}"/>
  <p:tag name="IGUANATEXSIZ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definecolor{violetred}{RGB}{208,32,144}&#10;\usepackage{slashed}&#10;\pagestyle{empty}&#10;\begin{document}&#10;&#10;$&#10;\textcolor{violetred}{&#10;\alpha_{ab}&#10;\displaystyle{\frac{\overline{Q}\ \overline{T}^a Q\ &#10;\overline{Q}\ \overline{T}^b Q}&#10;{M_{\rm ETC}^2}}&#10;}&#10;+&#10;\beta_{ab}&#10;\displaystyle{\frac{\overline{Q}_L\overline{T}^a Q_R&#10;\overline{\psi}_L\overline{T}^b \psi_R}&#10;{M_{\rm ETC}^2}}&#10;+&#10;\gamma_{ab}&#10;\displaystyle{\frac{\overline{\psi}\overline{T}^a \psi&#10;\overline{\psi}\overline{T}^b \psi}&#10;{M_{\rm ETC}^2}} + \cdots&#10;$&#10;&#10;\end{document}"/>
  <p:tag name="IGUANATEXSIZE" val="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displaystyle{\frac{N_{\rm TF}}{2}}&#10;\textcolor{orange}{ M_H^2}&#10;\simeq &#10;\displaystyle{&#10;\left(\frac{N_{\rm TC}}{3}\right)^p&#10;\frac{3}{N_{\rm TC}}&#10;\frac{v^2}{f_\pi^2} &#10;}&#10;\textcolor{orange}{&#10;m_\sigma^2&#10;}&#10;\times\displaystyle{&#10;\frac{N_{\rm TF}^{\rm C}-N_{\rm TF}}&#10;{N_{\rm TF}^{\rm C}-2}&#10;}&#10;$&#10;&#10;&#10;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N_{\rm TF}^{\rm C}&#10;$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1)\quad &#10;\partial^\mu j_{5\mu}^a=2 i m j_5^a,\quad&#10;j_5^a \equiv \overline{\psi}\gamma_5 T^a \psi&#10;\nonumber&#10;\end{eqnarray}&#10;&#10;&#10;&#10;\end{document}"/>
  <p:tag name="IGUANATEXSIZE" val="2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2)\quad&#10;\langle 0|j_{5\mu}^a(x)|\pi^b(p)\rangle&#10;=-i f_\pi\delta^{ab}p_\mu e^{-ipx} \nonumber&#10;\end{eqnarray}&#10;&#10;&#10;&#10;\end{document}"/>
  <p:tag name="IGUANATEXSIZE" val="2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3)\quad&#10;(1),(2)\Rightarrow&#10;\langle 0|j_5^a(0)|\pi^b(p=0)\rangle&#10;=-\displaystyle{\frac{f_\pi m_\pi^2}{2m}}\delta^{ab} \nonumber&#10;\end{eqnarray}&#10;&#10;&#10;&#10;\end{document}"/>
  <p:tag name="IGUANATEXSIZE" val="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4)\quad&#10;\big[i Q_5^a,j_5^b\big]=\delta^{ab}\overline{q}q &#10;\nonumber&#10;\end{eqnarray}&#10;&#10;&#10;&#10;\end{document}"/>
  <p:tag name="IGUANATEXSIZE" val="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5)\quad&#10;(4)\Rightarrow&#10;i\partial^\mu&#10;\langle 0|{\bf T}j_{5\mu}^a(x) j_5^b(0)|0\rangle&#10;\simeq \delta^4(x)\delta^{ab}\langle 0|\overline{q}q|0\rangle&#10;\nonumber &#10;\end{eqnarray}&#10;&#10;&#10;&#10;\end{document}"/>
  <p:tag name="IGUANATEXSIZE" val="2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&amp;&amp;(6)\quad&#10;(5)+{\rm pion\ pole\ dominance}\nonumber \\&#10;&amp;&amp;\quad\quad\ \langle\pi^b(p=0)|j_5^a(0)|0\rangle\simeq &#10;\displaystyle{\frac{\langle 0|\overline{q}q|0\rangle}&#10;{f_\pi}}\delta^{ab} \nonumber&#10;\end{eqnarray}&#10;&#10;&#10;&#10;\end{document}"/>
  <p:tag name="IGUANATEXSIZE" val="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3), (6) \Rightarrow\ &#10;m_\pi^2\simeq -2m\displaystyle{\frac{\langle&#10;0|\overline{q}q|0\rangle}{f_\pi^2}}&#10;\nonumber&#10;\end{eqnarray}&#10;&#10;&#10;&#10;\end{document}"/>
  <p:tag name="IGUANATEXSIZE" val="2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{\cal D}^\mu=\theta^{\mu\nu}x_\nu&#10;$&#10;&#10;&#10;\end{document}"/>
  <p:tag name="IGUANATEXSIZE" val="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pagestyle{empty}&#10;\begin{document}&#10;&#10;$&#10;\alpha&#10;$&#10;&#10;\end{document}"/>
  <p:tag name="IGUANATEXSIZE" val="2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1)\quad&#10;\partial_\mu{\cal D}^\mu&#10;=\displaystyle{\frac{\beta(\alpha_{\rm TC})}{4\alpha_{\rm TC}}}&#10;G_{\mu\nu}^a G^{a\mu\nu}&#10;\nonumber&#10;\end{eqnarray}&#10;&#10;&#10;&#10;\end{document}"/>
  <p:tag name="IGUANATEXSIZE" val="2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2)\quad&#10;\langle 0|{\cal D}_\mu(x)|&#10;\textcolor{orange}{H}(p)\rangle&#10;=\displaystyle{\frac{F_H}{3}}(p^\mu x\cdot p-x^\mu p^2)&#10;e^{-ipx}&#10;\nonumber&#10;\end{eqnarray}&#10;&#10;&#10;&#10;\end{document}"/>
  <p:tag name="IGUANATEXSIZE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3)\quad&#10;(1),(2)\Rightarrow\ &#10;\langle 0|G_{\mu\nu}^a G^{a\mu\nu}|&#10;\textcolor{orange}{H}(p=0)\rangle&#10;=-\displaystyle{\frac{\textcolor{orange}{F_H M_H^2}}&#10;{\beta(\alpha_{\rm TC})/4\alpha_{\rm TC}}}&#10;\nonumber&#10;\end{eqnarray}&#10;&#10;&#10;&#10;\end{document}"/>
  <p:tag name="IGUANATEXSIZE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4)\quad&#10;\big[i {\cal Q},G_{\mu\nu}^a G^{a\mu\nu}\big]&#10;= 4 G_{\mu\nu}^a G^{a\mu\nu}&#10;\nonumber&#10;\end{eqnarray}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5)\quad&#10;(4)\Rightarrow&#10;i\partial^\mu&#10;\langle 0|{\bf T}{\cal D}_\mu\  &#10;G_{\nu\rho}^a G^{a\nu\rho} |0\rangle&#10;\simeq 4\delta^4(x)\langle 0| G_{\mu\nu}^a G^{a\mu\nu}|0\rangle&#10;\nonumber &#10;\end{eqnarray}&#10;&#10;&#10;&#10;\end{document}"/>
  <p:tag name="IGUANATEXSIZE" val="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&amp;&amp;(6)\quad&#10;(5)+{\rm Higgs\ pole\ dominance}\nonumber \\&#10;&amp;&amp;\quad\quad\ &#10;\langle &#10;\textcolor{orange}{H}(p=0)|G_{\mu\nu}^a G^{a\mu\nu}|0\rangle&#10;\simeq &#10;\displaystyle{\frac{\langle 0|G_{\mu\nu}^a&#10;G^{a\mu\nu}|0\rangle}{\textcolor{orange}{F_H}}} &#10;\nonumber&#10;\end{eqnarray}&#10;&#10;&#10;&#10;\end{document}"/>
  <p:tag name="IGUANATEXSIZE" val="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{\cal D}^\mu=\theta^{\mu\nu}x_\nu&#10;$&#10;&#10;&#10;\end{document}"/>
  <p:tag name="IGUANATEXSIZE" val="2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(3), (6) \Rightarrow\ &#10;\textcolor{orange}{M_H^2}&#10;\simeq -\displaystyle{\frac{\beta(\alpha_{\rm TC})}&#10;{4\alpha_{\rm TC}}}&#10;\displaystyle{\frac{\langle 0|G_{\mu\nu}^a&#10;G^{a\mu\nu}|0\rangle}{\textcolor{orange}{F_H^2}}}&#10;\nonumber&#10;\end{eqnarray}&#10;&#10;&#10;&#10;\end{document}"/>
  <p:tag name="IGUANATEXSIZE" val="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\gamma_m = 1$&#10;&#10;\end{document}"/>
  <p:tag name="IGUANATEXSIZE" val="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\alpha_{\rm TC}=\alpha_{\rm C}$&#10;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pagestyle{empty}&#10;\begin{document}&#10;&#10;$&#10;\alpha_{ab}&#10;\displaystyle{\frac{\overline{Q}\ \overline{T}^a Q\ &#10;\overline{Q}\ \overline{T}^b Q}&#10;{M_{\rm ETC}^2}}&#10;+&#10;\beta_{ab}&#10;\displaystyle{\frac{\overline{Q}_L\overline{T}^a Q_R&#10;\overline{\psi}_L\overline{T}^b \psi_R}&#10;{M_{\rm ETC}^2}}&#10;+&#10;\textcolor{blue}{&#10;\gamma_{ab}&#10;\displaystyle{\frac{\overline{\psi}\overline{T}^a \psi&#10;\overline{\psi}\overline{T}^b \psi}&#10;{M_{\rm ETC}^2}}} + \cdots&#10;$&#10;&#10;\end{document}"/>
  <p:tag name="IGUANATEXSIZE" val="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-\frac{\beta_{\rm TC}^{\gamma_m=1}}{4g_{\rm TC}}&#10;=\frac{\beta_1}{64\pi^2}&#10;\alpha_{\rm C}(\alpha_{\rm C}-\alpha^\ast)&#10;\propto&#10;N_{TF}^C-N_{\rm TF}&#10;\nonumber&#10;\end{equation}&#10;&#10;\end{document}"/>
  <p:tag name="IGUANATEXSIZE" val="2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langle 0|G_{\mu\nu}^a G^{a\mu\nu}|0\rangle \simeq &#10;\Lambda_{\rm TC}^4&#10;$&#10;&#10;&#10;&#10;\end{document}"/>
  <p:tag name="IGUANATEXSIZE" val="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narray}&#10;\textcolor{orange}{F_H^2 M_H^2}\simeq -\displaystyle{&#10;\frac{\beta_1}{64\pi^2}}&#10;\alpha_{\rm C}\left(\alpha_{\rm C}-\alpha^\ast\right)&#10;\Lambda_{\rm TC}^4&#10;\nonumber&#10;\end{eqnarray}&#10;&#10;&#10;&#10;\end{document}"/>
  <p:tag name="IGUANATEXSIZE" val="2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orange}{M_H}\simeq 4 F_\Pi&#10;$&#10;&#10;&#10;\end{document}"/>
  <p:tag name="IGUANATEXSIZE" val="2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orange}{M_H}\displaystyle{\sqrt{\frac{N_{\rm TF}}&#10;{2}}}\simeq 4 v\simeq 1\ {\rm TeV}&#10;$&#10;&#10;&#10;\end{document}"/>
  <p:tag name="IGUANATEXSIZE" val="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orange}{M_H}\displaystyle{\sqrt{\frac{N_{\rm TF}}&#10;{2}}}\simeq 260\ {\rm GeV}&#10;$&#10;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1.1\ {\rm TeV} \lesssim&#10;\displaystyle{\sqrt{\frac{N_{\rm TF}}{2}}}&#10;\textcolor{orange}{M_H}&#10;\lesssim 1.5\ {\rm TeV}&#10;\nonumber&#10;\end{equation}&#10;&#10;\end{document}"/>
  <p:tag name="IGUANATEXSIZE" val="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260\ {\rm GeV} \lesssim&#10;\displaystyle{\sqrt{\frac{N_{\rm TF}}{2}}}&#10;\textcolor{orange}{M_H}&#10;\lesssim 1.0\ {\rm TeV}&#10;\nonumber&#10;\end{equation}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$&#10;\Lambda\simeq 4\pi F_\Pi&#10;=4\pi v\displaystyle{\sqrt{\frac{2}{N_{\rm TF}}}}&#10;\simeq 3.1 \displaystyle{\sqrt{\frac{2}{N_{\rm TF}}}}\ {\rm TeV}&#10;$&#10;&#10;\end{document}"/>
  <p:tag name="IGUANATEXSIZE" val="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narray}&#10;\frac{N_{\rm TF}}{2}&#10;\textcolor{orange}{M_H^2}&#10;&amp;=&amp;\frac{N_{\rm TF}}{2}&#10;\textcolor{orange}{(M_H^0)^2}&#10;-\frac{3\Lambda^2}{16\pi^2 v^2}&#10;\Big[4m_t^2-2m_W^2-m_Z^2\Big]&#10;\nonumber \\&#10;&amp;=&amp;\frac{N_{\rm TF}}{2}&#10;\textcolor{orange}{(M_H^0)^2}&#10;-12 m_t^2+6m_W^2+3 m_Z^2&#10;\nonumber &#10;\end{eqnarray}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pagestyle{empty}&#10;\begin{document}&#10;&#10;$&#10;\gamma&#10;$&#10;&#10;\end{document}"/>
  <p:tag name="IGUANATEXSIZE" val="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1.1\ {\rm TeV} \lesssim&#10;\displaystyle{\sqrt{\frac{N_{\rm TF}}{2}}}&#10;\textcolor{orange}{M_H^0}&#10;\lesssim 1.5\ {\rm TeV}&#10;\nonumber&#10;\end{equation}&#10;&#10;\end{document}"/>
  <p:tag name="IGUANATEXSIZE" val="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260\ {\rm GeV} \lesssim&#10;\displaystyle{\sqrt{\frac{N_{\rm TF}}{2}}}&#10;\textcolor{orange}{M_H^0}&#10;\lesssim 1.0\ {\rm TeV}&#10;\nonumber&#10;\end{equation}&#10;&#10;\end{document}"/>
  <p:tag name="IGUANATEXSIZE" val="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900\ {\rm GeV} \lesssim&#10;\displaystyle{\sqrt{\frac{N_{\rm TF}}{2}}}&#10;\textcolor{orange}{M_H}&#10;\lesssim 1.4\ {\rm TeV}&#10;\nonumber&#10;\end{equation}&#10;&#10;\end{document}"/>
  <p:tag name="IGUANATEXSIZE" val="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definecolor{orange}{RGB}{255,127,0}&#10;\definecolor{greenblue}{RGB}{54,137,126}&#10;\pagestyle{empty}&#10;\begin{document}&#10;&#10;&#10;\begin{equation}&#10;0\ {\rm GeV} \lesssim&#10;\displaystyle{\sqrt{\frac{N_{\rm TF}}{2}}}&#10;\textcolor{orange}{M_H}&#10;\lesssim 840\ {\rm GeV}&#10;\nonumber&#10;\end{equation}&#10;&#10;\end{document}"/>
  <p:tag name="IGUANATEXSIZE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mathcal{L}\supset \textcolor{orange}{&#10;-\frac{M_1^2}{2}H_1^2 - \frac{M_2^2}{2} H_2^2 &#10;- \delta\ M_1 M_2\ H_1 H_2} \nonumber&#10;\end{equation}&#10;\end{document}"/>
  <p:tag name="IGUANATEXSIZE" val="2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textcolor{orange}{&#10;M_\pm^2 = \frac{M_1^2+M_2^2}{2}\left[1\pm&#10;\sqrt{1-\left(\frac{2 M_1 M_2}{M_1^2+M_2^2}\right)^2\varepsilon}&#10;\right]} \nonumber&#10;\end{equation}&#10;\end{document}"/>
  <p:tag name="IGUANATEXSIZE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textcolor{orange}{\varepsilon\equiv 1-\delta^2} \nonumber&#10;\end{equation}&#10;\end{document}"/>
  <p:tag name="IGUANATEXSIZE" val="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mathcal{L}\supset \textcolor{orange}{&#10;-\frac{M_1^2}{2}H_1^2 - \frac{M_2^2}{2} H_2^2 &#10;- \delta\ M_1 M_2\ H_1 H_2} \nonumber&#10;\end{equation}&#10;\end{document}"/>
  <p:tag name="IGUANATEXSIZE" val="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textcolor{orange}{\varepsilon\equiv 1-\delta^2} \nonumber&#10;\end{equation}&#10;\end{document}"/>
  <p:tag name="IGUANATEXSIZE" val="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\begin{equation}&#10;\textcolor{orange}{&#10;M_-^2 = \frac{M_1^2 M_2^2}{M_1^2+M_2^2}\varepsilon &#10;+ {\cal O}(\epsilon^2) \ll M_1^2,\ M_2^2} \nonumber&#10;\end{equation}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\textcolor{red}{&#10;\pi^-\sim\overline{u}\gamma_5 d,\ &#10;\pi^+\sim\overline{d}\gamma_5 u,\ &#10;\pi^0\sim\overline{u}\gamma_5 u+\overline{d}\gamma_5 d&#10;}&#10;$&#10;&#10;\end{document}"/>
  <p:tag name="IGUANATEXSIZE" val="2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\textcolor{red}{&#10;\langle&#10;\overline{u}_L u_R&#10;+\overline{d}_L d_R&#10;\rangle&#10;}&#10;$&#10;&#10;\end{document}"/>
  <p:tag name="IGUANATEXSIZE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definecolor{bluegreen}{RGB}{54,117,136}&#10;\definecolor{navy}{RGB}{100,100,194}&#10;\begin{document}&#10;&#10;&#10;$&#10;M_W^2 = \displaystyle{&#10;\frac{\textcolor{bluegreen}{g^2}\textcolor{red}{f_\pi^2}}{4}},\ &#10;\ \ &#10;M_Z^2 = \displaystyle{&#10;\frac{\textcolor{bluegreen}{(g^2+{g^\prime}^2)}&#10;\textcolor{red}{f_\pi^2}}{4}}&#10;$&#10;&#10;\end{document}"/>
  <p:tag name="IGUANATEXSIZE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definecolor{bluegreen}{RGB}{54,117,136}&#10;\definecolor{navy}{RGB}{100,100,194}&#10;\begin{document}&#10;&#10;&#10;$&#10;M_W^2 = \displaystyle{&#10;\frac{\textcolor{bluegreen}{g^2}\textcolor{red}{f_\pi^2}}{4}},\ &#10;\ \ &#10;M_Z^2 = \displaystyle{&#10;\frac{\textcolor{bluegreen}{(g^2+{g^\prime}^2)}&#10;\textcolor{red}{f_\pi^2}}{4}}&#10;$&#10;&#10;\end{document}"/>
  <p:tag name="IGUANATEXSIZE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N_{\rm TC}&#10;$&#10;&#10;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\Lambda_{\rm QCD}&#10;$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bluegreen}{RGB}{54,117,136}&#10;\pagestyle{empty}&#10;\begin{document}&#10;&#10;&#10;$&#10;D_\mu =&#10;\partial_\mu &#10;\textcolor{red}{- i g_{_{\rm TC}}{\cal G}_\mu^A T^A}&#10;\textcolor{bluegreen}{&#10;- i g_s G_\mu^a t^a - i g W_\mu^a T^a - i g^\prime B_\mu Y}&#10;$&#10;&#10;\end{document}"/>
  <p:tag name="IGUANATEXSIZE" val="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\Lambda_{\rm QCD}\sim m&#10;$&#10;&#10;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f_\pi&#10;$&#10;&#10;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J_\mu^a&#10;$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\langle&#10;0|&#10;J_\mu^a (x) |&#10;\pi^b(q)&#10;\rangle&#10;=-i \delta^{ab} f_\pi q_\mu e^{-iqx} &#10;$&#10;&#10;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f_\pi \sim \sqrt{N_c} \Lambda_{\rm QCD}, \quad&#10;\langle\overline{q}^i q_j\rangle \sim&#10;\delta^i_j N_c \Lambda_{\rm QCD}^3,&#10;\quad&#10;m\sim \Lambda_{\rm QCD}&#10;$&#10;&#10;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v^2&#10;$&#10;&#10;&#10;&#10;\end{document}"/>
  <p:tag name="IGUANATEXSIZE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v = \sqrt{N_d} f_\pi = \sqrt{2 N_f} f_\pi &#10;$&#10;&#10;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F_\Pi \simeq \displaystyle{&#10;\sqrt{\frac{N_{\rm TC}}{3}}&#10;\left(\frac{\Lambda_{\rm TC}}{\Lambda_{\rm QCD}}\right)} f_\pi, &#10;\quad&#10;v\simeq \displaystyle{\sqrt{\frac{N_{\rm TC}}{3}}&#10;\sqrt{\frac{N_{\rm TF}}{2}}&#10;\left(\frac{\Lambda_{\rm TC}}{\Lambda_{\rm QCD}}\right)} f_\pi&#10;$&#10;&#10;&#10;&#10;\end{document}"/>
  <p:tag name="IGUANATEXSIZE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v&#10;$&#10;&#10;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\Lambda_{\rm TC}&#10;$&#10;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\textcolor{red}{&#10;\langle&#10;\overline{U}_L U_R&#10;+\overline{D}_L D_R&#10;\rangle&#10;}&#10;$&#10;&#10;\end{document}"/>
  <p:tag name="IGUANATEXSIZE" val="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N_{\rm TC}&#10;$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N_{\rm TF}&#10;$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F_\Pi = \displaystyle{ \sqrt{\frac{2}{N_{\rm TF}}}} v, \quad&#10;\Lambda_{\rm TC} \simeq &#10;\displaystyle{&#10;\sqrt{\frac{3}{N_{\rm TC}}}&#10;\sqrt{\frac{2}{N_{\rm TF}}}&#10;\frac{v}{f_\pi} &#10;}&#10;\Lambda_{\rm QCD} &#10;$&#10;&#10;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\Lambda_{\rm TC}&#10;$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&#10;N_{\rm TC}&#10;$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m_{\sigma}\sim 500\ {\rm MeV}&#10;}&#10;$&#10;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textcolor{orange}{ M_H^2}&#10;\simeq &#10;\displaystyle{&#10;\left(\frac{N_{\rm TC}}{3}\right)^p&#10;\frac{3}{N_{\rm TC}}&#10;\frac{2}{N_{\rm TF}}&#10;\frac{v^2}{f_\pi^2} &#10;}&#10;\textcolor{orange}{&#10;m_\sigma^2&#10;}&#10;$&#10;&#10;&#10;&#10;\end{document}"/>
  <p:tag name="IGUANATEXSIZE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textcolor{orange}{ &#10;q\overline{q}&#10;}&#10;$&#10;&#10;&#10;&#10;\end{document}"/>
  <p:tag name="IGUANATEXSIZE" val="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p=0,\ q\overline{q}\ {\rm state}&#10;$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p&gt;0,\ {\rm multiquark\ state}&#10;$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\textcolor{red}{&#10;\Pi^-\sim\overline{U}\gamma_5 D,\ &#10;\Pi^+\sim\overline{D}\gamma_5 U,\ &#10;\Pi^0\sim\overline{U}\gamma_5 U+\overline{D}\gamma_5 D&#10;}&#10;$&#10;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m_{\sigma}\sim 500\ {\rm MeV}&#10;}&#10;$&#10;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textcolor{orange}{ M_H^2}&#10;\simeq &#10;\displaystyle{&#10;\left(\frac{N_{\rm TC}}{3}\right)^p&#10;\frac{3}{N_{\rm TC}}&#10;\frac{2}{N_{\rm TF}}&#10;\frac{v^2}{f_\pi^2} &#10;}&#10;\textcolor{orange}{&#10;m_\sigma^2&#10;}&#10;$&#10;&#10;&#10;&#10;\end{document}"/>
  <p:tag name="IGUANATEXSIZE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\textcolor{orange}{&#10;\sigma&#10;}&#10;$&#10;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p=1&#10;$&#10;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pagestyle{empty}&#10;\begin{document}&#10;&#10;$&#10;\alpha_{ab}&#10;\displaystyle{\frac{\overline{Q}\ \overline{T}^a Q\ &#10;\overline{Q}\ \overline{T}^b Q}&#10;{M_{\rm ETC}^2}}&#10;+&#10;\beta_{ab}&#10;\displaystyle{\frac{\overline{Q}_L\overline{T}^a Q_R&#10;\overline{\psi}_L\overline{T}^b \psi_R}&#10;{M_{\rm ETC}^2}}&#10;+&#10;\textcolor{blue}{&#10;\gamma_{ab}&#10;\displaystyle{\frac{\overline{\psi}\overline{T}^a \psi&#10;\overline{\psi}\overline{T}^b \psi}&#10;{M_{\rm ETC}^2}}} + \cdots&#10;$&#10;&#10;\end{document}"/>
  <p:tag name="IGUANATEXSIZE" val="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textcolor{blue}{&#10;\begin{equation}&#10;{\cal L}_{\Delta S=2} = \displaystyle{&#10;\frac{g_{\rm ETC}^2\theta_{sd}^2}{M_{\rm ETC}^2}\ &#10;\overline{s}\gamma_\mu d\ \overline{s}\gamma_\mu d\ + {\rm h.c.}&#10;} \nonumber &#10;\end{equation}&#10;}&#10;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begin{document}&#10;&#10;&#10;$\textcolor{red}{ &#10;F_\Pi&#10;}&#10;$&#10;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textcolor{blue}{&#10;$&#10;\Delta m_{K^0} = |m_{K_L}-m_{K_S}|&#10;$&#10;}&#10;&#10;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textcolor{blue}{&#10;\begin{equation}&#10;\Delta m_{K^0}^2= \displaystyle{&#10;\frac{g_{\rm ETC}^2\theta_{sd}^2}{M_{\rm ETC}^2}\ &#10;\langle \overline{K}^0 |&#10;\overline{s}\gamma_\mu d\ \overline{s}\gamma_\mu d |&#10;K^0&#10;\rangle &#10;+ {\rm c.c.}&#10;\simeq \displaystyle{\frac{g_{\rm ETC}^2 {\rm Re}\ \theta_{sd}^2}&#10;{2 M_{\rm ETC}^2}}f_K^2 m_{K^0}^2&#10;} \nonumber &#10;\end{equation}&#10;}&#10;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textcolor{blue}{&#10;$&#10;\Delta m_{K^0} &lt; 3.5\ 10^{-12}\ {\rm MeV}&#10;$&#10;}&#10;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\textcolor{blue}{&#10;$&#10;\displaystyle{\frac{M_{\rm ETC}}&#10;{g_{\rm ETC}\sqrt{{\rm Re}\ \theta_{sd}^2}}&#10;\gtrsim 600\ {\rm TeV}&#10;}&#10;$&#10;}&#10;&#10;&#10;\end{document}"/>
  <p:tag name="IGUANATEXSIZE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\textcolor{blue}{&#10;$&#10;\theta_{sd}&#10;$&#10;}&#10;&#10;&#10;\end{document}"/>
  <p:tag name="IGUANATEXSIZE" val="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\textcolor{blue}{&#10;$&#10;\displaystyle{\frac{M_{\rm ETC}}{g_{\rm ETC}}&#10;\gtrsim 280\ {\rm TeV}&#10;}&#10;$&#10;}&#10;&#10;&#10;\end{document}"/>
  <p:tag name="IGUANATEXSIZE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usepackage{slashed}&#10;\definecolor{seagreen}{RGB}{46,139,87}&#10;\definecolor{goldenrod}{RGB}{218,165,32}&#10;\definecolor{boh}{RGB}{120,30,50}&#10;\pagestyle{empty}&#10;\begin{document}&#10;&#10;$&#10;M_{\rm ETC}/g_{\rm ETC}&#10;$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textcolor{goldenrod}{m_{q,l}} \sim &#10;\displaystyle{\frac{g_{\rm ETC}^2}{M_{\rm ETC}^2}}&#10;\textcolor{red}{\langle\overline{Q}Q\rangle_{\rm ETC}}&#10;$&#10;&#10;\end{document}"/>
  <p:tag name="IGUANATEXSIZE" val="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textcolor{red}{\langle\overline{Q}Q\rangle_{\rm ETC}}&#10;=\textcolor{red}{\langle\overline{Q}Q\rangle_{\rm TC}}\ &#10;\displaystyle{\exp\left(&#10;\int_{\Lambda_{\rm TC}}^{M_{\rm ETC}}&#10;\frac{d\mu}{\mu} \gamma_m(\mu)\right)} &#10;$&#10;&#10;\end{document}"/>
  <p:tag name="IGUANATEXSIZE" val="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\textcolor{boh}{&#10;$&#10;\alpha\sim \displaystyle{\frac{1}{\log\mu}}, \quad&#10;\gamma_m\propto \alpha&#10;$&#10;}&#10;\end{document}"/>
  <p:tag name="IGUANATEXSIZE" val="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definecolor{bluegreen}{RGB}{54,117,136}&#10;\definecolor{navy}{RGB}{100,100,194}&#10;\begin{document}&#10;&#10;&#10;$&#10;M_W^2 = \displaystyle{&#10;\frac{\textcolor{bluegreen}{g^2}\textcolor{red}{F_\Pi^2}}{4}},\ &#10;\ \ &#10;M_Z^2 = \displaystyle{&#10;\frac{\textcolor{bluegreen}{(g^2+{g^\prime}^2)}&#10;\textcolor{red}{F_\Pi^2}}{4}}&#10;$&#10;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textcolor{red}{\langle\overline{Q}Q\rangle_{\rm ETC}}&#10;\propto\textcolor{red}{\langle\overline{Q}Q\rangle_{\rm TC}}\ &#10;\displaystyle{\log\frac{M_{\rm ETC}}{\Lambda_{\rm TC}}&#10;}&#10;$&#10;&#10;\end{document}"/>
  <p:tag name="IGUANATEXSIZE" val="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textcolor{goldenrod}{m_{q,l}} \sim &#10;\displaystyle{\frac{g_{\rm ETC}^2}{M_{\rm ETC}^2}}&#10;\textcolor{red}{\langle\overline{Q}Q\rangle_{\rm ETC}}&#10;$&#10;&#10;\end{document}"/>
  <p:tag name="IGUANATEXSIZE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textcolor{red}{\langle\overline{Q}Q\rangle_{\rm ETC}}&#10;=\textcolor{red}{\langle\overline{Q}Q\rangle_{\rm TC}}\ &#10;\displaystyle{\exp\left(&#10;\int_{\Lambda_{\rm TC}}^{M_{\rm ETC}}&#10;\frac{d\mu}{\mu} \gamma_m(\mu)\right)} &#10;$&#10;&#10;\end{document}"/>
  <p:tag name="IGUANATEXSIZE" val="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\begin{eqnarray}&#10;\textcolor{boh}{&#10;\alpha\sim \alpha^\ast = {\rm const.},\quad&#10;\gamma_m \sim \gamma_m^\ast ={\rm const.}} \nonumber&#10;\end{eqnarray}&#10;&#10;\end{document}"/>
  <p:tag name="IGUANATEXSIZE" val="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&#10;$&#10;(\Lambda_{\rm TC},M_1)&#10;$&#10;&#10;&#10;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$&#10;\textcolor{red}{\langle\overline{Q}Q\rangle_{\rm ETC}}&#10;=\textcolor{red}{\langle\overline{Q}Q\rangle_{\rm TC}}\ &#10;\displaystyle{&#10;\textcolor{boh}{&#10;\left(\frac{M_{\rm ETC}}{\Lambda_{\rm TC}}\right)&#10;^{\gamma_m^\ast}}&#10;}&#10;$&#10;&#10;\end{document}"/>
  <p:tag name="IGUANATEXSIZE" val="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$&#10;\textcolor{goldenrod}{m_{q,l}} \sim &#10;\displaystyle{\frac{g_{\rm ETC}^2}{M_{\rm ETC}^2}}&#10;\textcolor{red}{\langle\overline{Q}Q\rangle_{\rm TC}}&#10;\textcolor{boh}{&#10;\left(\frac{M_{\rm ETC}}{\Lambda_{\rm TC}}\right)&#10;^{\gamma_m^\ast}}&#10;$&#10;&#10;\end{document}"/>
  <p:tag name="IGUANATEXSIZE" val="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textcolor{blue}{&#10;\begin{equation}&#10;\Delta m_{K^0}^2 \displaystyle{&#10;\simeq \displaystyle{\frac{g_{\rm ETC}^2 {\rm Re}\ \theta_{sd}^2}&#10;{2 M_{\rm ETC}^2}}f_K^2 m_{K^0}^2&#10;} \nonumber &#10;\end{equation}&#10;}&#10;&#10;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$&#10;\textcolor{boh}{\gamma_m^\ast}&#10;$&#10;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$&#10;\alpha_{\rm C}&#10;$&#10;&#10;\end{document}"/>
  <p:tag name="IGUANATEXSIZE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pagestyle{empty}&#10;\definecolor{navy}{RGB}{100,100,194}&#10;\begin{document}&#10;&#10;&#10;$&#10;m_f \simeq \displaystyle{\frac{g_{\rm ETC}^2}{M_{\rm ETC}^2}}&#10;\langle \overline{Q}Q\rangle_{\rm ETC}&#10;$&#10;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definecolor{boh}{RGB}{120,30,50}&#10;\pagestyle{empty}&#10;\begin{document}&#10;&#10;$&#10;\alpha^\ast&#10;$&#10;&#10;\end{document}"/>
  <p:tag name="IGUANATEXSIZE" val="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gamma_m = 1&#10;$&#10;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beta&#10;$&#10;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gamma_m = 2&#10;$&#10;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beta_0 = 0&#10;$&#10;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pagestyle{empty}&#10;\begin{document}&#10;&#10;&#10;\begin{equation}&#10;{\cal L}_{\rm gauged\ NJL} = &#10;-\frac{1}{4} F_{\mu\nu}^a F^{a\mu\nu}&#10;+\overline{Q}i\slashed{D}Q&#10;+\frac{G}{N_{\rm TF} N_{\rm TC}}&#10;\Big[(\overline{Q}Q)^2&#10;+(\overline{Q}i\gamma_5 T^a Q)^2&#10;\Big]&#10;\nonumber&#10;\end{equation}&#10;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pagestyle{empty}&#10;\begin{document}&#10;&#10;&#10;$&#10;N_{\rm TC}&#10;$&#10;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slashed}&#10;\usepackage{color}&#10;\pagestyle{empty}&#10;\begin{document}&#10;&#10;&#10;$&#10;g\equiv \displaystyle{\frac{G\Lambda^2}{4\pi^2}} = 0.75&#10;$&#10;&#10;\end{document}"/>
  <p:tag name="IGUANATEXSIZE" val="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red}{M^2}&#10;\simeq \kappa\left(N_{\rm TF}^{\rm C}&#10;-N_{\rm TF}\right)^\nu \Lambda^2&#10;$&#10;&#10;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kappa&#10;$&#10;&#10;&#10;\end{document}"/>
  <p:tag name="IGUANATEXSIZE" val="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definecolor{seagreen}{RGB}{46,139,87}&#10;\definecolor{goldenrod}{RGB}{218,165,32}&#10;\pagestyle{empty}&#10;\begin{document}&#10;&#10;$&#10;\alpha_{ab}&#10;\displaystyle{\frac{\overline{Q}\ \overline{T}^a Q\ &#10;\overline{Q}\ \overline{T}^b Q}&#10;{M_{\rm ETC}^2}}&#10;+&#10;\textcolor{goldenrod}{&#10;\beta_{ab}&#10;\displaystyle{\frac{\overline{Q}_L\overline{T}^a Q_R&#10;\overline{\psi}_L\overline{T}^b \psi_R}&#10;{M_{\rm ETC}^2}}&#10;}&#10;+&#10;\gamma_{ab}&#10;\displaystyle{\frac{\overline{\psi}\overline{T}^a \psi&#10;\overline{\psi}\overline{T}^b \psi}&#10;{M_{\rm ETC}^2}} + \cdots&#10;$&#10;&#10;\end{document}"/>
  <p:tag name="IGUANATEXSIZE" val="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nu&#10;$&#10;&#10;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\textcolor{orange}{&#10;\begin{equation}&#10;V[H] = \frac{1}{2} M_H^2 H^2&#10;+\frac{\lambda}{4} H^4,\quad&#10;M_H^2&lt;0 \nonumber&#10;\end{equation}&#10;}&#10;&#10;\end{document}"/>
  <p:tag name="IGUANATEXSIZE" val="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\theta_\mu^\mu = \textcolor{orange}{-M_H^2 H^2}&#10;\nonumber&#10;\end{equation}&#10;&#10;\end{document}"/>
  <p:tag name="IGUANATEXSIZE" val="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\theta_\mu^\mu = -\frac{\beta_{\rm TC}}{4 g_{\rm TC}}&#10;G_{\mu\nu}^a G^{a\mu\nu}&#10;\nonumber&#10;\end{equation}&#10;&#10;\end{document}"/>
  <p:tag name="IGUANATEXSIZE" val="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\textcolor{orange}{M_H^2}\sim \beta_{\rm TC}&#10;\nonumber&#10;\end{equation}&#10;&#10;\end{document}"/>
  <p:tag name="IGUANATEXSIZE" val="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maroon}{RGB}{176,48,96}&#10;\definecolor{brown}{RGB}{139,69,19}&#10;\pagestyle{empty}&#10;\begin{document}&#10;&#10;\begin{equation}&#10;\displaystyle{\frac{\alpha^\ast}{4\pi}&#10;=-\frac{\beta_0}{\beta_1}&#10;}\nonumber&#10;\end{equation}&#10;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maroon}{RGB}{176,48,96}&#10;\definecolor{brown}{RGB}{139,69,19}&#10;\pagestyle{empty}&#10;\begin{document}&#10;&#10;\begin{equation}&#10;\displaystyle{&#10;\beta_{\rm TC} = -\frac{\beta_0}{(4\pi)^2} g_{\rm TC}^3&#10;-\frac{\beta_1}{(4\pi)^4} g_{\rm TC}^5&#10;}\nonumber&#10;\end{equation}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-\frac{\beta_{\rm TC}}{4g_{\rm TC}}&#10;=\frac{\beta_1}{32\pi^2}&#10;\alpha_{\rm TC}(\alpha_{\rm TC}-\alpha^\ast)&#10;\nonumber&#10;\end{equation}&#10;&#10;\end{document}"/>
  <p:tag name="IGUANATEXSIZE" val="2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\gamma_m = 1$&#10;&#10;\end{document}"/>
  <p:tag name="IGUANATEXSIZE" val="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\alpha_{\rm TC}=\alpha_{\rm C}$&#10;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slashed}&#10;\pagestyle{empty}&#10;\begin{document}&#10;&#10;$&#10;\beta&#10;$&#10;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\begin{equation}&#10;-\frac{\beta_{\rm TC}^{\gamma_m=1}}{4g_{\rm TC}}&#10;=\frac{\beta_1}{64\pi^2}&#10;\alpha_{\rm C}(\alpha_{\rm C}-\alpha^\ast)&#10;\propto&#10;N_{TF}^C-N_{\rm TF}&#10;\nonumber&#10;\end{equation}&#10;&#10;\end{document}"/>
  <p:tag name="IGUANATEXSIZE" val="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orange}{M_H^2}&#10;\propto \left(N_{\rm TF}^{\rm C}&#10;-N_{\rm TF}\right) \Lambda^2&#10;$&#10;&#10;&#10;\end{document}"/>
  <p:tag name="IGUANATEXSIZE" val="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textcolor{orange}{M_H^\prime}&#10;$&#10;&#10;&#10;\end{document}"/>
  <p:tag name="IGUANATEXSIZE" val="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N_{\rm TF}^\prime&#10;$&#10;&#10;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N_{\rm TF}^{\rm C}&#10;$&#10;&#10;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\begin{equation}&#10;\textcolor{orange}{M_H^2} = &#10;\textcolor{orange}{M_H^{\prime 2}}\displaystyle{&#10;\frac{N_{\rm TF}^{\rm C}-N_{\rm TF}}&#10;{N_{\rm TF}^{\rm C}-N_{\rm TF}^\prime}&#10;} \nonumber &#10;\end{equation}&#10;&#10;&#10;\end{document}"/>
  <p:tag name="IGUANATEXSIZE" val="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displaystyle{\frac{N_{\rm TF}}{2}}&#10;\textcolor{orange}{ M_H^2}&#10;\simeq &#10;\displaystyle{&#10;\left(\frac{N_{\rm TC}}{3}\right)^p&#10;\frac{3}{N_{\rm TC}}&#10;\frac{v^2}{f_\pi^2} &#10;}&#10;\textcolor{orange}{&#10;m_\sigma^2&#10;}&#10;\times\displaystyle{&#10;\frac{N_{\rm TF}^{\rm C}-N_{\rm TF}}&#10;{N_{\rm TF}^{\rm C}-2}&#10;}&#10;$&#10;&#10;&#10;&#10;\end{document}"/>
  <p:tag name="IGUANATEXSIZE" val="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\displaystyle{\sqrt{\frac{N_{\rm TF}}{2}}}&#10;\textcolor{orange}{M_H}&#10;\sim 280\ {\rm GeV} - 390\ {\rm GeV}&#10;$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definecolor{greenblue}{RGB}{54,137,126}&#10;\pagestyle{empty}&#10;\begin{document}&#10;&#10;&#10;$&#10;N_{\rm TF}^\prime = 2&#10;$&#10;&#10;&#10;\end{document}"/>
  <p:tag name="IGUANATEXSIZE" val="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slashed}&#10;\usepackage{color}&#10;\definecolor{orange}{RGB}{255,127,0}&#10;\pagestyle{empty}&#10;\begin{document}&#10;&#10;&#10;$&#10;\displaystyle{\frac{N_{\rm TF}}{2}}&#10;\textcolor{orange}{ M_H^2}&#10;\simeq &#10;\displaystyle{&#10;\left(\frac{N_{\rm TC}}{3}\right)^p&#10;\frac{3}{N_{\rm TC}}&#10;\frac{v^2}{f_\pi^2} &#10;}&#10;\textcolor{orange}{&#10;m_\sigma^2&#10;}&#10;\times\displaystyle{&#10;\frac{N_{\rm TF}^{\rm C}-N_{\rm TF}}&#10;{N_{\rm TF}^{\rm C}-2}&#10;}&#10;$&#10;&#10;&#10;&#10;\end{document}"/>
  <p:tag name="IGUANATEXSIZE" val="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2358</Words>
  <Application>Microsoft Office PowerPoint</Application>
  <PresentationFormat>On-screen Show (4:3)</PresentationFormat>
  <Paragraphs>490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Clarity</vt:lpstr>
      <vt:lpstr>125 GeV Higgs from a not so Light Technicolor Scalar</vt:lpstr>
      <vt:lpstr>The 125 GeV Boson</vt:lpstr>
      <vt:lpstr>The 125 GeV Boson</vt:lpstr>
      <vt:lpstr>PowerPoint Presentation</vt:lpstr>
      <vt:lpstr>Technicolor</vt:lpstr>
      <vt:lpstr>Technicolor</vt:lpstr>
      <vt:lpstr>Technicolor</vt:lpstr>
      <vt:lpstr>Extended Technicolor</vt:lpstr>
      <vt:lpstr>ETC and SM Fermion Masses</vt:lpstr>
      <vt:lpstr>ETC at Low Energies</vt:lpstr>
      <vt:lpstr>ETC at Low Energies</vt:lpstr>
      <vt:lpstr>ETC at Low Energies</vt:lpstr>
      <vt:lpstr>QCD is Technicolor!</vt:lpstr>
      <vt:lpstr>Scaling up from QCD</vt:lpstr>
      <vt:lpstr>PowerPoint Presentation</vt:lpstr>
      <vt:lpstr>Scaling Rules</vt:lpstr>
      <vt:lpstr>Scaling up from QCD</vt:lpstr>
      <vt:lpstr>Scaling up from QCD</vt:lpstr>
      <vt:lpstr>QCD-like Techni-Higgs</vt:lpstr>
      <vt:lpstr>QCD-like Techni-Higgs</vt:lpstr>
      <vt:lpstr>Other Problems of QCD-like TC</vt:lpstr>
      <vt:lpstr>SM Fermion Masses vs FCNC</vt:lpstr>
      <vt:lpstr>PowerPoint Presentation</vt:lpstr>
      <vt:lpstr>Enhancement of the TC Vacuum</vt:lpstr>
      <vt:lpstr>Enhancement of the TC Vacuum</vt:lpstr>
      <vt:lpstr>Enhancement of the TC Vacuum</vt:lpstr>
      <vt:lpstr>Infra-red Fixed Point</vt:lpstr>
      <vt:lpstr>Conformal Window</vt:lpstr>
      <vt:lpstr>ETC Effects on the Conformal Window</vt:lpstr>
      <vt:lpstr>ETC Effects on the Conformal Window</vt:lpstr>
      <vt:lpstr>Walking TC Candidates</vt:lpstr>
      <vt:lpstr>PowerPoint Presentation</vt:lpstr>
      <vt:lpstr>Near-Conformal Technicolor Higgs</vt:lpstr>
      <vt:lpstr>Near-Conformal-Higgs Mass</vt:lpstr>
      <vt:lpstr>Saturation of the Trace Anomaly</vt:lpstr>
      <vt:lpstr>Saturation of the Trace Anomaly</vt:lpstr>
      <vt:lpstr>Saturation of the Trace Anomaly</vt:lpstr>
      <vt:lpstr>Saturation of the Trace Anomaly</vt:lpstr>
      <vt:lpstr>Saturation of the Trace Anomaly</vt:lpstr>
      <vt:lpstr>Saturation of the Trace Anomaly</vt:lpstr>
      <vt:lpstr>PCDC</vt:lpstr>
      <vt:lpstr>PCDC</vt:lpstr>
      <vt:lpstr>PCDC</vt:lpstr>
      <vt:lpstr>PCDC</vt:lpstr>
      <vt:lpstr>PCDC</vt:lpstr>
      <vt:lpstr>Bethe-Salpeter Equation</vt:lpstr>
      <vt:lpstr>Bethe-Salpeter Equation</vt:lpstr>
      <vt:lpstr>Radiative Corrections to the TC-Higgs Mass</vt:lpstr>
      <vt:lpstr>Radiative Corrections to the TC-Higgs Mass</vt:lpstr>
      <vt:lpstr>Radiative Corrections to the TC-Higgs Mass</vt:lpstr>
      <vt:lpstr>Radiative Corrections to the TC-Higgs Mass</vt:lpstr>
      <vt:lpstr>Radiative Corrections to the TC-Higgs Mass</vt:lpstr>
      <vt:lpstr>Higgs See-Saw in TC</vt:lpstr>
      <vt:lpstr>Higgs See-Saw in TC</vt:lpstr>
      <vt:lpstr>Higgs See-Saw in TC</vt:lpstr>
      <vt:lpstr>Conclusions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 GeV Scalar from a not so Light Technicolor Higgs</dc:title>
  <dc:creator>Windows User</dc:creator>
  <cp:lastModifiedBy>Windows User</cp:lastModifiedBy>
  <cp:revision>44</cp:revision>
  <dcterms:created xsi:type="dcterms:W3CDTF">2012-11-21T09:39:03Z</dcterms:created>
  <dcterms:modified xsi:type="dcterms:W3CDTF">2012-11-22T08:35:15Z</dcterms:modified>
</cp:coreProperties>
</file>