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29"/>
  </p:notesMasterIdLst>
  <p:handoutMasterIdLst>
    <p:handoutMasterId r:id="rId30"/>
  </p:handoutMasterIdLst>
  <p:sldIdLst>
    <p:sldId id="256" r:id="rId2"/>
    <p:sldId id="347" r:id="rId3"/>
    <p:sldId id="351" r:id="rId4"/>
    <p:sldId id="358" r:id="rId5"/>
    <p:sldId id="355" r:id="rId6"/>
    <p:sldId id="359" r:id="rId7"/>
    <p:sldId id="356" r:id="rId8"/>
    <p:sldId id="378" r:id="rId9"/>
    <p:sldId id="361" r:id="rId10"/>
    <p:sldId id="360" r:id="rId11"/>
    <p:sldId id="362" r:id="rId12"/>
    <p:sldId id="363" r:id="rId13"/>
    <p:sldId id="379" r:id="rId14"/>
    <p:sldId id="364" r:id="rId15"/>
    <p:sldId id="365" r:id="rId16"/>
    <p:sldId id="366" r:id="rId17"/>
    <p:sldId id="367" r:id="rId18"/>
    <p:sldId id="371" r:id="rId19"/>
    <p:sldId id="368" r:id="rId20"/>
    <p:sldId id="370" r:id="rId21"/>
    <p:sldId id="369" r:id="rId22"/>
    <p:sldId id="375" r:id="rId23"/>
    <p:sldId id="376" r:id="rId24"/>
    <p:sldId id="377" r:id="rId25"/>
    <p:sldId id="372" r:id="rId26"/>
    <p:sldId id="373" r:id="rId27"/>
    <p:sldId id="374" r:id="rId2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502" autoAdjust="0"/>
    <p:restoredTop sz="94660"/>
  </p:normalViewPr>
  <p:slideViewPr>
    <p:cSldViewPr snapToObjects="1">
      <p:cViewPr>
        <p:scale>
          <a:sx n="85" d="100"/>
          <a:sy n="85" d="100"/>
        </p:scale>
        <p:origin x="-1496" y="-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tableStyles" Target="tableStyles.xml"/><Relationship Id="rId31" Type="http://schemas.openxmlformats.org/officeDocument/2006/relationships/printerSettings" Target="printerSettings/printerSettings1.bin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3DD1C-55E1-DE40-9D20-5B049054F994}" type="datetimeFigureOut">
              <a:rPr lang="fr-FR" smtClean="0"/>
              <a:pPr/>
              <a:t>14/11/11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721EE-973E-7A4C-9CE7-BC3421A7A457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A4778-78B5-EA4C-8365-AF4ECECFC4B6}" type="datetimeFigureOut">
              <a:rPr lang="fr-FR" smtClean="0"/>
              <a:pPr/>
              <a:t>14/11/11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8C790-0D8B-DF4E-BE54-E46059D023EC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356E9-5292-A247-BC42-D3EADF6FD14E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1CCE-6A3B-294A-8CAD-1C78956B4B15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60752-44C9-3644-8849-BEC6CF413748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0D07-8C90-864B-B469-739CB23B594C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7660-531F-4748-A903-EEA3F6B549EB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0BF0D-B45E-CA41-A2FD-11C607C7A8C5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0D53-AF82-2E4F-A4FE-995C5A750F66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2619B-0DE6-AA47-85BE-83372417655E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E36D2-4258-524E-9D8A-BB14D7CFE2BF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E14BA-7A65-874D-9E4F-D725402469FE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1CF6-0A5A-AA4F-9BCD-E45E21C63B5F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74DD7-DDE3-2449-ABE5-F5CE4D4D802B}" type="datetime1">
              <a:rPr lang="fr-FR" smtClean="0"/>
              <a:pPr/>
              <a:t>14/11/11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Arnaud Pin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11B6A-6E54-A147-8B4C-5AABE2159530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df"/><Relationship Id="rId4" Type="http://schemas.openxmlformats.org/officeDocument/2006/relationships/image" Target="../media/image3.png"/><Relationship Id="rId10" Type="http://schemas.openxmlformats.org/officeDocument/2006/relationships/image" Target="../media/image9.png"/><Relationship Id="rId5" Type="http://schemas.openxmlformats.org/officeDocument/2006/relationships/image" Target="../media/image4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9" Type="http://schemas.openxmlformats.org/officeDocument/2006/relationships/image" Target="../media/image8.png"/><Relationship Id="rId3" Type="http://schemas.openxmlformats.org/officeDocument/2006/relationships/image" Target="../media/image2.jpeg"/><Relationship Id="rId6" Type="http://schemas.openxmlformats.org/officeDocument/2006/relationships/image" Target="../media/image5.pd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0.pdf"/><Relationship Id="rId7" Type="http://schemas.openxmlformats.org/officeDocument/2006/relationships/image" Target="../media/image5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6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4" Type="http://schemas.openxmlformats.org/officeDocument/2006/relationships/image" Target="../media/image6.png"/><Relationship Id="rId5" Type="http://schemas.openxmlformats.org/officeDocument/2006/relationships/image" Target="../media/image12.pdf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5.pdf"/><Relationship Id="rId6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4" Type="http://schemas.openxmlformats.org/officeDocument/2006/relationships/image" Target="../media/image3.png"/><Relationship Id="rId10" Type="http://schemas.openxmlformats.org/officeDocument/2006/relationships/image" Target="../media/image17.png"/><Relationship Id="rId5" Type="http://schemas.openxmlformats.org/officeDocument/2006/relationships/image" Target="../media/image14.pdf"/><Relationship Id="rId7" Type="http://schemas.openxmlformats.org/officeDocument/2006/relationships/image" Target="../media/image10.pdf"/><Relationship Id="rId11" Type="http://schemas.openxmlformats.org/officeDocument/2006/relationships/image" Target="../media/image5.pdf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9" Type="http://schemas.openxmlformats.org/officeDocument/2006/relationships/image" Target="../media/image16.png"/><Relationship Id="rId3" Type="http://schemas.openxmlformats.org/officeDocument/2006/relationships/image" Target="../media/image2.jpeg"/><Relationship Id="rId6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5" Type="http://schemas.openxmlformats.org/officeDocument/2006/relationships/image" Target="../media/image18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6" Type="http://schemas.openxmlformats.org/officeDocument/2006/relationships/image" Target="../media/image5.pd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1.jpeg"/><Relationship Id="rId6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4" Type="http://schemas.openxmlformats.org/officeDocument/2006/relationships/image" Target="../media/image2.jpeg"/><Relationship Id="rId10" Type="http://schemas.openxmlformats.org/officeDocument/2006/relationships/image" Target="../media/image3.png"/><Relationship Id="rId5" Type="http://schemas.openxmlformats.org/officeDocument/2006/relationships/image" Target="../media/image23.png"/><Relationship Id="rId7" Type="http://schemas.openxmlformats.org/officeDocument/2006/relationships/image" Target="../media/image6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9" Type="http://schemas.openxmlformats.org/officeDocument/2006/relationships/image" Target="../media/image25.png"/><Relationship Id="rId3" Type="http://schemas.openxmlformats.org/officeDocument/2006/relationships/image" Target="../media/image1.jpeg"/><Relationship Id="rId6" Type="http://schemas.openxmlformats.org/officeDocument/2006/relationships/image" Target="../media/image5.pd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7" Type="http://schemas.openxmlformats.org/officeDocument/2006/relationships/image" Target="../media/image5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1.jpeg"/><Relationship Id="rId6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5" Type="http://schemas.openxmlformats.org/officeDocument/2006/relationships/image" Target="../media/image30.png"/><Relationship Id="rId7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6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image" Target="../media/image34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1.jpeg"/><Relationship Id="rId5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1.jpeg"/><Relationship Id="rId5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14" Type="http://schemas.openxmlformats.org/officeDocument/2006/relationships/image" Target="../media/image45.pdf"/><Relationship Id="rId4" Type="http://schemas.openxmlformats.org/officeDocument/2006/relationships/image" Target="../media/image2.jpeg"/><Relationship Id="rId7" Type="http://schemas.openxmlformats.org/officeDocument/2006/relationships/image" Target="../media/image38.png"/><Relationship Id="rId11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df"/><Relationship Id="rId16" Type="http://schemas.openxmlformats.org/officeDocument/2006/relationships/image" Target="../media/image47.pdf"/><Relationship Id="rId8" Type="http://schemas.openxmlformats.org/officeDocument/2006/relationships/image" Target="../media/image39.pdf"/><Relationship Id="rId13" Type="http://schemas.openxmlformats.org/officeDocument/2006/relationships/image" Target="../media/image44.png"/><Relationship Id="rId10" Type="http://schemas.openxmlformats.org/officeDocument/2006/relationships/image" Target="../media/image41.pdf"/><Relationship Id="rId5" Type="http://schemas.openxmlformats.org/officeDocument/2006/relationships/image" Target="../media/image3.png"/><Relationship Id="rId15" Type="http://schemas.openxmlformats.org/officeDocument/2006/relationships/image" Target="../media/image46.png"/><Relationship Id="rId12" Type="http://schemas.openxmlformats.org/officeDocument/2006/relationships/image" Target="../media/image43.pdf"/><Relationship Id="rId17" Type="http://schemas.openxmlformats.org/officeDocument/2006/relationships/image" Target="../media/image48.png"/><Relationship Id="rId2" Type="http://schemas.openxmlformats.org/officeDocument/2006/relationships/image" Target="../media/image36.png"/><Relationship Id="rId9" Type="http://schemas.openxmlformats.org/officeDocument/2006/relationships/image" Target="../media/image40.png"/><Relationship Id="rId3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4" Type="http://schemas.openxmlformats.org/officeDocument/2006/relationships/image" Target="../media/image3.png"/><Relationship Id="rId5" Type="http://schemas.openxmlformats.org/officeDocument/2006/relationships/image" Target="../media/image49.png"/><Relationship Id="rId7" Type="http://schemas.openxmlformats.org/officeDocument/2006/relationships/image" Target="../media/image51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6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4" Type="http://schemas.openxmlformats.org/officeDocument/2006/relationships/image" Target="../media/image3.png"/><Relationship Id="rId5" Type="http://schemas.openxmlformats.org/officeDocument/2006/relationships/image" Target="../media/image53.png"/><Relationship Id="rId7" Type="http://schemas.openxmlformats.org/officeDocument/2006/relationships/image" Target="../media/image37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6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4" Type="http://schemas.openxmlformats.org/officeDocument/2006/relationships/image" Target="../media/image3.png"/><Relationship Id="rId10" Type="http://schemas.openxmlformats.org/officeDocument/2006/relationships/image" Target="../media/image58.png"/><Relationship Id="rId5" Type="http://schemas.openxmlformats.org/officeDocument/2006/relationships/image" Target="../media/image55.pdf"/><Relationship Id="rId7" Type="http://schemas.openxmlformats.org/officeDocument/2006/relationships/image" Target="../media/image12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9" Type="http://schemas.openxmlformats.org/officeDocument/2006/relationships/image" Target="../media/image57.png"/><Relationship Id="rId3" Type="http://schemas.openxmlformats.org/officeDocument/2006/relationships/image" Target="../media/image2.jpeg"/><Relationship Id="rId6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df"/><Relationship Id="rId4" Type="http://schemas.openxmlformats.org/officeDocument/2006/relationships/image" Target="../media/image3.png"/><Relationship Id="rId5" Type="http://schemas.openxmlformats.org/officeDocument/2006/relationships/image" Target="../media/image59.png"/><Relationship Id="rId7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9" Type="http://schemas.openxmlformats.org/officeDocument/2006/relationships/image" Target="../media/image38.png"/><Relationship Id="rId3" Type="http://schemas.openxmlformats.org/officeDocument/2006/relationships/image" Target="../media/image2.jpeg"/><Relationship Id="rId6" Type="http://schemas.openxmlformats.org/officeDocument/2006/relationships/image" Target="../media/image43.pdf"/></Relationships>
</file>

<file path=ppt/slides/_rels/slide19.xml.rels><?xml version="1.0" encoding="UTF-8" standalone="yes"?>
<Relationships xmlns="http://schemas.openxmlformats.org/package/2006/relationships"><Relationship Id="rId14" Type="http://schemas.openxmlformats.org/officeDocument/2006/relationships/image" Target="../media/image69.pdf"/><Relationship Id="rId4" Type="http://schemas.openxmlformats.org/officeDocument/2006/relationships/image" Target="../media/image3.png"/><Relationship Id="rId7" Type="http://schemas.openxmlformats.org/officeDocument/2006/relationships/image" Target="../media/image62.png"/><Relationship Id="rId11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6" Type="http://schemas.openxmlformats.org/officeDocument/2006/relationships/image" Target="../media/image71.pdf"/><Relationship Id="rId8" Type="http://schemas.openxmlformats.org/officeDocument/2006/relationships/image" Target="../media/image63.pdf"/><Relationship Id="rId13" Type="http://schemas.openxmlformats.org/officeDocument/2006/relationships/image" Target="../media/image68.png"/><Relationship Id="rId10" Type="http://schemas.openxmlformats.org/officeDocument/2006/relationships/image" Target="../media/image65.pdf"/><Relationship Id="rId5" Type="http://schemas.openxmlformats.org/officeDocument/2006/relationships/image" Target="../media/image60.pdf"/><Relationship Id="rId15" Type="http://schemas.openxmlformats.org/officeDocument/2006/relationships/image" Target="../media/image70.png"/><Relationship Id="rId12" Type="http://schemas.openxmlformats.org/officeDocument/2006/relationships/image" Target="../media/image67.pdf"/><Relationship Id="rId17" Type="http://schemas.openxmlformats.org/officeDocument/2006/relationships/image" Target="../media/image72.png"/><Relationship Id="rId19" Type="http://schemas.openxmlformats.org/officeDocument/2006/relationships/image" Target="../media/image74.png"/><Relationship Id="rId2" Type="http://schemas.openxmlformats.org/officeDocument/2006/relationships/image" Target="../media/image1.jpeg"/><Relationship Id="rId9" Type="http://schemas.openxmlformats.org/officeDocument/2006/relationships/image" Target="../media/image64.png"/><Relationship Id="rId3" Type="http://schemas.openxmlformats.org/officeDocument/2006/relationships/image" Target="../media/image2.jpeg"/><Relationship Id="rId18" Type="http://schemas.openxmlformats.org/officeDocument/2006/relationships/image" Target="../media/image73.pdf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5" Type="http://schemas.openxmlformats.org/officeDocument/2006/relationships/image" Target="../media/image7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6" Type="http://schemas.openxmlformats.org/officeDocument/2006/relationships/image" Target="../media/image5.pdf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5" Type="http://schemas.openxmlformats.org/officeDocument/2006/relationships/image" Target="../media/image7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6" Type="http://schemas.openxmlformats.org/officeDocument/2006/relationships/image" Target="../media/image5.pdf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5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4" Type="http://schemas.openxmlformats.org/officeDocument/2006/relationships/image" Target="../media/image3.png"/><Relationship Id="rId5" Type="http://schemas.openxmlformats.org/officeDocument/2006/relationships/image" Target="../media/image77.pdf"/><Relationship Id="rId7" Type="http://schemas.openxmlformats.org/officeDocument/2006/relationships/image" Target="../media/image79.pd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6" Type="http://schemas.openxmlformats.org/officeDocument/2006/relationships/image" Target="../media/image78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5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à coins arrondis 11"/>
          <p:cNvSpPr/>
          <p:nvPr/>
        </p:nvSpPr>
        <p:spPr>
          <a:xfrm>
            <a:off x="457200" y="1447800"/>
            <a:ext cx="8305800" cy="1371600"/>
          </a:xfrm>
          <a:prstGeom prst="roundRect">
            <a:avLst/>
          </a:prstGeom>
          <a:solidFill>
            <a:srgbClr val="000090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457200" y="168658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28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28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28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28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28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28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</a:t>
            </a:r>
            <a:r>
              <a:rPr lang="fr-FR" sz="28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section</a:t>
            </a:r>
          </a:p>
          <a:p>
            <a:pPr algn="ctr"/>
            <a:r>
              <a:rPr lang="fr-FR" sz="28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CDF vs « LHC »</a:t>
            </a:r>
            <a:endParaRPr lang="fr-FR" sz="28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14600" y="3194447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0090"/>
                </a:solidFill>
                <a:latin typeface="Arial Narrow"/>
                <a:cs typeface="Arial Narrow"/>
              </a:rPr>
              <a:t>  </a:t>
            </a:r>
            <a:endParaRPr lang="fr-FR" dirty="0">
              <a:solidFill>
                <a:srgbClr val="000090"/>
              </a:solidFill>
              <a:latin typeface="Arial Narrow"/>
              <a:cs typeface="Arial Narrow"/>
            </a:endParaRPr>
          </a:p>
        </p:txBody>
      </p:sp>
      <p:pic>
        <p:nvPicPr>
          <p:cNvPr id="8" name="Image 7" descr="Logo_UCL_cou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478" y="4630150"/>
            <a:ext cx="1141228" cy="1390506"/>
          </a:xfrm>
          <a:prstGeom prst="rect">
            <a:avLst/>
          </a:prstGeom>
        </p:spPr>
      </p:pic>
      <p:pic>
        <p:nvPicPr>
          <p:cNvPr id="9" name="Image 8" descr="logo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4782550"/>
            <a:ext cx="1143000" cy="1066612"/>
          </a:xfrm>
          <a:prstGeom prst="rect">
            <a:avLst/>
          </a:prstGeom>
        </p:spPr>
      </p:pic>
      <p:pic>
        <p:nvPicPr>
          <p:cNvPr id="14" name="Image 13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707" y="4800600"/>
            <a:ext cx="1635893" cy="1037305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2514600" y="3194447"/>
            <a:ext cx="4267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 smtClean="0">
                <a:solidFill>
                  <a:srgbClr val="000090"/>
                </a:solidFill>
                <a:latin typeface="Arial Narrow"/>
                <a:cs typeface="Arial Narrow"/>
              </a:rPr>
              <a:t>Arnaud Pin</a:t>
            </a:r>
          </a:p>
          <a:p>
            <a:pPr algn="ctr"/>
            <a:endParaRPr lang="fr-FR" sz="1200" dirty="0" smtClean="0">
              <a:solidFill>
                <a:srgbClr val="000090"/>
              </a:solidFill>
              <a:latin typeface="Arial Narrow"/>
              <a:cs typeface="Arial Narrow"/>
            </a:endParaRPr>
          </a:p>
          <a:p>
            <a:pPr algn="ctr"/>
            <a:endParaRPr lang="fr-FR" dirty="0">
              <a:solidFill>
                <a:srgbClr val="000090"/>
              </a:solidFill>
              <a:latin typeface="Arial Narrow"/>
              <a:cs typeface="Arial Narr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At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Tevatron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2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483673" y="773668"/>
            <a:ext cx="3859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Reference</a:t>
            </a:r>
            <a:endParaRPr lang="fr-FR" dirty="0"/>
          </a:p>
        </p:txBody>
      </p:sp>
      <p:pic>
        <p:nvPicPr>
          <p:cNvPr id="33" name="Image 32" descr="Image 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103222"/>
            <a:ext cx="2768254" cy="609524"/>
          </a:xfrm>
          <a:prstGeom prst="rect">
            <a:avLst/>
          </a:prstGeom>
        </p:spPr>
      </p:pic>
      <p:grpSp>
        <p:nvGrpSpPr>
          <p:cNvPr id="44" name="Grouper 43"/>
          <p:cNvGrpSpPr/>
          <p:nvPr/>
        </p:nvGrpSpPr>
        <p:grpSpPr>
          <a:xfrm>
            <a:off x="1981200" y="3039070"/>
            <a:ext cx="5410200" cy="923330"/>
            <a:chOff x="685800" y="2962870"/>
            <a:chExt cx="5410200" cy="923330"/>
          </a:xfrm>
        </p:grpSpPr>
        <p:grpSp>
          <p:nvGrpSpPr>
            <p:cNvPr id="40" name="Grouper 39"/>
            <p:cNvGrpSpPr/>
            <p:nvPr/>
          </p:nvGrpSpPr>
          <p:grpSpPr>
            <a:xfrm>
              <a:off x="685800" y="2962870"/>
              <a:ext cx="3276600" cy="923330"/>
              <a:chOff x="685800" y="2962870"/>
              <a:chExt cx="3276600" cy="923330"/>
            </a:xfrm>
          </p:grpSpPr>
          <p:sp>
            <p:nvSpPr>
              <p:cNvPr id="34" name="ZoneTexte 33"/>
              <p:cNvSpPr txBox="1"/>
              <p:nvPr/>
            </p:nvSpPr>
            <p:spPr>
              <a:xfrm>
                <a:off x="685800" y="2962870"/>
                <a:ext cx="32766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FontTx/>
                  <a:buChar char="-"/>
                </a:pPr>
                <a:r>
                  <a:rPr lang="fr-FR" dirty="0" smtClean="0"/>
                  <a:t> Look for </a:t>
                </a:r>
                <a:r>
                  <a:rPr lang="fr-FR" dirty="0" err="1" smtClean="0"/>
                  <a:t>narrow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resonance</a:t>
                </a:r>
                <a:r>
                  <a:rPr lang="fr-FR" dirty="0" smtClean="0"/>
                  <a:t>.</a:t>
                </a:r>
                <a:endParaRPr lang="fr-FR" dirty="0" smtClean="0"/>
              </a:p>
              <a:p>
                <a:pPr>
                  <a:buFontTx/>
                  <a:buChar char="-"/>
                </a:pPr>
                <a:r>
                  <a:rPr lang="fr-FR" dirty="0" smtClean="0"/>
                  <a:t> Cross section of      production :</a:t>
                </a:r>
              </a:p>
              <a:p>
                <a:pPr>
                  <a:buFontTx/>
                  <a:buChar char="-"/>
                </a:pPr>
                <a:r>
                  <a:rPr lang="fr-FR" dirty="0" smtClean="0"/>
                  <a:t>      </a:t>
                </a:r>
                <a:r>
                  <a:rPr lang="fr-FR" dirty="0" err="1" smtClean="0"/>
                  <a:t>semi-leptonic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decay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channel</a:t>
                </a:r>
                <a:endParaRPr lang="fr-FR" dirty="0" smtClean="0"/>
              </a:p>
            </p:txBody>
          </p:sp>
          <p:pic>
            <p:nvPicPr>
              <p:cNvPr id="38" name="Image 37" descr="latex-image-1.pdf"/>
              <p:cNvPicPr>
                <a:picLocks noChangeAspect="1"/>
              </p:cNvPicPr>
              <p:nvPr/>
            </p:nvPicPr>
            <mc:AlternateContent>
              <mc:Choice xmlns:ma="http://schemas.microsoft.com/office/mac/drawingml/2008/main" Requires="ma">
                <p:blipFill>
                  <a:blip r:embed="rId6"/>
                  <a:stretch>
                    <a:fillRect/>
                  </a:stretch>
                </p:blipFill>
              </mc:Choice>
              <mc:Fallback>
                <p:blipFill>
                  <a:blip r:embed="rId7"/>
                  <a:stretch>
                    <a:fillRect/>
                  </a:stretch>
                </p:blipFill>
              </mc:Fallback>
            </mc:AlternateContent>
            <p:spPr>
              <a:xfrm>
                <a:off x="914400" y="3543300"/>
                <a:ext cx="266700" cy="266700"/>
              </a:xfrm>
              <a:prstGeom prst="rect">
                <a:avLst/>
              </a:prstGeom>
            </p:spPr>
          </p:pic>
          <p:pic>
            <p:nvPicPr>
              <p:cNvPr id="39" name="Image 38" descr="latex-image-1.pdf"/>
              <p:cNvPicPr>
                <a:picLocks noChangeAspect="1"/>
              </p:cNvPicPr>
              <p:nvPr/>
            </p:nvPicPr>
            <mc:AlternateContent>
              <mc:Choice xmlns:ma="http://schemas.microsoft.com/office/mac/drawingml/2008/main" Requires="ma">
                <p:blipFill>
                  <a:blip r:embed="rId6"/>
                  <a:stretch>
                    <a:fillRect/>
                  </a:stretch>
                </p:blipFill>
              </mc:Choice>
              <mc:Fallback>
                <p:blipFill>
                  <a:blip r:embed="rId7"/>
                  <a:stretch>
                    <a:fillRect/>
                  </a:stretch>
                </p:blipFill>
              </mc:Fallback>
            </mc:AlternateContent>
            <p:spPr>
              <a:xfrm>
                <a:off x="2400300" y="3276600"/>
                <a:ext cx="266700" cy="266700"/>
              </a:xfrm>
              <a:prstGeom prst="rect">
                <a:avLst/>
              </a:prstGeom>
            </p:spPr>
          </p:pic>
        </p:grpSp>
        <p:pic>
          <p:nvPicPr>
            <p:cNvPr id="43" name="Image 42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8"/>
                <a:stretch>
                  <a:fillRect/>
                </a:stretch>
              </p:blipFill>
            </mc:Choice>
            <mc:Fallback>
              <p:blipFill>
                <a:blip r:embed="rId9"/>
                <a:stretch>
                  <a:fillRect/>
                </a:stretch>
              </p:blipFill>
            </mc:Fallback>
          </mc:AlternateContent>
          <p:spPr>
            <a:xfrm>
              <a:off x="4102100" y="3324999"/>
              <a:ext cx="1993900" cy="241300"/>
            </a:xfrm>
            <a:prstGeom prst="rect">
              <a:avLst/>
            </a:prstGeom>
          </p:spPr>
        </p:pic>
      </p:grpSp>
      <p:sp>
        <p:nvSpPr>
          <p:cNvPr id="45" name="Rectangle 44"/>
          <p:cNvSpPr/>
          <p:nvPr/>
        </p:nvSpPr>
        <p:spPr>
          <a:xfrm>
            <a:off x="1866900" y="2914471"/>
            <a:ext cx="5676900" cy="1237566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6" name="Image 45" descr="Image 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1851502"/>
            <a:ext cx="8658992" cy="586898"/>
          </a:xfrm>
          <a:prstGeom prst="rect">
            <a:avLst/>
          </a:prstGeom>
        </p:spPr>
      </p:pic>
      <p:sp>
        <p:nvSpPr>
          <p:cNvPr id="47" name="ZoneTexte 46"/>
          <p:cNvSpPr txBox="1"/>
          <p:nvPr/>
        </p:nvSpPr>
        <p:spPr>
          <a:xfrm>
            <a:off x="636073" y="4495800"/>
            <a:ext cx="820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 </a:t>
            </a:r>
            <a:r>
              <a:rPr lang="fr-FR" dirty="0" err="1" smtClean="0"/>
              <a:t>each</a:t>
            </a:r>
            <a:r>
              <a:rPr lang="fr-FR" dirty="0" smtClean="0"/>
              <a:t> candidates </a:t>
            </a:r>
            <a:r>
              <a:rPr lang="fr-FR" dirty="0" err="1" smtClean="0"/>
              <a:t>event</a:t>
            </a:r>
            <a:r>
              <a:rPr lang="fr-FR" dirty="0" smtClean="0"/>
              <a:t>,      </a:t>
            </a:r>
            <a:r>
              <a:rPr lang="fr-FR" dirty="0" err="1" smtClean="0"/>
              <a:t>hypothesis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applied</a:t>
            </a:r>
            <a:r>
              <a:rPr lang="fr-FR" dirty="0" smtClean="0"/>
              <a:t>. The </a:t>
            </a:r>
            <a:r>
              <a:rPr lang="fr-FR" dirty="0" err="1" smtClean="0"/>
              <a:t>observed</a:t>
            </a:r>
            <a:r>
              <a:rPr lang="fr-FR" dirty="0" smtClean="0"/>
              <a:t> </a:t>
            </a:r>
            <a:r>
              <a:rPr lang="fr-FR" dirty="0" err="1" smtClean="0"/>
              <a:t>kinematic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mapped</a:t>
            </a:r>
            <a:r>
              <a:rPr lang="fr-FR" dirty="0" smtClean="0"/>
              <a:t> to parton </a:t>
            </a:r>
            <a:r>
              <a:rPr lang="fr-FR" dirty="0" err="1" smtClean="0"/>
              <a:t>level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the « </a:t>
            </a:r>
            <a:r>
              <a:rPr lang="fr-FR" dirty="0" err="1" smtClean="0"/>
              <a:t>Matrrix</a:t>
            </a:r>
            <a:r>
              <a:rPr lang="fr-FR" dirty="0" smtClean="0"/>
              <a:t> </a:t>
            </a:r>
            <a:r>
              <a:rPr lang="fr-FR" dirty="0" err="1" smtClean="0"/>
              <a:t>element</a:t>
            </a:r>
            <a:r>
              <a:rPr lang="fr-FR" dirty="0" smtClean="0"/>
              <a:t> » for      production and </a:t>
            </a:r>
            <a:r>
              <a:rPr lang="fr-FR" dirty="0" err="1" smtClean="0"/>
              <a:t>decay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48" name="Image 4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238500" y="4533900"/>
            <a:ext cx="266700" cy="266700"/>
          </a:xfrm>
          <a:prstGeom prst="rect">
            <a:avLst/>
          </a:prstGeom>
        </p:spPr>
      </p:pic>
      <p:pic>
        <p:nvPicPr>
          <p:cNvPr id="49" name="Image 48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6057900" y="4838700"/>
            <a:ext cx="266700" cy="26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M.E.M.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3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Rectangle à coins arrondis 17"/>
          <p:cNvSpPr/>
          <p:nvPr/>
        </p:nvSpPr>
        <p:spPr>
          <a:xfrm>
            <a:off x="457200" y="5943600"/>
            <a:ext cx="8305800" cy="457200"/>
          </a:xfrm>
          <a:prstGeom prst="round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1752600" y="1748135"/>
            <a:ext cx="5925930" cy="1066800"/>
          </a:xfrm>
          <a:prstGeom prst="round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100000" contrast="-100000"/>
              </a:blip>
              <a:stretch>
                <a:fillRect/>
              </a:stretch>
            </p:blipFill>
          </mc:Choice>
          <mc:Fallback>
            <p:blipFill>
              <a:blip r:embed="rId6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100000" contrast="-100000"/>
              </a:blip>
              <a:stretch>
                <a:fillRect/>
              </a:stretch>
            </p:blipFill>
          </mc:Fallback>
        </mc:AlternateContent>
        <p:spPr>
          <a:xfrm>
            <a:off x="1803400" y="1824335"/>
            <a:ext cx="5875130" cy="889000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457200" y="5138916"/>
            <a:ext cx="8305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sz="2000" dirty="0" smtClean="0"/>
              <a:t> </a:t>
            </a:r>
            <a:r>
              <a:rPr lang="fr-FR" sz="2000" dirty="0" err="1" smtClean="0"/>
              <a:t>d</a:t>
            </a:r>
            <a:r>
              <a:rPr lang="fr-FR" dirty="0" err="1" smtClean="0"/>
              <a:t>Φ</a:t>
            </a:r>
            <a:r>
              <a:rPr lang="fr-FR" sz="2000" dirty="0" smtClean="0"/>
              <a:t> : phase </a:t>
            </a:r>
            <a:r>
              <a:rPr lang="fr-FR" sz="2000" dirty="0" err="1" smtClean="0"/>
              <a:t>space</a:t>
            </a:r>
            <a:r>
              <a:rPr lang="fr-FR" sz="2000" dirty="0" smtClean="0"/>
              <a:t> </a:t>
            </a:r>
            <a:r>
              <a:rPr lang="fr-FR" sz="2000" dirty="0" err="1" smtClean="0"/>
              <a:t>element</a:t>
            </a:r>
            <a:r>
              <a:rPr lang="fr-FR" sz="2000" dirty="0" smtClean="0"/>
              <a:t>.</a:t>
            </a:r>
          </a:p>
          <a:p>
            <a:pPr>
              <a:buFont typeface="Arial"/>
              <a:buChar char="•"/>
            </a:pPr>
            <a:r>
              <a:rPr lang="fr-FR" sz="2000" dirty="0" smtClean="0"/>
              <a:t> W(</a:t>
            </a:r>
            <a:r>
              <a:rPr lang="fr-FR" sz="2000" dirty="0" err="1" smtClean="0"/>
              <a:t>x,y</a:t>
            </a:r>
            <a:r>
              <a:rPr lang="fr-FR" sz="2000" dirty="0" smtClean="0"/>
              <a:t>) : </a:t>
            </a:r>
            <a:r>
              <a:rPr lang="fr-FR" sz="2000" dirty="0" err="1" smtClean="0"/>
              <a:t>transfer</a:t>
            </a:r>
            <a:r>
              <a:rPr lang="fr-FR" sz="2000" dirty="0" smtClean="0"/>
              <a:t> </a:t>
            </a:r>
            <a:r>
              <a:rPr lang="fr-FR" sz="2000" dirty="0" err="1" smtClean="0"/>
              <a:t>function</a:t>
            </a:r>
            <a:r>
              <a:rPr lang="fr-FR" sz="2000" dirty="0" smtClean="0"/>
              <a:t>.</a:t>
            </a:r>
          </a:p>
          <a:p>
            <a:endParaRPr lang="fr-FR" sz="1400" dirty="0" smtClean="0"/>
          </a:p>
          <a:p>
            <a:pPr algn="ctr">
              <a:buFont typeface="Arial"/>
              <a:buChar char="•"/>
            </a:pPr>
            <a:r>
              <a:rPr lang="fr-FR" sz="2000" dirty="0" smtClean="0">
                <a:solidFill>
                  <a:srgbClr val="FFFFFF"/>
                </a:solidFill>
              </a:rPr>
              <a:t> Computation </a:t>
            </a:r>
            <a:r>
              <a:rPr lang="fr-FR" sz="2000" dirty="0" err="1" smtClean="0">
                <a:solidFill>
                  <a:srgbClr val="FFFFFF"/>
                </a:solidFill>
              </a:rPr>
              <a:t>performs</a:t>
            </a:r>
            <a:r>
              <a:rPr lang="fr-FR" sz="2000" dirty="0" smtClean="0">
                <a:solidFill>
                  <a:srgbClr val="FFFFFF"/>
                </a:solidFill>
              </a:rPr>
              <a:t> </a:t>
            </a:r>
            <a:r>
              <a:rPr lang="fr-FR" sz="2000" dirty="0" err="1" smtClean="0">
                <a:solidFill>
                  <a:srgbClr val="FFFFFF"/>
                </a:solidFill>
              </a:rPr>
              <a:t>with</a:t>
            </a:r>
            <a:r>
              <a:rPr lang="fr-FR" sz="2000" dirty="0" smtClean="0">
                <a:solidFill>
                  <a:srgbClr val="FFFFFF"/>
                </a:solidFill>
              </a:rPr>
              <a:t> </a:t>
            </a:r>
            <a:r>
              <a:rPr lang="fr-FR" sz="2000" dirty="0" err="1" smtClean="0">
                <a:solidFill>
                  <a:srgbClr val="FFFFFF"/>
                </a:solidFill>
              </a:rPr>
              <a:t>MadWeight</a:t>
            </a:r>
            <a:r>
              <a:rPr lang="fr-FR" sz="2000" dirty="0" smtClean="0">
                <a:solidFill>
                  <a:srgbClr val="FFFFFF"/>
                </a:solidFill>
              </a:rPr>
              <a:t> *</a:t>
            </a:r>
            <a:endParaRPr lang="fr-FR" sz="2000" dirty="0">
              <a:solidFill>
                <a:srgbClr val="FFFFFF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457200" y="4580692"/>
            <a:ext cx="8686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sz="2000" dirty="0" smtClean="0"/>
              <a:t> x : </a:t>
            </a:r>
            <a:r>
              <a:rPr lang="fr-FR" sz="2000" dirty="0" err="1" smtClean="0"/>
              <a:t>experimental</a:t>
            </a:r>
            <a:r>
              <a:rPr lang="fr-FR" sz="2000" dirty="0" smtClean="0"/>
              <a:t> </a:t>
            </a:r>
            <a:r>
              <a:rPr lang="fr-FR" sz="2000" dirty="0" err="1" smtClean="0"/>
              <a:t>event</a:t>
            </a:r>
            <a:r>
              <a:rPr lang="fr-FR" sz="2000" dirty="0" smtClean="0"/>
              <a:t> </a:t>
            </a:r>
            <a:r>
              <a:rPr lang="fr-FR" sz="2000" dirty="0" smtClean="0"/>
              <a:t>:</a:t>
            </a:r>
            <a:endParaRPr lang="fr-FR" dirty="0" smtClean="0"/>
          </a:p>
          <a:p>
            <a:pPr>
              <a:buFont typeface="Arial"/>
              <a:buChar char="•"/>
            </a:pPr>
            <a:r>
              <a:rPr lang="fr-FR" dirty="0" smtClean="0"/>
              <a:t>  </a:t>
            </a:r>
            <a:r>
              <a:rPr lang="fr-FR" dirty="0" err="1" smtClean="0"/>
              <a:t>α</a:t>
            </a:r>
            <a:r>
              <a:rPr lang="fr-FR" dirty="0" smtClean="0"/>
              <a:t> : </a:t>
            </a:r>
            <a:r>
              <a:rPr lang="fr-FR" dirty="0" err="1" smtClean="0"/>
              <a:t>M</a:t>
            </a:r>
            <a:r>
              <a:rPr lang="fr-FR" baseline="-25000" dirty="0" err="1" smtClean="0"/>
              <a:t>top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6" name="Bouée 25"/>
          <p:cNvSpPr/>
          <p:nvPr/>
        </p:nvSpPr>
        <p:spPr>
          <a:xfrm>
            <a:off x="3429000" y="2357735"/>
            <a:ext cx="685800" cy="609600"/>
          </a:xfrm>
          <a:prstGeom prst="donut">
            <a:avLst>
              <a:gd name="adj" fmla="val 6699"/>
            </a:avLst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7" name="Bouée 26"/>
          <p:cNvSpPr/>
          <p:nvPr/>
        </p:nvSpPr>
        <p:spPr>
          <a:xfrm>
            <a:off x="4925916" y="1925935"/>
            <a:ext cx="941484" cy="812800"/>
          </a:xfrm>
          <a:prstGeom prst="donut">
            <a:avLst>
              <a:gd name="adj" fmla="val 6699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124200" y="3087468"/>
            <a:ext cx="14478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MadGraph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4925916" y="3087468"/>
            <a:ext cx="1524000" cy="36933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dirty="0" err="1" smtClean="0"/>
              <a:t>MadGraph</a:t>
            </a:r>
            <a:endParaRPr lang="fr-FR" dirty="0"/>
          </a:p>
        </p:txBody>
      </p:sp>
      <p:cxnSp>
        <p:nvCxnSpPr>
          <p:cNvPr id="33" name="Connecteur droit 32"/>
          <p:cNvCxnSpPr>
            <a:endCxn id="32" idx="0"/>
          </p:cNvCxnSpPr>
          <p:nvPr/>
        </p:nvCxnSpPr>
        <p:spPr>
          <a:xfrm rot="16200000" flipH="1">
            <a:off x="5438191" y="2837743"/>
            <a:ext cx="374134" cy="1253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stCxn id="26" idx="5"/>
          </p:cNvCxnSpPr>
          <p:nvPr/>
        </p:nvCxnSpPr>
        <p:spPr>
          <a:xfrm rot="16200000" flipH="1">
            <a:off x="3959880" y="2932547"/>
            <a:ext cx="209407" cy="10043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1535526" y="3500735"/>
            <a:ext cx="6770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>
                <a:solidFill>
                  <a:srgbClr val="FF0000"/>
                </a:solidFill>
              </a:rPr>
              <a:t>Leading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err="1" smtClean="0">
                <a:solidFill>
                  <a:srgbClr val="FF0000"/>
                </a:solidFill>
              </a:rPr>
              <a:t>order</a:t>
            </a:r>
            <a:r>
              <a:rPr lang="fr-FR" sz="2400" dirty="0" smtClean="0">
                <a:solidFill>
                  <a:srgbClr val="FF0000"/>
                </a:solidFill>
              </a:rPr>
              <a:t> computation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025062" y="4038600"/>
            <a:ext cx="5442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Using</a:t>
            </a:r>
            <a:r>
              <a:rPr lang="fr-FR" dirty="0" smtClean="0"/>
              <a:t> </a:t>
            </a:r>
            <a:r>
              <a:rPr lang="fr-FR" dirty="0" err="1" smtClean="0"/>
              <a:t>constraints</a:t>
            </a:r>
            <a:r>
              <a:rPr lang="fr-FR" dirty="0" smtClean="0"/>
              <a:t> </a:t>
            </a:r>
            <a:r>
              <a:rPr lang="fr-FR" dirty="0" err="1" smtClean="0"/>
              <a:t>event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reconstructed</a:t>
            </a:r>
            <a:r>
              <a:rPr lang="fr-FR" dirty="0" smtClean="0"/>
              <a:t>  </a:t>
            </a:r>
            <a:r>
              <a:rPr lang="fr-FR" dirty="0" err="1" smtClean="0"/>
              <a:t>at</a:t>
            </a:r>
            <a:r>
              <a:rPr lang="fr-FR" dirty="0" smtClean="0"/>
              <a:t> parton </a:t>
            </a:r>
            <a:r>
              <a:rPr lang="fr-FR" dirty="0" err="1" smtClean="0"/>
              <a:t>level</a:t>
            </a:r>
            <a:r>
              <a:rPr lang="fr-FR" dirty="0" smtClean="0"/>
              <a:t> :</a:t>
            </a:r>
          </a:p>
          <a:p>
            <a:r>
              <a:rPr lang="fr-FR" dirty="0" smtClean="0"/>
              <a:t>	- </a:t>
            </a:r>
            <a:r>
              <a:rPr lang="fr-FR" dirty="0" err="1" smtClean="0"/>
              <a:t>several</a:t>
            </a:r>
            <a:r>
              <a:rPr lang="fr-FR" dirty="0" smtClean="0"/>
              <a:t> configuration -&gt; </a:t>
            </a:r>
            <a:r>
              <a:rPr lang="fr-FR" dirty="0" err="1" smtClean="0"/>
              <a:t>integration</a:t>
            </a:r>
            <a:r>
              <a:rPr lang="fr-FR" dirty="0" smtClean="0"/>
              <a:t> on </a:t>
            </a:r>
            <a:r>
              <a:rPr lang="fr-FR" dirty="0" err="1" smtClean="0"/>
              <a:t>it</a:t>
            </a:r>
            <a:endParaRPr lang="fr-FR" dirty="0"/>
          </a:p>
        </p:txBody>
      </p:sp>
      <p:sp>
        <p:nvSpPr>
          <p:cNvPr id="39" name="Rectangle 38"/>
          <p:cNvSpPr/>
          <p:nvPr/>
        </p:nvSpPr>
        <p:spPr>
          <a:xfrm>
            <a:off x="533400" y="4038600"/>
            <a:ext cx="8229600" cy="1801744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/>
          <p:cNvSpPr txBox="1"/>
          <p:nvPr/>
        </p:nvSpPr>
        <p:spPr>
          <a:xfrm>
            <a:off x="457200" y="732472"/>
            <a:ext cx="8166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sz="2000" dirty="0" smtClean="0"/>
              <a:t> </a:t>
            </a:r>
            <a:r>
              <a:rPr lang="fr-FR" sz="2000" dirty="0" err="1" smtClean="0"/>
              <a:t>Give</a:t>
            </a:r>
            <a:r>
              <a:rPr lang="fr-FR" sz="2000" dirty="0" smtClean="0"/>
              <a:t> a </a:t>
            </a:r>
            <a:r>
              <a:rPr lang="fr-FR" sz="2000" dirty="0" err="1" smtClean="0"/>
              <a:t>weight</a:t>
            </a:r>
            <a:r>
              <a:rPr lang="fr-FR" sz="2000" dirty="0" smtClean="0"/>
              <a:t> to </a:t>
            </a:r>
            <a:r>
              <a:rPr lang="fr-FR" sz="2000" dirty="0" err="1" smtClean="0"/>
              <a:t>each</a:t>
            </a:r>
            <a:r>
              <a:rPr lang="fr-FR" sz="2000" dirty="0" smtClean="0"/>
              <a:t> </a:t>
            </a:r>
            <a:r>
              <a:rPr lang="fr-FR" sz="2000" dirty="0" err="1" smtClean="0"/>
              <a:t>experimental</a:t>
            </a:r>
            <a:r>
              <a:rPr lang="fr-FR" sz="2000" dirty="0" smtClean="0"/>
              <a:t> </a:t>
            </a:r>
            <a:r>
              <a:rPr lang="fr-FR" sz="2000" dirty="0" err="1" smtClean="0"/>
              <a:t>event</a:t>
            </a:r>
            <a:r>
              <a:rPr lang="fr-FR" sz="2000" dirty="0" smtClean="0"/>
              <a:t> </a:t>
            </a:r>
            <a:r>
              <a:rPr lang="fr-FR" sz="2000" dirty="0" err="1" smtClean="0"/>
              <a:t>based</a:t>
            </a:r>
            <a:r>
              <a:rPr lang="fr-FR" sz="2000" dirty="0" smtClean="0"/>
              <a:t> on the </a:t>
            </a:r>
            <a:r>
              <a:rPr lang="fr-FR" sz="2000" dirty="0" err="1" smtClean="0"/>
              <a:t>probability</a:t>
            </a:r>
            <a:r>
              <a:rPr lang="fr-FR" sz="2000" dirty="0" smtClean="0"/>
              <a:t> to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produced</a:t>
            </a:r>
            <a:r>
              <a:rPr lang="fr-FR" sz="2000" dirty="0" smtClean="0"/>
              <a:t> by a </a:t>
            </a:r>
            <a:r>
              <a:rPr lang="fr-FR" sz="2000" dirty="0" err="1" smtClean="0"/>
              <a:t>particular</a:t>
            </a:r>
            <a:r>
              <a:rPr lang="fr-FR" sz="2000" dirty="0" smtClean="0"/>
              <a:t> </a:t>
            </a:r>
            <a:r>
              <a:rPr lang="fr-FR" sz="2000" dirty="0" err="1" smtClean="0"/>
              <a:t>process</a:t>
            </a:r>
            <a:r>
              <a:rPr lang="fr-FR" sz="2000" dirty="0" smtClean="0"/>
              <a:t> (</a:t>
            </a:r>
            <a:r>
              <a:rPr lang="fr-FR" sz="2000" dirty="0" err="1" smtClean="0"/>
              <a:t>Here</a:t>
            </a:r>
            <a:r>
              <a:rPr lang="fr-FR" sz="2000" dirty="0" smtClean="0"/>
              <a:t>       </a:t>
            </a:r>
            <a:r>
              <a:rPr lang="fr-FR" sz="2000" dirty="0" err="1" smtClean="0"/>
              <a:t>hypothesis</a:t>
            </a:r>
            <a:r>
              <a:rPr lang="fr-FR" sz="2000" dirty="0" smtClean="0"/>
              <a:t>).</a:t>
            </a:r>
            <a:endParaRPr lang="fr-FR" sz="2000" dirty="0" smtClean="0"/>
          </a:p>
          <a:p>
            <a:pPr>
              <a:buFont typeface="Arial"/>
              <a:buChar char="•"/>
            </a:pPr>
            <a:r>
              <a:rPr lang="fr-FR" sz="2000" dirty="0" smtClean="0"/>
              <a:t> </a:t>
            </a:r>
            <a:r>
              <a:rPr lang="fr-FR" sz="2000" dirty="0" err="1" smtClean="0"/>
              <a:t>Integration</a:t>
            </a:r>
            <a:r>
              <a:rPr lang="fr-FR" sz="2000" dirty="0" smtClean="0"/>
              <a:t> on the </a:t>
            </a:r>
            <a:r>
              <a:rPr lang="fr-FR" sz="2000" dirty="0" err="1" smtClean="0"/>
              <a:t>unknow</a:t>
            </a:r>
            <a:r>
              <a:rPr lang="fr-FR" sz="2000" dirty="0" smtClean="0"/>
              <a:t> variables.</a:t>
            </a:r>
            <a:endParaRPr lang="fr-FR" sz="2000" dirty="0"/>
          </a:p>
        </p:txBody>
      </p:sp>
      <p:pic>
        <p:nvPicPr>
          <p:cNvPr id="41" name="Image 4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4610100" y="1103222"/>
            <a:ext cx="266700" cy="26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For </a:t>
            </a:r>
            <a:r>
              <a:rPr lang="fr-FR" sz="2000" dirty="0" err="1" smtClean="0">
                <a:solidFill>
                  <a:schemeClr val="bg1"/>
                </a:solidFill>
              </a:rPr>
              <a:t>Differential</a:t>
            </a:r>
            <a:r>
              <a:rPr lang="fr-FR" sz="2000" dirty="0" smtClean="0">
                <a:solidFill>
                  <a:schemeClr val="bg1"/>
                </a:solidFill>
              </a:rPr>
              <a:t> cross section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4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457200" y="762000"/>
            <a:ext cx="84963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sz="2000" dirty="0" smtClean="0">
                <a:solidFill>
                  <a:srgbClr val="FF0000"/>
                </a:solidFill>
              </a:rPr>
              <a:t> </a:t>
            </a:r>
            <a:r>
              <a:rPr lang="fr-FR" sz="2000" dirty="0" err="1" smtClean="0">
                <a:solidFill>
                  <a:srgbClr val="FF0000"/>
                </a:solidFill>
              </a:rPr>
              <a:t>Madweight</a:t>
            </a:r>
            <a:r>
              <a:rPr lang="fr-FR" sz="2000" dirty="0" smtClean="0"/>
              <a:t> have been </a:t>
            </a:r>
            <a:r>
              <a:rPr lang="fr-FR" sz="2000" dirty="0" err="1" smtClean="0"/>
              <a:t>adapted</a:t>
            </a:r>
            <a:r>
              <a:rPr lang="fr-FR" sz="2000" dirty="0" smtClean="0"/>
              <a:t> to </a:t>
            </a:r>
            <a:r>
              <a:rPr lang="fr-FR" sz="2000" dirty="0" err="1" smtClean="0"/>
              <a:t>estimate</a:t>
            </a:r>
            <a:r>
              <a:rPr lang="fr-FR" sz="2000" dirty="0" smtClean="0"/>
              <a:t> </a:t>
            </a:r>
            <a:r>
              <a:rPr lang="fr-FR" sz="2000" dirty="0" err="1" smtClean="0"/>
              <a:t>differential</a:t>
            </a:r>
            <a:r>
              <a:rPr lang="fr-FR" sz="2000" dirty="0" smtClean="0"/>
              <a:t> cross section.</a:t>
            </a:r>
          </a:p>
          <a:p>
            <a:pPr lvl="2">
              <a:buFontTx/>
              <a:buChar char="-"/>
            </a:pPr>
            <a:r>
              <a:rPr lang="fr-FR" dirty="0" smtClean="0"/>
              <a:t> </a:t>
            </a:r>
            <a:r>
              <a:rPr lang="fr-FR" dirty="0" err="1" smtClean="0"/>
              <a:t>Showcase</a:t>
            </a:r>
            <a:r>
              <a:rPr lang="fr-FR" dirty="0" smtClean="0"/>
              <a:t> </a:t>
            </a:r>
            <a:r>
              <a:rPr lang="fr-FR" dirty="0" err="1" smtClean="0"/>
              <a:t>w</a:t>
            </a:r>
            <a:r>
              <a:rPr lang="fr-FR" dirty="0" err="1" smtClean="0"/>
              <a:t>ith</a:t>
            </a:r>
            <a:r>
              <a:rPr lang="fr-FR" dirty="0" smtClean="0"/>
              <a:t>       in </a:t>
            </a:r>
            <a:r>
              <a:rPr lang="fr-FR" dirty="0" err="1" smtClean="0"/>
              <a:t>dileptonic</a:t>
            </a:r>
            <a:r>
              <a:rPr lang="fr-FR" dirty="0" smtClean="0"/>
              <a:t> </a:t>
            </a:r>
            <a:r>
              <a:rPr lang="fr-FR" dirty="0" err="1" smtClean="0"/>
              <a:t>decay</a:t>
            </a:r>
            <a:r>
              <a:rPr lang="fr-FR" dirty="0" smtClean="0"/>
              <a:t> </a:t>
            </a:r>
            <a:r>
              <a:rPr lang="fr-FR" dirty="0" err="1" smtClean="0"/>
              <a:t>channel</a:t>
            </a:r>
            <a:r>
              <a:rPr lang="fr-FR" dirty="0" smtClean="0"/>
              <a:t>. </a:t>
            </a:r>
            <a:r>
              <a:rPr lang="fr-FR" dirty="0" err="1" smtClean="0"/>
              <a:t>With</a:t>
            </a:r>
            <a:r>
              <a:rPr lang="fr-FR" dirty="0" smtClean="0"/>
              <a:t> MG/ME </a:t>
            </a:r>
            <a:r>
              <a:rPr lang="fr-FR" dirty="0" err="1" smtClean="0"/>
              <a:t>generation</a:t>
            </a:r>
            <a:r>
              <a:rPr lang="fr-FR" dirty="0" smtClean="0"/>
              <a:t> and Delphes reconstruction (</a:t>
            </a:r>
            <a:r>
              <a:rPr lang="fr-FR" dirty="0" smtClean="0"/>
              <a:t>√s =</a:t>
            </a:r>
            <a:r>
              <a:rPr lang="fr-FR" dirty="0" smtClean="0"/>
              <a:t>  14 </a:t>
            </a:r>
            <a:r>
              <a:rPr lang="fr-FR" dirty="0" err="1" smtClean="0"/>
              <a:t>TeV</a:t>
            </a:r>
            <a:r>
              <a:rPr lang="fr-FR" dirty="0" smtClean="0"/>
              <a:t>).</a:t>
            </a:r>
          </a:p>
          <a:p>
            <a:pPr lvl="2"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r>
              <a:rPr lang="fr-FR" sz="2000" dirty="0" smtClean="0">
                <a:solidFill>
                  <a:srgbClr val="FF0000"/>
                </a:solidFill>
              </a:rPr>
              <a:t> CDF</a:t>
            </a:r>
            <a:r>
              <a:rPr lang="fr-FR" sz="2000" dirty="0" smtClean="0"/>
              <a:t> M.E. </a:t>
            </a:r>
            <a:r>
              <a:rPr lang="fr-FR" sz="2000" dirty="0" err="1" smtClean="0"/>
              <a:t>tool</a:t>
            </a:r>
            <a:r>
              <a:rPr lang="fr-FR" sz="2000" dirty="0" smtClean="0"/>
              <a:t> </a:t>
            </a:r>
            <a:r>
              <a:rPr lang="fr-FR" sz="2000" dirty="0" err="1" smtClean="0"/>
              <a:t>provide</a:t>
            </a:r>
            <a:r>
              <a:rPr lang="fr-FR" sz="2000" dirty="0" smtClean="0"/>
              <a:t> the </a:t>
            </a:r>
            <a:r>
              <a:rPr lang="fr-FR" sz="2000" dirty="0" err="1" smtClean="0"/>
              <a:t>same</a:t>
            </a:r>
            <a:r>
              <a:rPr lang="fr-FR" sz="2000" dirty="0" smtClean="0"/>
              <a:t> </a:t>
            </a:r>
            <a:r>
              <a:rPr lang="fr-FR" sz="2000" dirty="0" err="1" smtClean="0"/>
              <a:t>analysis</a:t>
            </a:r>
            <a:r>
              <a:rPr lang="fr-FR" sz="2000" dirty="0" smtClean="0"/>
              <a:t> (</a:t>
            </a:r>
            <a:r>
              <a:rPr lang="fr-FR" sz="2000" dirty="0" err="1" smtClean="0"/>
              <a:t>subject</a:t>
            </a:r>
            <a:r>
              <a:rPr lang="fr-FR" sz="2000" dirty="0" smtClean="0"/>
              <a:t> of the </a:t>
            </a:r>
            <a:r>
              <a:rPr lang="fr-FR" sz="2000" dirty="0" err="1" smtClean="0"/>
              <a:t>paper</a:t>
            </a:r>
            <a:r>
              <a:rPr lang="fr-FR" sz="2000" dirty="0" smtClean="0"/>
              <a:t>).</a:t>
            </a:r>
          </a:p>
          <a:p>
            <a:pPr lvl="2">
              <a:buFontTx/>
              <a:buChar char="-"/>
            </a:pPr>
            <a:r>
              <a:rPr lang="fr-FR" sz="2000" dirty="0" smtClean="0"/>
              <a:t> Data </a:t>
            </a:r>
            <a:r>
              <a:rPr lang="fr-FR" sz="2000" dirty="0" err="1" smtClean="0"/>
              <a:t>at</a:t>
            </a:r>
            <a:r>
              <a:rPr lang="fr-FR" sz="2000" dirty="0" smtClean="0"/>
              <a:t> √s = 1.96 </a:t>
            </a:r>
            <a:r>
              <a:rPr lang="fr-FR" sz="2000" dirty="0" err="1" smtClean="0"/>
              <a:t>TeV</a:t>
            </a:r>
            <a:r>
              <a:rPr lang="fr-FR" sz="2000" dirty="0" smtClean="0"/>
              <a:t>. </a:t>
            </a:r>
            <a:r>
              <a:rPr lang="fr-FR" sz="2000" dirty="0" err="1" smtClean="0"/>
              <a:t>Semileptonic</a:t>
            </a:r>
            <a:r>
              <a:rPr lang="fr-FR" sz="2000" dirty="0" smtClean="0"/>
              <a:t> </a:t>
            </a:r>
            <a:r>
              <a:rPr lang="fr-FR" sz="2000" dirty="0" err="1" smtClean="0"/>
              <a:t>decay</a:t>
            </a:r>
            <a:r>
              <a:rPr lang="fr-FR" sz="2000" dirty="0" smtClean="0"/>
              <a:t> </a:t>
            </a:r>
            <a:r>
              <a:rPr lang="fr-FR" sz="2000" dirty="0" err="1" smtClean="0"/>
              <a:t>channel</a:t>
            </a:r>
            <a:r>
              <a:rPr lang="fr-FR" sz="2000" dirty="0" smtClean="0"/>
              <a:t>. </a:t>
            </a:r>
            <a:endParaRPr lang="fr-FR" sz="2000" dirty="0"/>
          </a:p>
        </p:txBody>
      </p:sp>
      <p:sp>
        <p:nvSpPr>
          <p:cNvPr id="19" name="ZoneTexte 18"/>
          <p:cNvSpPr txBox="1"/>
          <p:nvPr/>
        </p:nvSpPr>
        <p:spPr>
          <a:xfrm>
            <a:off x="544925" y="3200400"/>
            <a:ext cx="745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Top mass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fixed</a:t>
            </a:r>
            <a:r>
              <a:rPr lang="fr-FR" dirty="0" smtClean="0"/>
              <a:t> :			    172.5 </a:t>
            </a:r>
            <a:r>
              <a:rPr lang="fr-FR" dirty="0" err="1" smtClean="0"/>
              <a:t>GeV</a:t>
            </a:r>
            <a:r>
              <a:rPr lang="fr-FR" dirty="0" smtClean="0"/>
              <a:t>					173.4 </a:t>
            </a:r>
            <a:r>
              <a:rPr lang="fr-FR" dirty="0" err="1" smtClean="0"/>
              <a:t>GeV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23" name="Image 2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048000" y="1104900"/>
            <a:ext cx="266700" cy="266700"/>
          </a:xfrm>
          <a:prstGeom prst="rect">
            <a:avLst/>
          </a:prstGeom>
        </p:spPr>
      </p:pic>
      <p:cxnSp>
        <p:nvCxnSpPr>
          <p:cNvPr id="25" name="Connecteur droit 24"/>
          <p:cNvCxnSpPr/>
          <p:nvPr/>
        </p:nvCxnSpPr>
        <p:spPr>
          <a:xfrm rot="5400000">
            <a:off x="963231" y="4229100"/>
            <a:ext cx="29718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rot="5400000">
            <a:off x="4393819" y="4229100"/>
            <a:ext cx="29718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544925" y="2743200"/>
            <a:ext cx="745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						        CDF						</a:t>
            </a:r>
            <a:r>
              <a:rPr lang="fr-FR" dirty="0" err="1" smtClean="0"/>
              <a:t>MadWeight</a:t>
            </a:r>
            <a:endParaRPr lang="fr-FR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544925" y="3112532"/>
            <a:ext cx="7825549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ouper 37"/>
          <p:cNvGrpSpPr/>
          <p:nvPr/>
        </p:nvGrpSpPr>
        <p:grpSpPr>
          <a:xfrm>
            <a:off x="2667000" y="4001869"/>
            <a:ext cx="6135435" cy="646331"/>
            <a:chOff x="2667000" y="4535269"/>
            <a:chExt cx="6135435" cy="646331"/>
          </a:xfrm>
        </p:grpSpPr>
        <p:sp>
          <p:nvSpPr>
            <p:cNvPr id="34" name="ZoneTexte 33"/>
            <p:cNvSpPr txBox="1"/>
            <p:nvPr/>
          </p:nvSpPr>
          <p:spPr>
            <a:xfrm>
              <a:off x="2667000" y="4535269"/>
              <a:ext cx="3048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Full </a:t>
              </a:r>
              <a:r>
                <a:rPr lang="fr-FR" dirty="0" err="1" smtClean="0"/>
                <a:t>analysis</a:t>
              </a:r>
              <a:r>
                <a:rPr lang="fr-FR" dirty="0" smtClean="0"/>
                <a:t> </a:t>
              </a:r>
              <a:r>
                <a:rPr lang="fr-FR" dirty="0" err="1" smtClean="0"/>
                <a:t>with</a:t>
              </a:r>
              <a:r>
                <a:rPr lang="fr-FR" dirty="0" smtClean="0"/>
                <a:t> Background </a:t>
              </a:r>
              <a:r>
                <a:rPr lang="fr-FR" dirty="0" err="1" smtClean="0"/>
                <a:t>effect</a:t>
              </a:r>
              <a:endParaRPr lang="fr-FR" dirty="0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5943600" y="4535269"/>
              <a:ext cx="28588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Prospect for a </a:t>
              </a:r>
              <a:r>
                <a:rPr lang="fr-FR" dirty="0" err="1" smtClean="0"/>
                <a:t>high</a:t>
              </a:r>
              <a:r>
                <a:rPr lang="fr-FR" dirty="0" smtClean="0"/>
                <a:t> </a:t>
              </a:r>
              <a:r>
                <a:rPr lang="fr-FR" dirty="0" err="1" smtClean="0"/>
                <a:t>purity</a:t>
              </a:r>
              <a:r>
                <a:rPr lang="fr-FR" dirty="0" smtClean="0"/>
                <a:t> </a:t>
              </a:r>
              <a:r>
                <a:rPr lang="fr-FR" dirty="0" err="1" smtClean="0"/>
                <a:t>selection</a:t>
              </a:r>
              <a:r>
                <a:rPr lang="fr-FR" dirty="0" smtClean="0"/>
                <a:t> of </a:t>
              </a:r>
              <a:endParaRPr lang="fr-FR" dirty="0"/>
            </a:p>
          </p:txBody>
        </p:sp>
        <p:pic>
          <p:nvPicPr>
            <p:cNvPr id="37" name="Image 36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3"/>
                <a:stretch>
                  <a:fillRect/>
                </a:stretch>
              </p:blipFill>
            </mc:Choice>
            <mc:Fallback>
              <p:blipFill>
                <a:blip r:embed="rId4"/>
                <a:stretch>
                  <a:fillRect/>
                </a:stretch>
              </p:blipFill>
            </mc:Fallback>
          </mc:AlternateContent>
          <p:spPr>
            <a:xfrm>
              <a:off x="7962900" y="4838700"/>
              <a:ext cx="266700" cy="266700"/>
            </a:xfrm>
            <a:prstGeom prst="rect">
              <a:avLst/>
            </a:prstGeom>
          </p:spPr>
        </p:pic>
      </p:grpSp>
      <p:sp>
        <p:nvSpPr>
          <p:cNvPr id="39" name="ZoneTexte 38"/>
          <p:cNvSpPr txBox="1"/>
          <p:nvPr/>
        </p:nvSpPr>
        <p:spPr>
          <a:xfrm>
            <a:off x="544924" y="3581400"/>
            <a:ext cx="8257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Z’ </a:t>
            </a:r>
            <a:r>
              <a:rPr lang="fr-FR" dirty="0" err="1" smtClean="0"/>
              <a:t>hypothesis</a:t>
            </a:r>
            <a:r>
              <a:rPr lang="fr-FR" dirty="0" smtClean="0"/>
              <a:t>				</a:t>
            </a:r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template</a:t>
            </a:r>
            <a:r>
              <a:rPr lang="fr-FR" dirty="0" smtClean="0"/>
              <a:t>			1 M</a:t>
            </a:r>
            <a:r>
              <a:rPr lang="fr-FR" baseline="-25000" dirty="0" smtClean="0"/>
              <a:t>Z’</a:t>
            </a:r>
            <a:r>
              <a:rPr lang="fr-FR" dirty="0" smtClean="0"/>
              <a:t> </a:t>
            </a:r>
            <a:r>
              <a:rPr lang="fr-FR" dirty="0" err="1" smtClean="0"/>
              <a:t>tested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several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1" name="Image 40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8408735" y="3540290"/>
            <a:ext cx="393700" cy="461579"/>
          </a:xfrm>
          <a:prstGeom prst="rect">
            <a:avLst/>
          </a:prstGeom>
        </p:spPr>
      </p:pic>
      <p:sp>
        <p:nvSpPr>
          <p:cNvPr id="42" name="ZoneTexte 41"/>
          <p:cNvSpPr txBox="1"/>
          <p:nvPr/>
        </p:nvSpPr>
        <p:spPr>
          <a:xfrm>
            <a:off x="2667000" y="48006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binned</a:t>
            </a:r>
            <a:r>
              <a:rPr lang="fr-FR" dirty="0" smtClean="0"/>
              <a:t> TF : 10 </a:t>
            </a:r>
            <a:r>
              <a:rPr lang="fr-FR" dirty="0" err="1" smtClean="0"/>
              <a:t>GeV</a:t>
            </a:r>
            <a:r>
              <a:rPr lang="fr-FR" dirty="0" smtClean="0"/>
              <a:t> </a:t>
            </a:r>
            <a:r>
              <a:rPr lang="fr-FR" dirty="0" err="1" smtClean="0"/>
              <a:t>bins</a:t>
            </a:r>
            <a:r>
              <a:rPr lang="fr-FR" dirty="0" smtClean="0"/>
              <a:t> in Et and 5 </a:t>
            </a:r>
            <a:r>
              <a:rPr lang="fr-FR" dirty="0" err="1" smtClean="0"/>
              <a:t>bins</a:t>
            </a:r>
            <a:r>
              <a:rPr lang="fr-FR" dirty="0" smtClean="0"/>
              <a:t> in </a:t>
            </a:r>
            <a:r>
              <a:rPr lang="fr-FR" dirty="0" err="1" smtClean="0"/>
              <a:t>pseudo-rapidity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6096000" y="4876800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Un-binned</a:t>
            </a:r>
            <a:r>
              <a:rPr lang="fr-FR" dirty="0" smtClean="0"/>
              <a:t> TF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533400" y="4953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T.F.</a:t>
            </a:r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457199" y="761999"/>
            <a:ext cx="8345235" cy="1877437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Differential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Matrix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element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method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5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Rectangle à coins arrondis 17"/>
          <p:cNvSpPr/>
          <p:nvPr/>
        </p:nvSpPr>
        <p:spPr bwMode="auto">
          <a:xfrm>
            <a:off x="4800600" y="3962400"/>
            <a:ext cx="4038600" cy="457200"/>
          </a:xfrm>
          <a:prstGeom prst="roundRect">
            <a:avLst/>
          </a:prstGeom>
          <a:solidFill>
            <a:srgbClr val="00009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7023" tIns="43512" rIns="87023" bIns="43512" numCol="1" rtlCol="0" anchor="t" anchorCtr="0" compatLnSpc="1">
            <a:prstTxWarp prst="textNoShape">
              <a:avLst/>
            </a:prstTxWarp>
          </a:bodyPr>
          <a:lstStyle/>
          <a:p>
            <a:pPr defTabSz="4175917"/>
            <a:endParaRPr lang="fr-FR"/>
          </a:p>
        </p:txBody>
      </p:sp>
      <p:pic>
        <p:nvPicPr>
          <p:cNvPr id="19" name="Image 18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872567" y="3962400"/>
            <a:ext cx="3814233" cy="385402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533400" y="6096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Resonances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/>
              <a:t>at</a:t>
            </a:r>
            <a:r>
              <a:rPr lang="fr-FR" dirty="0" smtClean="0"/>
              <a:t> hadrons </a:t>
            </a:r>
            <a:r>
              <a:rPr lang="fr-FR" dirty="0" err="1" smtClean="0"/>
              <a:t>colliders</a:t>
            </a:r>
            <a:r>
              <a:rPr lang="fr-FR" dirty="0" smtClean="0"/>
              <a:t> in </a:t>
            </a:r>
            <a:r>
              <a:rPr lang="fr-FR" dirty="0" err="1" smtClean="0"/>
              <a:t>decay</a:t>
            </a:r>
            <a:r>
              <a:rPr lang="fr-FR" dirty="0" smtClean="0"/>
              <a:t> </a:t>
            </a:r>
            <a:r>
              <a:rPr lang="fr-FR" dirty="0" err="1" smtClean="0"/>
              <a:t>chain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invisibles </a:t>
            </a:r>
            <a:r>
              <a:rPr lang="fr-FR" dirty="0" err="1" smtClean="0"/>
              <a:t>particles</a:t>
            </a:r>
            <a:r>
              <a:rPr lang="fr-FR" dirty="0" smtClean="0"/>
              <a:t> :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533400" y="1103222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CDF formulation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4728633" y="1103222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MadWeight</a:t>
            </a:r>
            <a:r>
              <a:rPr lang="fr-FR" dirty="0" smtClean="0"/>
              <a:t> formulation</a:t>
            </a:r>
            <a:endParaRPr lang="fr-FR" dirty="0"/>
          </a:p>
        </p:txBody>
      </p:sp>
      <p:sp>
        <p:nvSpPr>
          <p:cNvPr id="27" name="Rectangle à coins arrondis 26"/>
          <p:cNvSpPr/>
          <p:nvPr/>
        </p:nvSpPr>
        <p:spPr>
          <a:xfrm>
            <a:off x="4975608" y="1600200"/>
            <a:ext cx="3101592" cy="482550"/>
          </a:xfrm>
          <a:prstGeom prst="round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100000" contrast="-100000"/>
              </a:blip>
              <a:stretch>
                <a:fillRect/>
              </a:stretch>
            </p:blipFill>
          </mc:Choice>
          <mc:Fallback>
            <p:blipFill>
              <a:blip r:embed="rId8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100000" contrast="-100000"/>
              </a:blip>
              <a:stretch>
                <a:fillRect/>
              </a:stretch>
            </p:blipFill>
          </mc:Fallback>
        </mc:AlternateContent>
        <p:spPr>
          <a:xfrm>
            <a:off x="5056041" y="1600200"/>
            <a:ext cx="3021158" cy="457149"/>
          </a:xfrm>
          <a:prstGeom prst="rect">
            <a:avLst/>
          </a:prstGeom>
        </p:spPr>
      </p:pic>
      <p:pic>
        <p:nvPicPr>
          <p:cNvPr id="32" name="Image 31" descr="Image 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518" y="1651051"/>
            <a:ext cx="4139682" cy="406349"/>
          </a:xfrm>
          <a:prstGeom prst="rect">
            <a:avLst/>
          </a:prstGeom>
          <a:ln w="22225">
            <a:solidFill>
              <a:srgbClr val="000090"/>
            </a:solidFill>
          </a:ln>
        </p:spPr>
      </p:pic>
      <p:cxnSp>
        <p:nvCxnSpPr>
          <p:cNvPr id="34" name="Connecteur droit 33"/>
          <p:cNvCxnSpPr/>
          <p:nvPr/>
        </p:nvCxnSpPr>
        <p:spPr>
          <a:xfrm rot="16200000" flipV="1">
            <a:off x="2228407" y="3600008"/>
            <a:ext cx="4991983" cy="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3429000" y="1981200"/>
            <a:ext cx="1219200" cy="158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6477000" y="2055763"/>
            <a:ext cx="1524790" cy="238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457200" y="2055761"/>
            <a:ext cx="3886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expression of the </a:t>
            </a:r>
            <a:r>
              <a:rPr lang="fr-FR" sz="1600" dirty="0" err="1" smtClean="0"/>
              <a:t>integration</a:t>
            </a:r>
            <a:r>
              <a:rPr lang="fr-FR" sz="1600" dirty="0" smtClean="0"/>
              <a:t> on parton distribution </a:t>
            </a:r>
            <a:r>
              <a:rPr lang="fr-FR" sz="1600" dirty="0" err="1" smtClean="0"/>
              <a:t>function</a:t>
            </a:r>
            <a:r>
              <a:rPr lang="fr-FR" sz="1600" dirty="0" smtClean="0"/>
              <a:t>.</a:t>
            </a:r>
            <a:endParaRPr lang="fr-FR" sz="1600" dirty="0"/>
          </a:p>
        </p:txBody>
      </p:sp>
      <p:sp>
        <p:nvSpPr>
          <p:cNvPr id="41" name="Accolade fermante 40"/>
          <p:cNvSpPr/>
          <p:nvPr/>
        </p:nvSpPr>
        <p:spPr>
          <a:xfrm>
            <a:off x="2590801" y="1474263"/>
            <a:ext cx="152400" cy="1268937"/>
          </a:xfrm>
          <a:prstGeom prst="rightBrace">
            <a:avLst/>
          </a:prstGeom>
          <a:ln>
            <a:solidFill>
              <a:schemeClr val="tx1"/>
            </a:solidFill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805862" y="2743200"/>
            <a:ext cx="7808971" cy="707886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Any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quantity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wich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can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be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expressed</a:t>
            </a:r>
            <a:r>
              <a:rPr lang="fr-FR" sz="2000" dirty="0" smtClean="0">
                <a:solidFill>
                  <a:schemeClr val="bg1"/>
                </a:solidFill>
              </a:rPr>
              <a:t> as a </a:t>
            </a:r>
            <a:r>
              <a:rPr lang="fr-FR" sz="2000" dirty="0" err="1" smtClean="0">
                <a:solidFill>
                  <a:schemeClr val="bg1"/>
                </a:solidFill>
              </a:rPr>
              <a:t>function</a:t>
            </a:r>
            <a:r>
              <a:rPr lang="fr-FR" sz="2000" dirty="0" smtClean="0">
                <a:solidFill>
                  <a:schemeClr val="bg1"/>
                </a:solidFill>
              </a:rPr>
              <a:t> of the </a:t>
            </a:r>
            <a:r>
              <a:rPr lang="fr-FR" sz="2000" dirty="0" err="1" smtClean="0">
                <a:solidFill>
                  <a:schemeClr val="bg1"/>
                </a:solidFill>
              </a:rPr>
              <a:t>momenta</a:t>
            </a:r>
            <a:r>
              <a:rPr lang="fr-FR" sz="2000" dirty="0" smtClean="0">
                <a:solidFill>
                  <a:schemeClr val="bg1"/>
                </a:solidFill>
              </a:rPr>
              <a:t> of the top </a:t>
            </a:r>
            <a:r>
              <a:rPr lang="fr-FR" sz="2000" dirty="0" err="1" smtClean="0">
                <a:solidFill>
                  <a:schemeClr val="bg1"/>
                </a:solidFill>
              </a:rPr>
              <a:t>decay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products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can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be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estimated</a:t>
            </a:r>
            <a:r>
              <a:rPr lang="fr-FR" sz="2000" dirty="0" smtClean="0">
                <a:solidFill>
                  <a:schemeClr val="bg1"/>
                </a:solidFill>
              </a:rPr>
              <a:t> as a </a:t>
            </a:r>
            <a:r>
              <a:rPr lang="fr-FR" sz="2000" dirty="0" err="1" smtClean="0">
                <a:solidFill>
                  <a:schemeClr val="bg1"/>
                </a:solidFill>
              </a:rPr>
              <a:t>probability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density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function</a:t>
            </a:r>
            <a:r>
              <a:rPr lang="fr-FR" sz="2000" dirty="0" smtClean="0">
                <a:solidFill>
                  <a:schemeClr val="bg1"/>
                </a:solidFill>
              </a:rPr>
              <a:t>.</a:t>
            </a:r>
            <a:endParaRPr lang="fr-FR" sz="2000" dirty="0">
              <a:solidFill>
                <a:schemeClr val="bg1"/>
              </a:solidFill>
            </a:endParaRPr>
          </a:p>
        </p:txBody>
      </p:sp>
      <p:pic>
        <p:nvPicPr>
          <p:cNvPr id="43" name="Image 42" descr="Image 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3962400"/>
            <a:ext cx="4038600" cy="535585"/>
          </a:xfrm>
          <a:prstGeom prst="rect">
            <a:avLst/>
          </a:prstGeom>
          <a:noFill/>
          <a:ln w="22225">
            <a:solidFill>
              <a:srgbClr val="000090"/>
            </a:solidFill>
          </a:ln>
        </p:spPr>
      </p:pic>
      <p:sp>
        <p:nvSpPr>
          <p:cNvPr id="44" name="ZoneTexte 43"/>
          <p:cNvSpPr txBox="1"/>
          <p:nvPr/>
        </p:nvSpPr>
        <p:spPr>
          <a:xfrm>
            <a:off x="1143000" y="4563070"/>
            <a:ext cx="78105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m0 = M(pk) : invariant mass of      system for a </a:t>
            </a:r>
            <a:r>
              <a:rPr lang="fr-FR" dirty="0" err="1" smtClean="0"/>
              <a:t>given</a:t>
            </a:r>
            <a:r>
              <a:rPr lang="fr-FR" dirty="0" smtClean="0"/>
              <a:t> </a:t>
            </a:r>
            <a:r>
              <a:rPr lang="fr-FR" dirty="0" err="1" smtClean="0"/>
              <a:t>partonic</a:t>
            </a:r>
            <a:r>
              <a:rPr lang="fr-FR" dirty="0" smtClean="0"/>
              <a:t> configuration pk .</a:t>
            </a:r>
          </a:p>
          <a:p>
            <a:r>
              <a:rPr lang="fr-FR" dirty="0" smtClean="0"/>
              <a:t>W :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 smtClean="0"/>
              <a:t>transfer</a:t>
            </a:r>
            <a:r>
              <a:rPr lang="fr-FR" dirty="0" smtClean="0"/>
              <a:t> </a:t>
            </a:r>
            <a:r>
              <a:rPr lang="fr-FR" dirty="0" err="1" smtClean="0"/>
              <a:t>function</a:t>
            </a:r>
            <a:r>
              <a:rPr lang="fr-FR" dirty="0" smtClean="0"/>
              <a:t>.</a:t>
            </a:r>
          </a:p>
          <a:p>
            <a:r>
              <a:rPr lang="fr-FR" dirty="0" smtClean="0"/>
              <a:t>In </a:t>
            </a:r>
            <a:r>
              <a:rPr lang="fr-FR" dirty="0" err="1" smtClean="0"/>
              <a:t>both</a:t>
            </a:r>
            <a:r>
              <a:rPr lang="fr-FR" dirty="0" smtClean="0"/>
              <a:t> case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make</a:t>
            </a:r>
            <a:r>
              <a:rPr lang="fr-FR" dirty="0" smtClean="0"/>
              <a:t> a </a:t>
            </a:r>
            <a:r>
              <a:rPr lang="fr-FR" dirty="0" err="1" smtClean="0"/>
              <a:t>sum</a:t>
            </a:r>
            <a:r>
              <a:rPr lang="fr-FR" dirty="0" smtClean="0"/>
              <a:t> on the jets permutation</a:t>
            </a:r>
            <a:endParaRPr lang="fr-FR" dirty="0"/>
          </a:p>
        </p:txBody>
      </p:sp>
      <p:pic>
        <p:nvPicPr>
          <p:cNvPr id="47" name="Image 46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1"/>
              <a:stretch>
                <a:fillRect/>
              </a:stretch>
            </p:blipFill>
          </mc:Choice>
          <mc:Fallback>
            <p:blipFill>
              <a:blip r:embed="rId12"/>
              <a:stretch>
                <a:fillRect/>
              </a:stretch>
            </p:blipFill>
          </mc:Fallback>
        </mc:AlternateContent>
        <p:spPr>
          <a:xfrm>
            <a:off x="4114800" y="4572000"/>
            <a:ext cx="266700" cy="266700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805863" y="4563070"/>
            <a:ext cx="7808970" cy="923330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P.D.F. for </a:t>
            </a:r>
            <a:r>
              <a:rPr lang="fr-FR" sz="2000" dirty="0" err="1" smtClean="0">
                <a:solidFill>
                  <a:schemeClr val="bg1"/>
                </a:solidFill>
              </a:rPr>
              <a:t>each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event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6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609600" y="609600"/>
            <a:ext cx="551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Madweight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838200" y="5879068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Plot not </a:t>
            </a:r>
            <a:r>
              <a:rPr lang="fr-FR" dirty="0" err="1" smtClean="0"/>
              <a:t>available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CDF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5448299" y="5325070"/>
            <a:ext cx="3505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 the       system invariant mass.</a:t>
            </a:r>
          </a:p>
          <a:p>
            <a:endParaRPr lang="fr-FR" dirty="0" smtClean="0"/>
          </a:p>
          <a:p>
            <a:r>
              <a:rPr lang="fr-FR" dirty="0" smtClean="0"/>
              <a:t>Normalisation </a:t>
            </a:r>
            <a:r>
              <a:rPr lang="fr-FR" dirty="0" err="1" smtClean="0"/>
              <a:t>at</a:t>
            </a:r>
            <a:r>
              <a:rPr lang="fr-FR" dirty="0" smtClean="0"/>
              <a:t> 1 for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event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26" name="Image 25" descr="Image 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982134"/>
            <a:ext cx="7391400" cy="4275666"/>
          </a:xfrm>
          <a:prstGeom prst="rect">
            <a:avLst/>
          </a:prstGeom>
        </p:spPr>
      </p:pic>
      <p:pic>
        <p:nvPicPr>
          <p:cNvPr id="27" name="Image 26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6286500" y="5334000"/>
            <a:ext cx="266700" cy="266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 41" descr="Imag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603" y="2705181"/>
            <a:ext cx="1650794" cy="647619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At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Tevatron</a:t>
            </a:r>
            <a:r>
              <a:rPr lang="fr-FR" sz="2000" dirty="0" smtClean="0">
                <a:solidFill>
                  <a:schemeClr val="bg1"/>
                </a:solidFill>
              </a:rPr>
              <a:t> (CDF) I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7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457200" y="815876"/>
            <a:ext cx="8496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event</a:t>
            </a:r>
            <a:r>
              <a:rPr lang="fr-FR" dirty="0" smtClean="0"/>
              <a:t> : PDF of the </a:t>
            </a:r>
            <a:r>
              <a:rPr lang="fr-FR" dirty="0" err="1" smtClean="0"/>
              <a:t>reconstrucetd</a:t>
            </a:r>
            <a:r>
              <a:rPr lang="fr-FR" dirty="0" smtClean="0"/>
              <a:t> invariant mass.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event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dirty="0" err="1" smtClean="0"/>
              <a:t>normalized</a:t>
            </a:r>
            <a:r>
              <a:rPr lang="fr-FR" dirty="0" smtClean="0"/>
              <a:t> to 1 </a:t>
            </a:r>
            <a:r>
              <a:rPr lang="fr-FR" dirty="0" smtClean="0"/>
              <a:t>:</a:t>
            </a:r>
          </a:p>
        </p:txBody>
      </p:sp>
      <p:pic>
        <p:nvPicPr>
          <p:cNvPr id="28" name="Image 27" descr="Image 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89" y="1219200"/>
            <a:ext cx="3759221" cy="1554220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4419600" y="12192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12 </a:t>
            </a:r>
            <a:r>
              <a:rPr lang="fr-FR" dirty="0" err="1" smtClean="0"/>
              <a:t>samples</a:t>
            </a:r>
            <a:r>
              <a:rPr lang="fr-FR" dirty="0" smtClean="0"/>
              <a:t>, </a:t>
            </a:r>
            <a:r>
              <a:rPr lang="fr-FR" dirty="0" err="1" smtClean="0"/>
              <a:t>according</a:t>
            </a:r>
            <a:r>
              <a:rPr lang="fr-FR" dirty="0" smtClean="0"/>
              <a:t> to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dirty="0" err="1" smtClean="0"/>
              <a:t>selection</a:t>
            </a:r>
            <a:r>
              <a:rPr lang="fr-FR" dirty="0" smtClean="0"/>
              <a:t> </a:t>
            </a:r>
            <a:r>
              <a:rPr lang="fr-FR" dirty="0" err="1" smtClean="0"/>
              <a:t>criteria</a:t>
            </a:r>
            <a:r>
              <a:rPr lang="fr-FR" dirty="0" smtClean="0"/>
              <a:t>.</a:t>
            </a:r>
          </a:p>
          <a:p>
            <a:r>
              <a:rPr lang="fr-FR" dirty="0" smtClean="0"/>
              <a:t>CEM : </a:t>
            </a:r>
            <a:r>
              <a:rPr lang="fr-FR" dirty="0" err="1" smtClean="0"/>
              <a:t>electron</a:t>
            </a:r>
            <a:r>
              <a:rPr lang="fr-FR" dirty="0" smtClean="0"/>
              <a:t> reconstruction.</a:t>
            </a:r>
          </a:p>
          <a:p>
            <a:r>
              <a:rPr lang="fr-FR" dirty="0" smtClean="0"/>
              <a:t>CMUP / CMX muons reconstruction.</a:t>
            </a:r>
            <a:endParaRPr lang="fr-FR" dirty="0"/>
          </a:p>
        </p:txBody>
      </p:sp>
      <p:sp>
        <p:nvSpPr>
          <p:cNvPr id="36" name="Rectangle 35"/>
          <p:cNvSpPr/>
          <p:nvPr/>
        </p:nvSpPr>
        <p:spPr>
          <a:xfrm>
            <a:off x="533400" y="1219200"/>
            <a:ext cx="8153400" cy="1554220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9" name="Image 38" descr="Image 3.png"/>
          <p:cNvPicPr>
            <a:picLocks noChangeAspect="1"/>
          </p:cNvPicPr>
          <p:nvPr/>
        </p:nvPicPr>
        <p:blipFill>
          <a:blip r:embed="rId7"/>
          <a:srcRect t="5369" b="2685"/>
          <a:stretch>
            <a:fillRect/>
          </a:stretch>
        </p:blipFill>
        <p:spPr>
          <a:xfrm>
            <a:off x="3099174" y="3394617"/>
            <a:ext cx="5993651" cy="3082383"/>
          </a:xfrm>
          <a:prstGeom prst="rect">
            <a:avLst/>
          </a:prstGeom>
        </p:spPr>
      </p:pic>
      <p:sp>
        <p:nvSpPr>
          <p:cNvPr id="40" name="ZoneTexte 39"/>
          <p:cNvSpPr txBox="1"/>
          <p:nvPr/>
        </p:nvSpPr>
        <p:spPr>
          <a:xfrm>
            <a:off x="482226" y="3581400"/>
            <a:ext cx="2641974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dirty="0" smtClean="0"/>
              <a:t> </a:t>
            </a:r>
            <a:r>
              <a:rPr lang="fr-FR" dirty="0" err="1" smtClean="0"/>
              <a:t>Templates</a:t>
            </a:r>
            <a:r>
              <a:rPr lang="fr-FR" dirty="0" smtClean="0"/>
              <a:t> for </a:t>
            </a:r>
            <a:r>
              <a:rPr lang="fr-FR" dirty="0" err="1" smtClean="0"/>
              <a:t>several</a:t>
            </a:r>
            <a:r>
              <a:rPr lang="fr-FR" dirty="0" smtClean="0"/>
              <a:t> </a:t>
            </a:r>
          </a:p>
          <a:p>
            <a:r>
              <a:rPr lang="fr-FR" dirty="0" smtClean="0"/>
              <a:t>values of Z’ pole mass </a:t>
            </a:r>
            <a:r>
              <a:rPr lang="fr-FR" dirty="0" smtClean="0"/>
              <a:t>:</a:t>
            </a:r>
          </a:p>
          <a:p>
            <a:pPr>
              <a:buFontTx/>
              <a:buChar char="-"/>
            </a:pPr>
            <a:r>
              <a:rPr lang="fr-FR" dirty="0" smtClean="0"/>
              <a:t>Mass </a:t>
            </a:r>
            <a:r>
              <a:rPr lang="fr-FR" dirty="0" err="1" smtClean="0"/>
              <a:t>peak</a:t>
            </a:r>
            <a:r>
              <a:rPr lang="fr-FR" dirty="0" smtClean="0"/>
              <a:t> </a:t>
            </a:r>
            <a:r>
              <a:rPr lang="fr-FR" dirty="0" err="1" smtClean="0"/>
              <a:t>generally</a:t>
            </a:r>
            <a:r>
              <a:rPr lang="fr-FR" dirty="0" smtClean="0"/>
              <a:t> </a:t>
            </a:r>
            <a:r>
              <a:rPr lang="fr-FR" dirty="0" err="1" smtClean="0"/>
              <a:t>prominent</a:t>
            </a:r>
            <a:r>
              <a:rPr lang="fr-FR" dirty="0" smtClean="0"/>
              <a:t>.</a:t>
            </a:r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r>
              <a:rPr lang="fr-FR" dirty="0" err="1" smtClean="0"/>
              <a:t>Width</a:t>
            </a:r>
            <a:r>
              <a:rPr lang="fr-FR" dirty="0" smtClean="0"/>
              <a:t> = 1.2% of the pole mass</a:t>
            </a:r>
          </a:p>
          <a:p>
            <a:endParaRPr lang="fr-FR" dirty="0" smtClean="0"/>
          </a:p>
          <a:p>
            <a:r>
              <a:rPr lang="fr-FR" dirty="0" smtClean="0"/>
              <a:t>- Good </a:t>
            </a:r>
            <a:r>
              <a:rPr lang="fr-FR" dirty="0" err="1" smtClean="0"/>
              <a:t>separation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background </a:t>
            </a:r>
            <a:r>
              <a:rPr lang="fr-FR" dirty="0" err="1" smtClean="0"/>
              <a:t>shape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1" name="Rectangle 40"/>
          <p:cNvSpPr/>
          <p:nvPr/>
        </p:nvSpPr>
        <p:spPr>
          <a:xfrm>
            <a:off x="482226" y="3469942"/>
            <a:ext cx="2641974" cy="2932446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48" descr="Image 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686224"/>
            <a:ext cx="3810000" cy="2763193"/>
          </a:xfrm>
          <a:prstGeom prst="rect">
            <a:avLst/>
          </a:prstGeom>
        </p:spPr>
      </p:pic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At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Tevatron</a:t>
            </a:r>
            <a:r>
              <a:rPr lang="fr-FR" sz="2000" dirty="0" smtClean="0">
                <a:solidFill>
                  <a:schemeClr val="bg1"/>
                </a:solidFill>
              </a:rPr>
              <a:t> (CDF)  II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pic>
        <p:nvPicPr>
          <p:cNvPr id="32" name="Image 31" descr="Image 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1289146"/>
            <a:ext cx="2025396" cy="768254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457200" y="685799"/>
            <a:ext cx="5105400" cy="1715869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r 39"/>
          <p:cNvGrpSpPr/>
          <p:nvPr/>
        </p:nvGrpSpPr>
        <p:grpSpPr>
          <a:xfrm>
            <a:off x="468726" y="3962400"/>
            <a:ext cx="7075074" cy="2036983"/>
            <a:chOff x="533400" y="3276657"/>
            <a:chExt cx="7075074" cy="2036983"/>
          </a:xfrm>
        </p:grpSpPr>
        <p:pic>
          <p:nvPicPr>
            <p:cNvPr id="41" name="Image 40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>
              <a:off x="3467100" y="4078069"/>
              <a:ext cx="266700" cy="266700"/>
            </a:xfrm>
            <a:prstGeom prst="rect">
              <a:avLst/>
            </a:prstGeom>
          </p:spPr>
        </p:pic>
        <p:grpSp>
          <p:nvGrpSpPr>
            <p:cNvPr id="7" name="Grouper 36"/>
            <p:cNvGrpSpPr/>
            <p:nvPr/>
          </p:nvGrpSpPr>
          <p:grpSpPr>
            <a:xfrm>
              <a:off x="533400" y="3276657"/>
              <a:ext cx="7075074" cy="2036983"/>
              <a:chOff x="533400" y="3276657"/>
              <a:chExt cx="7075074" cy="2036983"/>
            </a:xfrm>
          </p:grpSpPr>
          <p:pic>
            <p:nvPicPr>
              <p:cNvPr id="47" name="Image 46" descr="Image 4.png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3400" y="4452548"/>
                <a:ext cx="1905884" cy="861092"/>
              </a:xfrm>
              <a:prstGeom prst="rect">
                <a:avLst/>
              </a:prstGeom>
            </p:spPr>
          </p:pic>
          <p:pic>
            <p:nvPicPr>
              <p:cNvPr id="43" name="Image 42" descr="Image 2.png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17803" y="3276657"/>
                <a:ext cx="4050793" cy="457143"/>
              </a:xfrm>
              <a:prstGeom prst="rect">
                <a:avLst/>
              </a:prstGeom>
            </p:spPr>
          </p:pic>
          <p:sp>
            <p:nvSpPr>
              <p:cNvPr id="44" name="ZoneTexte 43"/>
              <p:cNvSpPr txBox="1"/>
              <p:nvPr/>
            </p:nvSpPr>
            <p:spPr>
              <a:xfrm>
                <a:off x="533400" y="3773269"/>
                <a:ext cx="63246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FontTx/>
                  <a:buChar char="-"/>
                </a:pPr>
                <a:r>
                  <a:rPr lang="fr-FR" dirty="0" smtClean="0"/>
                  <a:t> Signal : Z’-&gt;</a:t>
                </a:r>
              </a:p>
              <a:p>
                <a:pPr>
                  <a:buFontTx/>
                  <a:buChar char="-"/>
                </a:pPr>
                <a:r>
                  <a:rPr lang="fr-FR" dirty="0" smtClean="0"/>
                  <a:t> Background : SM       and not       </a:t>
                </a:r>
                <a:r>
                  <a:rPr lang="fr-FR" dirty="0" err="1" smtClean="0"/>
                  <a:t>process</a:t>
                </a:r>
                <a:endParaRPr lang="fr-FR" dirty="0"/>
              </a:p>
            </p:txBody>
          </p:sp>
          <p:pic>
            <p:nvPicPr>
              <p:cNvPr id="45" name="Image 44" descr="latex-image-1.pdf"/>
              <p:cNvPicPr>
                <a:picLocks noChangeAspect="1"/>
              </p:cNvPicPr>
              <p:nvPr/>
            </p:nvPicPr>
            <mc:AlternateContent>
              <mc:Choice xmlns:ma="http://schemas.microsoft.com/office/mac/drawingml/2008/main" Requires="ma">
                <p:blipFill>
                  <a:blip r:embed="rId6"/>
                  <a:stretch>
                    <a:fillRect/>
                  </a:stretch>
                </p:blipFill>
              </mc:Choice>
              <mc:Fallback>
                <p:blipFill>
                  <a:blip r:embed="rId7"/>
                  <a:stretch>
                    <a:fillRect/>
                  </a:stretch>
                </p:blipFill>
              </mc:Fallback>
            </mc:AlternateContent>
            <p:spPr>
              <a:xfrm>
                <a:off x="1866900" y="3811369"/>
                <a:ext cx="266700" cy="266700"/>
              </a:xfrm>
              <a:prstGeom prst="rect">
                <a:avLst/>
              </a:prstGeom>
            </p:spPr>
          </p:pic>
          <p:pic>
            <p:nvPicPr>
              <p:cNvPr id="46" name="Image 45" descr="latex-image-1.pdf"/>
              <p:cNvPicPr>
                <a:picLocks noChangeAspect="1"/>
              </p:cNvPicPr>
              <p:nvPr/>
            </p:nvPicPr>
            <mc:AlternateContent>
              <mc:Choice xmlns:ma="http://schemas.microsoft.com/office/mac/drawingml/2008/main" Requires="ma">
                <p:blipFill>
                  <a:blip r:embed="rId6"/>
                  <a:stretch>
                    <a:fillRect/>
                  </a:stretch>
                </p:blipFill>
              </mc:Choice>
              <mc:Fallback>
                <p:blipFill>
                  <a:blip r:embed="rId7"/>
                  <a:stretch>
                    <a:fillRect/>
                  </a:stretch>
                </p:blipFill>
              </mc:Fallback>
            </mc:AlternateContent>
            <p:spPr>
              <a:xfrm>
                <a:off x="2400300" y="4078069"/>
                <a:ext cx="266700" cy="266700"/>
              </a:xfrm>
              <a:prstGeom prst="rect">
                <a:avLst/>
              </a:prstGeom>
            </p:spPr>
          </p:pic>
          <p:sp>
            <p:nvSpPr>
              <p:cNvPr id="48" name="ZoneTexte 47"/>
              <p:cNvSpPr txBox="1"/>
              <p:nvPr/>
            </p:nvSpPr>
            <p:spPr>
              <a:xfrm>
                <a:off x="2514600" y="4513523"/>
                <a:ext cx="50938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 smtClean="0"/>
                  <a:t>L</a:t>
                </a:r>
                <a:r>
                  <a:rPr lang="fr-FR" baseline="-25000" dirty="0" smtClean="0"/>
                  <a:t>i</a:t>
                </a:r>
                <a:r>
                  <a:rPr lang="fr-FR" dirty="0" smtClean="0"/>
                  <a:t> = </a:t>
                </a:r>
                <a:r>
                  <a:rPr lang="fr-FR" dirty="0" err="1" smtClean="0"/>
                  <a:t>Luminosity</a:t>
                </a:r>
                <a:r>
                  <a:rPr lang="fr-FR" dirty="0" smtClean="0"/>
                  <a:t> of the </a:t>
                </a:r>
                <a:r>
                  <a:rPr lang="fr-FR" dirty="0" err="1" smtClean="0"/>
                  <a:t>sample</a:t>
                </a:r>
                <a:endParaRPr lang="fr-FR" dirty="0" smtClean="0"/>
              </a:p>
              <a:p>
                <a:r>
                  <a:rPr lang="fr-FR" dirty="0" smtClean="0"/>
                  <a:t>A</a:t>
                </a:r>
                <a:r>
                  <a:rPr lang="fr-FR" baseline="-25000" dirty="0" smtClean="0"/>
                  <a:t>i</a:t>
                </a:r>
                <a:r>
                  <a:rPr lang="fr-FR" dirty="0" smtClean="0"/>
                  <a:t> = </a:t>
                </a:r>
                <a:r>
                  <a:rPr lang="fr-FR" dirty="0" err="1" smtClean="0"/>
                  <a:t>acceptance</a:t>
                </a:r>
                <a:r>
                  <a:rPr lang="fr-FR" dirty="0" smtClean="0"/>
                  <a:t> (</a:t>
                </a:r>
                <a:r>
                  <a:rPr lang="fr-FR" dirty="0" err="1" smtClean="0"/>
                  <a:t>rec/selec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efficiency</a:t>
                </a:r>
                <a:r>
                  <a:rPr lang="fr-FR" dirty="0" smtClean="0"/>
                  <a:t>)</a:t>
                </a:r>
                <a:endParaRPr lang="fr-FR" dirty="0"/>
              </a:p>
            </p:txBody>
          </p:sp>
        </p:grpSp>
      </p:grpSp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50" name="ZoneTexte 49"/>
          <p:cNvSpPr txBox="1"/>
          <p:nvPr/>
        </p:nvSpPr>
        <p:spPr>
          <a:xfrm>
            <a:off x="805862" y="2401669"/>
            <a:ext cx="4387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Background </a:t>
            </a:r>
            <a:r>
              <a:rPr lang="fr-FR" dirty="0" err="1" smtClean="0"/>
              <a:t>satisfying</a:t>
            </a:r>
            <a:r>
              <a:rPr lang="fr-FR" dirty="0" smtClean="0"/>
              <a:t> the </a:t>
            </a:r>
            <a:r>
              <a:rPr lang="fr-FR" dirty="0" err="1" smtClean="0"/>
              <a:t>selection</a:t>
            </a:r>
            <a:r>
              <a:rPr lang="fr-FR" dirty="0" smtClean="0"/>
              <a:t> are </a:t>
            </a:r>
            <a:r>
              <a:rPr lang="fr-FR" dirty="0" err="1" smtClean="0"/>
              <a:t>derived</a:t>
            </a:r>
            <a:r>
              <a:rPr lang="fr-FR" dirty="0" smtClean="0"/>
              <a:t> </a:t>
            </a:r>
            <a:r>
              <a:rPr lang="fr-FR" dirty="0" err="1" smtClean="0"/>
              <a:t>form</a:t>
            </a:r>
            <a:r>
              <a:rPr lang="fr-FR" dirty="0" smtClean="0"/>
              <a:t> cross section </a:t>
            </a:r>
            <a:r>
              <a:rPr lang="fr-FR" dirty="0" err="1" smtClean="0"/>
              <a:t>analysis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457200" y="3516362"/>
            <a:ext cx="5486400" cy="2732038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468727" y="686224"/>
            <a:ext cx="509387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 </a:t>
            </a:r>
            <a:r>
              <a:rPr lang="fr-FR" dirty="0" err="1" smtClean="0"/>
              <a:t>each</a:t>
            </a:r>
            <a:r>
              <a:rPr lang="fr-FR" dirty="0" smtClean="0"/>
              <a:t> model (</a:t>
            </a:r>
            <a:r>
              <a:rPr lang="fr-FR" dirty="0" err="1" smtClean="0"/>
              <a:t>each</a:t>
            </a:r>
            <a:r>
              <a:rPr lang="fr-FR" dirty="0" smtClean="0"/>
              <a:t> background, signal)</a:t>
            </a:r>
          </a:p>
          <a:p>
            <a:r>
              <a:rPr lang="fr-FR" dirty="0" err="1" smtClean="0"/>
              <a:t>Combination</a:t>
            </a:r>
            <a:r>
              <a:rPr lang="fr-FR" dirty="0" smtClean="0"/>
              <a:t> of </a:t>
            </a:r>
            <a:r>
              <a:rPr lang="fr-FR" dirty="0" err="1" smtClean="0"/>
              <a:t>event</a:t>
            </a:r>
            <a:r>
              <a:rPr lang="fr-FR" dirty="0" smtClean="0"/>
              <a:t> as (</a:t>
            </a:r>
            <a:r>
              <a:rPr lang="fr-FR" dirty="0" err="1" smtClean="0"/>
              <a:t>sum</a:t>
            </a:r>
            <a:r>
              <a:rPr lang="fr-FR" dirty="0" smtClean="0"/>
              <a:t> </a:t>
            </a:r>
            <a:r>
              <a:rPr lang="fr-FR" dirty="0" err="1" smtClean="0"/>
              <a:t>event-by-event</a:t>
            </a:r>
            <a:r>
              <a:rPr lang="fr-FR" dirty="0" smtClean="0"/>
              <a:t> </a:t>
            </a:r>
            <a:r>
              <a:rPr lang="fr-FR" dirty="0" err="1" smtClean="0"/>
              <a:t>pdfs</a:t>
            </a:r>
            <a:r>
              <a:rPr lang="fr-FR" dirty="0" smtClean="0"/>
              <a:t>) :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templates</a:t>
            </a:r>
            <a:r>
              <a:rPr lang="fr-FR" dirty="0" smtClean="0"/>
              <a:t> are </a:t>
            </a:r>
            <a:r>
              <a:rPr lang="fr-FR" dirty="0" err="1" smtClean="0"/>
              <a:t>normalized</a:t>
            </a:r>
            <a:r>
              <a:rPr lang="fr-FR" dirty="0" smtClean="0"/>
              <a:t> to unit area.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565403" y="3516362"/>
            <a:ext cx="4844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Probability</a:t>
            </a:r>
            <a:r>
              <a:rPr lang="fr-FR" dirty="0" smtClean="0"/>
              <a:t> for an </a:t>
            </a:r>
            <a:r>
              <a:rPr lang="fr-FR" dirty="0" err="1" smtClean="0"/>
              <a:t>event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signal in </a:t>
            </a:r>
            <a:r>
              <a:rPr lang="fr-FR" dirty="0" err="1" smtClean="0"/>
              <a:t>sample</a:t>
            </a:r>
            <a:r>
              <a:rPr lang="fr-FR" dirty="0" smtClean="0"/>
              <a:t> i</a:t>
            </a:r>
            <a:endParaRPr lang="fr-FR" dirty="0"/>
          </a:p>
        </p:txBody>
      </p:sp>
      <p:pic>
        <p:nvPicPr>
          <p:cNvPr id="40" name="Image 39" descr="Image 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34452" y="4318070"/>
            <a:ext cx="2819048" cy="647619"/>
          </a:xfrm>
          <a:prstGeom prst="rect">
            <a:avLst/>
          </a:prstGeom>
        </p:spPr>
      </p:pic>
      <p:pic>
        <p:nvPicPr>
          <p:cNvPr id="42" name="Image 41" descr="Image 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01762" y="5003870"/>
            <a:ext cx="2755555" cy="558730"/>
          </a:xfrm>
          <a:prstGeom prst="rect">
            <a:avLst/>
          </a:prstGeom>
        </p:spPr>
      </p:pic>
      <p:sp>
        <p:nvSpPr>
          <p:cNvPr id="52" name="ZoneTexte 51"/>
          <p:cNvSpPr txBox="1"/>
          <p:nvPr/>
        </p:nvSpPr>
        <p:spPr>
          <a:xfrm>
            <a:off x="6134452" y="3885694"/>
            <a:ext cx="2722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With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 descr="Imag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066800"/>
            <a:ext cx="5968254" cy="3530159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At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Tevatron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9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1676400" y="8382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The </a:t>
            </a:r>
            <a:r>
              <a:rPr lang="fr-FR" dirty="0" err="1" smtClean="0"/>
              <a:t>reconstructed</a:t>
            </a:r>
            <a:r>
              <a:rPr lang="fr-FR" dirty="0" smtClean="0"/>
              <a:t> invariant mass </a:t>
            </a:r>
            <a:r>
              <a:rPr lang="fr-FR" dirty="0" err="1" smtClean="0"/>
              <a:t>observed</a:t>
            </a:r>
            <a:r>
              <a:rPr lang="fr-FR" dirty="0" smtClean="0"/>
              <a:t> in data :</a:t>
            </a:r>
            <a:endParaRPr lang="fr-FR" dirty="0"/>
          </a:p>
        </p:txBody>
      </p:sp>
      <p:pic>
        <p:nvPicPr>
          <p:cNvPr id="26" name="Image 25" descr="Image 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9727" y="4711768"/>
            <a:ext cx="6082539" cy="546032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457200" y="5257800"/>
            <a:ext cx="849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 indication of </a:t>
            </a:r>
            <a:r>
              <a:rPr lang="fr-FR" dirty="0" err="1" smtClean="0"/>
              <a:t>resonant</a:t>
            </a:r>
            <a:r>
              <a:rPr lang="fr-FR" dirty="0" smtClean="0"/>
              <a:t>         production.</a:t>
            </a:r>
            <a:endParaRPr lang="fr-FR" dirty="0"/>
          </a:p>
        </p:txBody>
      </p:sp>
      <p:pic>
        <p:nvPicPr>
          <p:cNvPr id="32" name="Image 3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3009900" y="5295900"/>
            <a:ext cx="266700" cy="26670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1504950" y="819834"/>
            <a:ext cx="6724650" cy="4437966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At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Tevatron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10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457200" y="6096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L</a:t>
            </a:r>
            <a:r>
              <a:rPr lang="fr-FR" dirty="0" err="1" smtClean="0"/>
              <a:t>ikelihood</a:t>
            </a:r>
            <a:r>
              <a:rPr lang="fr-FR" dirty="0" smtClean="0"/>
              <a:t> </a:t>
            </a:r>
            <a:r>
              <a:rPr lang="fr-FR" dirty="0" err="1" smtClean="0"/>
              <a:t>definition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 smtClean="0"/>
              <a:t>product</a:t>
            </a:r>
            <a:r>
              <a:rPr lang="fr-FR" dirty="0" smtClean="0"/>
              <a:t> (over the </a:t>
            </a:r>
            <a:r>
              <a:rPr lang="fr-FR" dirty="0" err="1" smtClean="0"/>
              <a:t>event</a:t>
            </a:r>
            <a:r>
              <a:rPr lang="fr-FR" dirty="0" smtClean="0"/>
              <a:t> i ):</a:t>
            </a:r>
            <a:endParaRPr lang="fr-FR" dirty="0"/>
          </a:p>
        </p:txBody>
      </p:sp>
      <p:pic>
        <p:nvPicPr>
          <p:cNvPr id="23" name="Image 22" descr="Image 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121" y="914400"/>
            <a:ext cx="3365079" cy="749206"/>
          </a:xfrm>
          <a:prstGeom prst="rect">
            <a:avLst/>
          </a:prstGeom>
        </p:spPr>
      </p:pic>
      <p:sp>
        <p:nvSpPr>
          <p:cNvPr id="24" name="ZoneTexte 23"/>
          <p:cNvSpPr txBox="1"/>
          <p:nvPr/>
        </p:nvSpPr>
        <p:spPr>
          <a:xfrm>
            <a:off x="1503187" y="1981201"/>
            <a:ext cx="7564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introduce</a:t>
            </a:r>
            <a:r>
              <a:rPr lang="fr-FR" dirty="0" smtClean="0"/>
              <a:t> nuisance </a:t>
            </a:r>
            <a:r>
              <a:rPr lang="fr-FR" dirty="0" err="1" smtClean="0"/>
              <a:t>with</a:t>
            </a:r>
            <a:r>
              <a:rPr lang="fr-FR" dirty="0" smtClean="0"/>
              <a:t> a </a:t>
            </a:r>
            <a:r>
              <a:rPr lang="fr-FR" dirty="0" err="1" smtClean="0"/>
              <a:t>gaussian</a:t>
            </a:r>
            <a:r>
              <a:rPr lang="fr-FR" dirty="0" smtClean="0"/>
              <a:t> distribution :</a:t>
            </a:r>
          </a:p>
          <a:p>
            <a:r>
              <a:rPr lang="fr-FR" dirty="0" smtClean="0"/>
              <a:t>	- to </a:t>
            </a:r>
            <a:r>
              <a:rPr lang="fr-FR" dirty="0" err="1" smtClean="0"/>
              <a:t>incorporate</a:t>
            </a:r>
            <a:r>
              <a:rPr lang="fr-FR" dirty="0" smtClean="0"/>
              <a:t> </a:t>
            </a:r>
            <a:r>
              <a:rPr lang="fr-FR" dirty="0" err="1" smtClean="0"/>
              <a:t>systematics</a:t>
            </a:r>
            <a:r>
              <a:rPr lang="fr-FR" dirty="0" smtClean="0"/>
              <a:t> </a:t>
            </a:r>
            <a:r>
              <a:rPr lang="fr-FR" dirty="0" err="1" smtClean="0"/>
              <a:t>effect</a:t>
            </a:r>
            <a:r>
              <a:rPr lang="fr-FR" dirty="0" smtClean="0"/>
              <a:t> to the </a:t>
            </a:r>
            <a:r>
              <a:rPr lang="fr-FR" dirty="0" err="1" smtClean="0"/>
              <a:t>likelihood</a:t>
            </a:r>
            <a:r>
              <a:rPr lang="fr-FR" dirty="0" smtClean="0"/>
              <a:t>.</a:t>
            </a:r>
          </a:p>
          <a:p>
            <a:r>
              <a:rPr lang="fr-FR" dirty="0" smtClean="0"/>
              <a:t>	- </a:t>
            </a:r>
            <a:r>
              <a:rPr lang="fr-FR" dirty="0" err="1" smtClean="0"/>
              <a:t>It’s</a:t>
            </a:r>
            <a:r>
              <a:rPr lang="fr-FR" dirty="0" smtClean="0"/>
              <a:t> </a:t>
            </a:r>
            <a:r>
              <a:rPr lang="fr-FR" dirty="0" err="1" smtClean="0"/>
              <a:t>systematics</a:t>
            </a:r>
            <a:r>
              <a:rPr lang="fr-FR" dirty="0" smtClean="0"/>
              <a:t> due to </a:t>
            </a:r>
            <a:r>
              <a:rPr lang="fr-FR" dirty="0" err="1" smtClean="0"/>
              <a:t>acceptance</a:t>
            </a:r>
            <a:r>
              <a:rPr lang="fr-FR" dirty="0" smtClean="0"/>
              <a:t> </a:t>
            </a:r>
            <a:r>
              <a:rPr lang="fr-FR" dirty="0" err="1" smtClean="0"/>
              <a:t>effect</a:t>
            </a:r>
            <a:r>
              <a:rPr lang="fr-FR" dirty="0" smtClean="0"/>
              <a:t> (leptons ; </a:t>
            </a:r>
            <a:r>
              <a:rPr lang="fr-FR" dirty="0" err="1" smtClean="0"/>
              <a:t>b-tag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4343400" y="9906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ν</a:t>
            </a:r>
            <a:r>
              <a:rPr lang="fr-FR" baseline="-25000" dirty="0" err="1" smtClean="0"/>
              <a:t>i</a:t>
            </a:r>
            <a:r>
              <a:rPr lang="fr-FR" dirty="0" smtClean="0"/>
              <a:t> : nuisance </a:t>
            </a:r>
            <a:r>
              <a:rPr lang="fr-FR" dirty="0" err="1" smtClean="0"/>
              <a:t>parameters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ν</a:t>
            </a:r>
            <a:r>
              <a:rPr lang="fr-FR" baseline="-25000" dirty="0" err="1" smtClean="0"/>
              <a:t>i</a:t>
            </a:r>
            <a:r>
              <a:rPr lang="fr-FR" dirty="0" smtClean="0"/>
              <a:t> expectation and </a:t>
            </a:r>
            <a:r>
              <a:rPr lang="fr-FR" dirty="0" err="1" smtClean="0"/>
              <a:t>σ</a:t>
            </a:r>
            <a:r>
              <a:rPr lang="fr-FR" baseline="-25000" dirty="0" err="1" smtClean="0"/>
              <a:t>j</a:t>
            </a:r>
            <a:r>
              <a:rPr lang="fr-FR" dirty="0" smtClean="0"/>
              <a:t> </a:t>
            </a:r>
            <a:r>
              <a:rPr lang="fr-FR" dirty="0" err="1" smtClean="0"/>
              <a:t>uncertainty</a:t>
            </a:r>
            <a:r>
              <a:rPr lang="fr-FR" dirty="0" smtClean="0"/>
              <a:t>. </a:t>
            </a:r>
            <a:endParaRPr lang="fr-FR" dirty="0"/>
          </a:p>
        </p:txBody>
      </p:sp>
      <p:cxnSp>
        <p:nvCxnSpPr>
          <p:cNvPr id="27" name="Connecteur droit 26"/>
          <p:cNvCxnSpPr/>
          <p:nvPr/>
        </p:nvCxnSpPr>
        <p:spPr>
          <a:xfrm rot="10800000">
            <a:off x="7164388" y="1141412"/>
            <a:ext cx="15081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457200" y="321206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Systematics</a:t>
            </a:r>
            <a:r>
              <a:rPr lang="fr-FR" dirty="0" smtClean="0"/>
              <a:t> </a:t>
            </a:r>
            <a:r>
              <a:rPr lang="fr-FR" dirty="0" err="1" smtClean="0"/>
              <a:t>uncertainties</a:t>
            </a:r>
            <a:r>
              <a:rPr lang="fr-FR" dirty="0" smtClean="0"/>
              <a:t> :</a:t>
            </a:r>
            <a:endParaRPr lang="fr-FR" dirty="0"/>
          </a:p>
        </p:txBody>
      </p:sp>
      <p:sp>
        <p:nvSpPr>
          <p:cNvPr id="40" name="Rectangle 39"/>
          <p:cNvSpPr/>
          <p:nvPr/>
        </p:nvSpPr>
        <p:spPr>
          <a:xfrm>
            <a:off x="7142741" y="6248400"/>
            <a:ext cx="1925059" cy="244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457200" y="3200400"/>
            <a:ext cx="5638800" cy="2895600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>
            <a:off x="1154525" y="1981200"/>
            <a:ext cx="6858000" cy="970913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521121" y="1600200"/>
            <a:ext cx="336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σ</a:t>
            </a:r>
            <a:r>
              <a:rPr lang="fr-FR" dirty="0" smtClean="0"/>
              <a:t> = Z’ </a:t>
            </a:r>
            <a:r>
              <a:rPr lang="fr-FR" dirty="0" err="1" smtClean="0"/>
              <a:t>cross-section</a:t>
            </a:r>
            <a:r>
              <a:rPr lang="fr-FR" dirty="0" smtClean="0"/>
              <a:t> (Z’ model).</a:t>
            </a:r>
            <a:endParaRPr lang="fr-FR" dirty="0"/>
          </a:p>
        </p:txBody>
      </p:sp>
      <p:pic>
        <p:nvPicPr>
          <p:cNvPr id="45" name="Image 44" descr="Image 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7432" y="3149968"/>
            <a:ext cx="1853968" cy="2946032"/>
          </a:xfrm>
          <a:prstGeom prst="rect">
            <a:avLst/>
          </a:prstGeom>
        </p:spPr>
      </p:pic>
      <p:sp>
        <p:nvSpPr>
          <p:cNvPr id="41" name="ZoneTexte 40"/>
          <p:cNvSpPr txBox="1"/>
          <p:nvPr/>
        </p:nvSpPr>
        <p:spPr>
          <a:xfrm>
            <a:off x="609599" y="3960672"/>
            <a:ext cx="52326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FR" dirty="0" smtClean="0"/>
              <a:t> ISR/FSR (</a:t>
            </a:r>
            <a:r>
              <a:rPr lang="fr-FR" dirty="0" err="1" smtClean="0"/>
              <a:t>generated</a:t>
            </a:r>
            <a:r>
              <a:rPr lang="fr-FR" dirty="0" smtClean="0"/>
              <a:t> by PYTHIA for M.C.)</a:t>
            </a:r>
          </a:p>
          <a:p>
            <a:pPr>
              <a:buFontTx/>
              <a:buChar char="-"/>
            </a:pPr>
            <a:r>
              <a:rPr lang="fr-FR" dirty="0" smtClean="0"/>
              <a:t> JES </a:t>
            </a:r>
            <a:r>
              <a:rPr lang="fr-FR" dirty="0" err="1" smtClean="0"/>
              <a:t>contribute</a:t>
            </a:r>
            <a:r>
              <a:rPr lang="fr-FR" dirty="0" smtClean="0"/>
              <a:t> </a:t>
            </a:r>
            <a:r>
              <a:rPr lang="fr-FR" dirty="0" err="1" smtClean="0"/>
              <a:t>significantly</a:t>
            </a:r>
            <a:endParaRPr lang="fr-FR" dirty="0" smtClean="0"/>
          </a:p>
          <a:p>
            <a:pPr>
              <a:buFontTx/>
              <a:buChar char="-"/>
            </a:pPr>
            <a:r>
              <a:rPr lang="fr-FR" dirty="0" smtClean="0"/>
              <a:t> PDF </a:t>
            </a:r>
            <a:r>
              <a:rPr lang="fr-FR" dirty="0" err="1" smtClean="0"/>
              <a:t>negligible</a:t>
            </a:r>
            <a:endParaRPr lang="fr-FR" dirty="0" smtClean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r>
              <a:rPr lang="fr-FR" dirty="0" smtClean="0"/>
              <a:t>Background model </a:t>
            </a:r>
            <a:r>
              <a:rPr lang="fr-FR" dirty="0" err="1" smtClean="0"/>
              <a:t>syst</a:t>
            </a:r>
            <a:r>
              <a:rPr lang="fr-FR" dirty="0" smtClean="0"/>
              <a:t>. </a:t>
            </a:r>
            <a:r>
              <a:rPr lang="fr-FR" dirty="0" err="1" smtClean="0"/>
              <a:t>uncertainties</a:t>
            </a:r>
            <a:r>
              <a:rPr lang="fr-FR" dirty="0" smtClean="0"/>
              <a:t> are </a:t>
            </a:r>
            <a:r>
              <a:rPr lang="fr-FR" dirty="0" err="1" smtClean="0"/>
              <a:t>estimated</a:t>
            </a:r>
            <a:r>
              <a:rPr lang="fr-FR" dirty="0" smtClean="0"/>
              <a:t> by </a:t>
            </a:r>
            <a:r>
              <a:rPr lang="fr-FR" dirty="0" err="1" smtClean="0"/>
              <a:t>evaluating</a:t>
            </a:r>
            <a:r>
              <a:rPr lang="fr-FR" dirty="0" smtClean="0"/>
              <a:t> </a:t>
            </a:r>
            <a:r>
              <a:rPr lang="fr-FR" dirty="0" err="1" smtClean="0"/>
              <a:t>sample</a:t>
            </a:r>
            <a:r>
              <a:rPr lang="fr-FR" dirty="0" smtClean="0"/>
              <a:t> test (</a:t>
            </a:r>
            <a:r>
              <a:rPr lang="fr-FR" dirty="0" err="1" smtClean="0"/>
              <a:t>modifying</a:t>
            </a:r>
            <a:r>
              <a:rPr lang="fr-FR" dirty="0" smtClean="0"/>
              <a:t> the </a:t>
            </a:r>
            <a:r>
              <a:rPr lang="fr-FR" dirty="0" err="1" smtClean="0"/>
              <a:t>experimental</a:t>
            </a:r>
            <a:r>
              <a:rPr lang="fr-FR" dirty="0" smtClean="0"/>
              <a:t> condition).</a:t>
            </a:r>
          </a:p>
        </p:txBody>
      </p:sp>
      <p:pic>
        <p:nvPicPr>
          <p:cNvPr id="46" name="Image 45" descr="Image 4.png"/>
          <p:cNvPicPr>
            <a:picLocks noChangeAspect="1"/>
          </p:cNvPicPr>
          <p:nvPr/>
        </p:nvPicPr>
        <p:blipFill>
          <a:blip r:embed="rId6"/>
          <a:srcRect b="9165"/>
          <a:stretch>
            <a:fillRect/>
          </a:stretch>
        </p:blipFill>
        <p:spPr>
          <a:xfrm>
            <a:off x="7290032" y="3149968"/>
            <a:ext cx="1853968" cy="2676036"/>
          </a:xfrm>
          <a:prstGeom prst="rect">
            <a:avLst/>
          </a:prstGeom>
        </p:spPr>
      </p:pic>
      <p:pic>
        <p:nvPicPr>
          <p:cNvPr id="47" name="Image 46" descr="Image 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7333" y="3795172"/>
            <a:ext cx="1866667" cy="2196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Image 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914400"/>
            <a:ext cx="3974603" cy="774603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At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Tevatron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219200" y="6858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errors</a:t>
            </a:r>
            <a:r>
              <a:rPr lang="fr-FR" dirty="0" smtClean="0"/>
              <a:t> are </a:t>
            </a:r>
            <a:r>
              <a:rPr lang="fr-FR" dirty="0" err="1" smtClean="0"/>
              <a:t>assuming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gaussian</a:t>
            </a:r>
            <a:r>
              <a:rPr lang="fr-FR" dirty="0" smtClean="0"/>
              <a:t>. </a:t>
            </a:r>
            <a:r>
              <a:rPr lang="fr-FR" dirty="0" err="1" smtClean="0"/>
              <a:t>Likelihood</a:t>
            </a:r>
            <a:r>
              <a:rPr lang="fr-FR" dirty="0" smtClean="0"/>
              <a:t> </a:t>
            </a:r>
            <a:r>
              <a:rPr lang="fr-FR" dirty="0" err="1" smtClean="0"/>
              <a:t>definition</a:t>
            </a:r>
            <a:r>
              <a:rPr lang="fr-FR" dirty="0" smtClean="0"/>
              <a:t> </a:t>
            </a:r>
            <a:r>
              <a:rPr lang="fr-FR" dirty="0" err="1" smtClean="0"/>
              <a:t>become</a:t>
            </a:r>
            <a:r>
              <a:rPr lang="fr-FR" dirty="0" smtClean="0"/>
              <a:t> :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457200" y="1689003"/>
            <a:ext cx="8496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quantity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to </a:t>
            </a:r>
            <a:r>
              <a:rPr lang="fr-FR" dirty="0" err="1" smtClean="0"/>
              <a:t>compute</a:t>
            </a:r>
            <a:r>
              <a:rPr lang="fr-FR" dirty="0" smtClean="0"/>
              <a:t> a 95% C.L. </a:t>
            </a:r>
            <a:r>
              <a:rPr lang="fr-FR" dirty="0" err="1" smtClean="0"/>
              <a:t>upper</a:t>
            </a:r>
            <a:r>
              <a:rPr lang="fr-FR" dirty="0" smtClean="0"/>
              <a:t> </a:t>
            </a:r>
            <a:r>
              <a:rPr lang="fr-FR" dirty="0" err="1" smtClean="0"/>
              <a:t>limit</a:t>
            </a:r>
            <a:r>
              <a:rPr lang="fr-FR" dirty="0" smtClean="0"/>
              <a:t> </a:t>
            </a:r>
            <a:r>
              <a:rPr lang="fr-FR" dirty="0" smtClean="0"/>
              <a:t>FOR EACH Z’ pole mass.</a:t>
            </a:r>
          </a:p>
          <a:p>
            <a:r>
              <a:rPr lang="fr-FR" dirty="0" smtClean="0"/>
              <a:t>(</a:t>
            </a:r>
            <a:r>
              <a:rPr lang="fr-FR" dirty="0" err="1" smtClean="0"/>
              <a:t>upper</a:t>
            </a:r>
            <a:r>
              <a:rPr lang="fr-FR" dirty="0" smtClean="0"/>
              <a:t> </a:t>
            </a:r>
            <a:r>
              <a:rPr lang="fr-FR" dirty="0" err="1" smtClean="0"/>
              <a:t>limit</a:t>
            </a:r>
            <a:r>
              <a:rPr lang="fr-FR" dirty="0" smtClean="0"/>
              <a:t> on the crosse section times </a:t>
            </a:r>
            <a:r>
              <a:rPr lang="fr-FR" dirty="0" err="1" smtClean="0"/>
              <a:t>branching</a:t>
            </a:r>
            <a:r>
              <a:rPr lang="fr-FR" dirty="0" smtClean="0"/>
              <a:t> ratio).</a:t>
            </a:r>
          </a:p>
          <a:p>
            <a:endParaRPr lang="fr-FR" dirty="0" smtClean="0"/>
          </a:p>
          <a:p>
            <a:r>
              <a:rPr lang="fr-FR" dirty="0" smtClean="0"/>
              <a:t>The </a:t>
            </a:r>
            <a:r>
              <a:rPr lang="fr-FR" dirty="0" err="1" smtClean="0"/>
              <a:t>limit</a:t>
            </a:r>
            <a:r>
              <a:rPr lang="fr-FR" dirty="0" smtClean="0"/>
              <a:t> correspond to the </a:t>
            </a:r>
            <a:r>
              <a:rPr lang="fr-FR" dirty="0" err="1" smtClean="0"/>
              <a:t>integral</a:t>
            </a:r>
            <a:r>
              <a:rPr lang="fr-FR" dirty="0" smtClean="0"/>
              <a:t> of the </a:t>
            </a:r>
            <a:r>
              <a:rPr lang="fr-FR" dirty="0" err="1" smtClean="0"/>
              <a:t>likelihood</a:t>
            </a:r>
            <a:r>
              <a:rPr lang="fr-FR" dirty="0" smtClean="0"/>
              <a:t> </a:t>
            </a:r>
            <a:r>
              <a:rPr lang="fr-FR" dirty="0" err="1" smtClean="0"/>
              <a:t>covering</a:t>
            </a:r>
            <a:r>
              <a:rPr lang="fr-FR" dirty="0" smtClean="0"/>
              <a:t> 95% of the area </a:t>
            </a:r>
            <a:r>
              <a:rPr lang="fr-FR" dirty="0" err="1" smtClean="0"/>
              <a:t>under</a:t>
            </a:r>
            <a:r>
              <a:rPr lang="fr-FR" dirty="0" smtClean="0"/>
              <a:t> the </a:t>
            </a:r>
            <a:r>
              <a:rPr lang="fr-FR" dirty="0" err="1" smtClean="0"/>
              <a:t>likelihood</a:t>
            </a:r>
            <a:r>
              <a:rPr lang="fr-FR" dirty="0" smtClean="0"/>
              <a:t> </a:t>
            </a:r>
            <a:r>
              <a:rPr lang="fr-FR" dirty="0" err="1" smtClean="0"/>
              <a:t>curve</a:t>
            </a:r>
            <a:r>
              <a:rPr lang="fr-FR" dirty="0" smtClean="0"/>
              <a:t> (</a:t>
            </a:r>
            <a:r>
              <a:rPr lang="fr-FR" dirty="0" err="1" smtClean="0"/>
              <a:t>starting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0). </a:t>
            </a:r>
            <a:endParaRPr lang="fr-FR" dirty="0"/>
          </a:p>
        </p:txBody>
      </p:sp>
      <p:pic>
        <p:nvPicPr>
          <p:cNvPr id="24" name="Image 23" descr="Image 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4968" y="3124200"/>
            <a:ext cx="6146032" cy="3212698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1219200" y="685800"/>
            <a:ext cx="6934200" cy="1003203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Image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737" y="572229"/>
            <a:ext cx="5092063" cy="5828571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Expected</a:t>
            </a:r>
            <a:r>
              <a:rPr lang="fr-FR" sz="2000" dirty="0" smtClean="0">
                <a:solidFill>
                  <a:schemeClr val="bg1"/>
                </a:solidFill>
              </a:rPr>
              <a:t> and </a:t>
            </a:r>
            <a:r>
              <a:rPr lang="fr-FR" sz="2000" dirty="0" err="1" smtClean="0">
                <a:solidFill>
                  <a:schemeClr val="bg1"/>
                </a:solidFill>
              </a:rPr>
              <a:t>observed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limit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12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16/11/11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13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990600" y="2187714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solidFill>
                  <a:srgbClr val="000000"/>
                </a:solidFill>
              </a:rPr>
              <a:t>D.M.E.M. </a:t>
            </a:r>
            <a:r>
              <a:rPr lang="fr-FR" sz="4000" dirty="0" err="1" smtClean="0">
                <a:solidFill>
                  <a:srgbClr val="000000"/>
                </a:solidFill>
              </a:rPr>
              <a:t>using</a:t>
            </a:r>
            <a:r>
              <a:rPr lang="fr-FR" sz="4000" dirty="0" smtClean="0">
                <a:solidFill>
                  <a:srgbClr val="000000"/>
                </a:solidFill>
              </a:rPr>
              <a:t> </a:t>
            </a:r>
            <a:r>
              <a:rPr lang="fr-FR" sz="4000" dirty="0" err="1" smtClean="0">
                <a:solidFill>
                  <a:srgbClr val="000000"/>
                </a:solidFill>
              </a:rPr>
              <a:t>MadWeight</a:t>
            </a:r>
            <a:endParaRPr lang="fr-FR" sz="4000" dirty="0" smtClean="0">
              <a:solidFill>
                <a:srgbClr val="000000"/>
              </a:solidFill>
            </a:endParaRPr>
          </a:p>
          <a:p>
            <a:pPr algn="ctr"/>
            <a:endParaRPr lang="fr-FR" sz="4000" dirty="0">
              <a:solidFill>
                <a:srgbClr val="00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57200" y="5867400"/>
            <a:ext cx="445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All plot are </a:t>
            </a:r>
            <a:r>
              <a:rPr lang="fr-FR" dirty="0" err="1" smtClean="0"/>
              <a:t>done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5000 </a:t>
            </a:r>
            <a:r>
              <a:rPr lang="fr-FR" dirty="0" err="1" smtClean="0"/>
              <a:t>events</a:t>
            </a:r>
            <a:r>
              <a:rPr lang="fr-FR" dirty="0" smtClean="0"/>
              <a:t>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 descr="ISR_partonic_2.png"/>
          <p:cNvPicPr>
            <a:picLocks noChangeAspect="1"/>
          </p:cNvPicPr>
          <p:nvPr/>
        </p:nvPicPr>
        <p:blipFill>
          <a:blip r:embed="rId2"/>
          <a:srcRect l="1255" t="10011" r="10671" b="2145"/>
          <a:stretch>
            <a:fillRect/>
          </a:stretch>
        </p:blipFill>
        <p:spPr>
          <a:xfrm>
            <a:off x="533400" y="2590800"/>
            <a:ext cx="4419910" cy="3869524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LHC expectation : </a:t>
            </a:r>
            <a:r>
              <a:rPr lang="fr-FR" sz="2000" dirty="0" err="1" smtClean="0">
                <a:solidFill>
                  <a:schemeClr val="bg1"/>
                </a:solidFill>
              </a:rPr>
              <a:t>Partonic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level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14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grpSp>
        <p:nvGrpSpPr>
          <p:cNvPr id="34" name="Grouper 33"/>
          <p:cNvGrpSpPr/>
          <p:nvPr/>
        </p:nvGrpSpPr>
        <p:grpSpPr>
          <a:xfrm>
            <a:off x="2209800" y="609600"/>
            <a:ext cx="5410200" cy="1938992"/>
            <a:chOff x="482600" y="1383923"/>
            <a:chExt cx="5410200" cy="1938992"/>
          </a:xfrm>
        </p:grpSpPr>
        <p:sp>
          <p:nvSpPr>
            <p:cNvPr id="19" name="ZoneTexte 18"/>
            <p:cNvSpPr txBox="1"/>
            <p:nvPr/>
          </p:nvSpPr>
          <p:spPr>
            <a:xfrm>
              <a:off x="482600" y="1383923"/>
              <a:ext cx="5410200" cy="1938992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2000" dirty="0" err="1" smtClean="0">
                  <a:latin typeface="Times New Roman"/>
                  <a:cs typeface="Times New Roman"/>
                </a:rPr>
                <a:t>Comparison</a:t>
              </a:r>
              <a:r>
                <a:rPr lang="fr-FR" sz="2000" dirty="0" smtClean="0">
                  <a:latin typeface="Times New Roman"/>
                  <a:cs typeface="Times New Roman"/>
                </a:rPr>
                <a:t> </a:t>
              </a:r>
              <a:r>
                <a:rPr lang="fr-FR" sz="2000" dirty="0" err="1" smtClean="0">
                  <a:latin typeface="Times New Roman"/>
                  <a:cs typeface="Times New Roman"/>
                </a:rPr>
                <a:t>with</a:t>
              </a:r>
              <a:r>
                <a:rPr lang="fr-FR" sz="2000" dirty="0" smtClean="0">
                  <a:latin typeface="Times New Roman"/>
                  <a:cs typeface="Times New Roman"/>
                </a:rPr>
                <a:t> </a:t>
              </a:r>
              <a:r>
                <a:rPr lang="fr-FR" sz="2000" dirty="0" err="1" smtClean="0">
                  <a:latin typeface="Times New Roman"/>
                  <a:cs typeface="Times New Roman"/>
                </a:rPr>
                <a:t>theory</a:t>
              </a:r>
              <a:r>
                <a:rPr lang="fr-FR" sz="2000" dirty="0" smtClean="0">
                  <a:latin typeface="Times New Roman"/>
                  <a:cs typeface="Times New Roman"/>
                </a:rPr>
                <a:t> </a:t>
              </a:r>
              <a:r>
                <a:rPr lang="fr-FR" sz="2000" dirty="0" err="1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at</a:t>
              </a:r>
              <a:r>
                <a:rPr lang="fr-FR" sz="20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 </a:t>
              </a:r>
              <a:r>
                <a:rPr lang="fr-FR" sz="2000" dirty="0" err="1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leading</a:t>
              </a:r>
              <a:r>
                <a:rPr lang="fr-FR" sz="20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 </a:t>
              </a:r>
              <a:r>
                <a:rPr lang="fr-FR" sz="2000" dirty="0" err="1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order</a:t>
              </a:r>
              <a:r>
                <a:rPr lang="fr-FR" sz="20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 </a:t>
              </a:r>
              <a:r>
                <a:rPr lang="fr-FR" sz="2000" dirty="0" smtClean="0">
                  <a:latin typeface="Times New Roman"/>
                  <a:cs typeface="Times New Roman"/>
                </a:rPr>
                <a:t>for :</a:t>
              </a:r>
            </a:p>
            <a:p>
              <a:pPr marL="731838">
                <a:buFont typeface="Arial"/>
                <a:buChar char="•"/>
              </a:pPr>
              <a:r>
                <a:rPr lang="fr-FR" dirty="0" smtClean="0">
                  <a:latin typeface="Times New Roman"/>
                  <a:cs typeface="Times New Roman"/>
                </a:rPr>
                <a:t> 	  </a:t>
              </a:r>
              <a:r>
                <a:rPr lang="fr-FR" dirty="0" smtClean="0">
                  <a:latin typeface="Times New Roman"/>
                  <a:cs typeface="Times New Roman"/>
                </a:rPr>
                <a:t>      : </a:t>
              </a:r>
              <a:r>
                <a:rPr lang="fr-FR" dirty="0" err="1" smtClean="0">
                  <a:latin typeface="Times New Roman"/>
                  <a:cs typeface="Times New Roman"/>
                </a:rPr>
                <a:t>sensitivity</a:t>
              </a:r>
              <a:r>
                <a:rPr lang="fr-FR" dirty="0" smtClean="0">
                  <a:latin typeface="Times New Roman"/>
                  <a:cs typeface="Times New Roman"/>
                </a:rPr>
                <a:t> to</a:t>
              </a:r>
              <a:r>
                <a:rPr lang="fr-FR" dirty="0" smtClean="0">
                  <a:latin typeface="Times New Roman"/>
                  <a:cs typeface="Times New Roman"/>
                </a:rPr>
                <a:t>                </a:t>
              </a:r>
              <a:r>
                <a:rPr lang="fr-FR" dirty="0" smtClean="0">
                  <a:latin typeface="Times New Roman"/>
                  <a:cs typeface="Times New Roman"/>
                </a:rPr>
                <a:t>.</a:t>
              </a:r>
            </a:p>
            <a:p>
              <a:pPr marL="731838">
                <a:buFont typeface="Arial"/>
                <a:buChar char="•"/>
              </a:pPr>
              <a:r>
                <a:rPr lang="fr-FR" dirty="0" smtClean="0">
                  <a:latin typeface="Times New Roman"/>
                  <a:cs typeface="Times New Roman"/>
                </a:rPr>
                <a:t>   </a:t>
              </a:r>
              <a:r>
                <a:rPr lang="fr-FR" dirty="0" smtClean="0">
                  <a:latin typeface="Times New Roman"/>
                  <a:cs typeface="Times New Roman"/>
                </a:rPr>
                <a:t>	</a:t>
              </a:r>
              <a:r>
                <a:rPr lang="fr-FR" dirty="0" smtClean="0">
                  <a:latin typeface="Times New Roman"/>
                  <a:cs typeface="Times New Roman"/>
                </a:rPr>
                <a:t>	</a:t>
              </a:r>
              <a:r>
                <a:rPr lang="fr-FR" dirty="0" smtClean="0">
                  <a:latin typeface="Times New Roman"/>
                  <a:cs typeface="Times New Roman"/>
                </a:rPr>
                <a:t> </a:t>
              </a:r>
              <a:r>
                <a:rPr lang="fr-FR" dirty="0" smtClean="0">
                  <a:latin typeface="Times New Roman"/>
                  <a:cs typeface="Times New Roman"/>
                </a:rPr>
                <a:t>: </a:t>
              </a:r>
              <a:r>
                <a:rPr lang="fr-FR" dirty="0" err="1" smtClean="0">
                  <a:latin typeface="Times New Roman"/>
                  <a:cs typeface="Times New Roman"/>
                </a:rPr>
                <a:t>sensitivity</a:t>
              </a:r>
              <a:r>
                <a:rPr lang="fr-FR" dirty="0" smtClean="0">
                  <a:latin typeface="Times New Roman"/>
                  <a:cs typeface="Times New Roman"/>
                </a:rPr>
                <a:t> to the spin of       .</a:t>
              </a:r>
            </a:p>
            <a:p>
              <a:pPr marL="731838">
                <a:buFont typeface="Arial"/>
                <a:buChar char="•"/>
              </a:pPr>
              <a:r>
                <a:rPr lang="fr-FR" dirty="0" smtClean="0">
                  <a:latin typeface="Times New Roman"/>
                  <a:cs typeface="Times New Roman"/>
                </a:rPr>
                <a:t> 5000 </a:t>
              </a:r>
              <a:r>
                <a:rPr lang="fr-FR" dirty="0" err="1" smtClean="0">
                  <a:latin typeface="Times New Roman"/>
                  <a:cs typeface="Times New Roman"/>
                </a:rPr>
                <a:t>events</a:t>
              </a:r>
              <a:r>
                <a:rPr lang="fr-FR" dirty="0" smtClean="0">
                  <a:latin typeface="Times New Roman"/>
                  <a:cs typeface="Times New Roman"/>
                </a:rPr>
                <a:t> :</a:t>
              </a:r>
            </a:p>
            <a:p>
              <a:pPr marL="1270000" lvl="1">
                <a:buFont typeface="Arial"/>
                <a:buChar char="•"/>
              </a:pPr>
              <a:r>
                <a:rPr lang="fr-FR" sz="1400" dirty="0" smtClean="0">
                  <a:latin typeface="Times New Roman"/>
                  <a:cs typeface="Times New Roman"/>
                </a:rPr>
                <a:t> 2 </a:t>
              </a:r>
              <a:r>
                <a:rPr lang="fr-FR" sz="1400" dirty="0" err="1" smtClean="0">
                  <a:latin typeface="Times New Roman"/>
                  <a:cs typeface="Times New Roman"/>
                </a:rPr>
                <a:t>isolated</a:t>
              </a:r>
              <a:r>
                <a:rPr lang="fr-FR" sz="1400" dirty="0" smtClean="0">
                  <a:latin typeface="Times New Roman"/>
                  <a:cs typeface="Times New Roman"/>
                </a:rPr>
                <a:t> muons pt&gt;20 </a:t>
              </a:r>
              <a:r>
                <a:rPr lang="fr-FR" sz="1400" dirty="0" err="1" smtClean="0">
                  <a:latin typeface="Times New Roman"/>
                  <a:cs typeface="Times New Roman"/>
                </a:rPr>
                <a:t>GeV</a:t>
              </a:r>
              <a:r>
                <a:rPr lang="fr-FR" sz="1400" dirty="0" smtClean="0">
                  <a:latin typeface="Times New Roman"/>
                  <a:cs typeface="Times New Roman"/>
                </a:rPr>
                <a:t> and |</a:t>
              </a:r>
              <a:r>
                <a:rPr lang="fr-FR" sz="1400" dirty="0" err="1" smtClean="0">
                  <a:latin typeface="Times New Roman"/>
                  <a:cs typeface="Times New Roman"/>
                </a:rPr>
                <a:t>η</a:t>
              </a:r>
              <a:r>
                <a:rPr lang="fr-FR" sz="1400" dirty="0" smtClean="0">
                  <a:latin typeface="Times New Roman"/>
                  <a:cs typeface="Times New Roman"/>
                </a:rPr>
                <a:t>|&lt;2.4 .</a:t>
              </a:r>
            </a:p>
            <a:p>
              <a:pPr marL="1270000" lvl="1">
                <a:buFont typeface="Arial"/>
                <a:buChar char="•"/>
              </a:pPr>
              <a:r>
                <a:rPr lang="fr-FR" sz="1400" dirty="0" smtClean="0">
                  <a:latin typeface="Times New Roman"/>
                  <a:cs typeface="Times New Roman"/>
                </a:rPr>
                <a:t> </a:t>
              </a:r>
              <a:r>
                <a:rPr lang="fr-FR" sz="1400" dirty="0" smtClean="0">
                  <a:solidFill>
                    <a:srgbClr val="FF0000"/>
                  </a:solidFill>
                  <a:latin typeface="Times New Roman"/>
                  <a:cs typeface="Times New Roman"/>
                </a:rPr>
                <a:t>ONLY 2 </a:t>
              </a:r>
              <a:r>
                <a:rPr lang="fr-FR" sz="1400" dirty="0" smtClean="0">
                  <a:latin typeface="Times New Roman"/>
                  <a:cs typeface="Times New Roman"/>
                </a:rPr>
                <a:t>jets pt&gt;30 </a:t>
              </a:r>
              <a:r>
                <a:rPr lang="fr-FR" sz="1400" dirty="0" err="1" smtClean="0">
                  <a:latin typeface="Times New Roman"/>
                  <a:cs typeface="Times New Roman"/>
                </a:rPr>
                <a:t>GeV</a:t>
              </a:r>
              <a:r>
                <a:rPr lang="fr-FR" sz="1400" dirty="0" smtClean="0">
                  <a:latin typeface="Times New Roman"/>
                  <a:cs typeface="Times New Roman"/>
                </a:rPr>
                <a:t> and |</a:t>
              </a:r>
              <a:r>
                <a:rPr lang="fr-FR" sz="1400" dirty="0" err="1" smtClean="0">
                  <a:latin typeface="Times New Roman"/>
                  <a:cs typeface="Times New Roman"/>
                </a:rPr>
                <a:t>η</a:t>
              </a:r>
              <a:r>
                <a:rPr lang="fr-FR" sz="1400" dirty="0" smtClean="0">
                  <a:latin typeface="Times New Roman"/>
                  <a:cs typeface="Times New Roman"/>
                </a:rPr>
                <a:t>|&lt;2.4 and </a:t>
              </a:r>
              <a:r>
                <a:rPr lang="fr-FR" sz="1400" dirty="0" err="1" smtClean="0">
                  <a:latin typeface="Times New Roman"/>
                  <a:cs typeface="Times New Roman"/>
                </a:rPr>
                <a:t>b-tagged</a:t>
              </a:r>
              <a:r>
                <a:rPr lang="fr-FR" sz="1400" dirty="0" smtClean="0">
                  <a:latin typeface="Times New Roman"/>
                  <a:cs typeface="Times New Roman"/>
                </a:rPr>
                <a:t>.</a:t>
              </a:r>
            </a:p>
            <a:p>
              <a:pPr marL="1270000" lvl="1">
                <a:buFont typeface="Arial"/>
                <a:buChar char="•"/>
              </a:pPr>
              <a:r>
                <a:rPr lang="fr-FR" sz="1400" dirty="0" smtClean="0">
                  <a:latin typeface="Times New Roman"/>
                  <a:cs typeface="Times New Roman"/>
                </a:rPr>
                <a:t> MET &gt; 30 </a:t>
              </a:r>
              <a:r>
                <a:rPr lang="fr-FR" sz="1400" dirty="0" err="1" smtClean="0">
                  <a:latin typeface="Times New Roman"/>
                  <a:cs typeface="Times New Roman"/>
                </a:rPr>
                <a:t>GeV</a:t>
              </a:r>
              <a:r>
                <a:rPr lang="fr-FR" dirty="0" smtClean="0">
                  <a:latin typeface="Times New Roman"/>
                  <a:cs typeface="Times New Roman"/>
                </a:rPr>
                <a:t>. </a:t>
              </a:r>
            </a:p>
          </p:txBody>
        </p:sp>
        <p:pic>
          <p:nvPicPr>
            <p:cNvPr id="23" name="Image 22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>
              <a:off x="1447800" y="2057400"/>
              <a:ext cx="863600" cy="261513"/>
            </a:xfrm>
            <a:prstGeom prst="rect">
              <a:avLst/>
            </a:prstGeom>
          </p:spPr>
        </p:pic>
        <p:pic>
          <p:nvPicPr>
            <p:cNvPr id="24" name="Image 23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8"/>
                <a:stretch>
                  <a:fillRect/>
                </a:stretch>
              </p:blipFill>
            </mc:Choice>
            <mc:Fallback>
              <p:blipFill>
                <a:blip r:embed="rId9"/>
                <a:stretch>
                  <a:fillRect/>
                </a:stretch>
              </p:blipFill>
            </mc:Fallback>
          </mc:AlternateContent>
          <p:spPr>
            <a:xfrm>
              <a:off x="3276600" y="1771650"/>
              <a:ext cx="838200" cy="209550"/>
            </a:xfrm>
            <a:prstGeom prst="rect">
              <a:avLst/>
            </a:prstGeom>
          </p:spPr>
        </p:pic>
        <p:pic>
          <p:nvPicPr>
            <p:cNvPr id="25" name="Image 24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0"/>
                <a:stretch>
                  <a:fillRect/>
                </a:stretch>
              </p:blipFill>
            </mc:Choice>
            <mc:Fallback>
              <p:blipFill>
                <a:blip r:embed="rId11"/>
                <a:stretch>
                  <a:fillRect/>
                </a:stretch>
              </p:blipFill>
            </mc:Fallback>
          </mc:AlternateContent>
          <p:spPr>
            <a:xfrm>
              <a:off x="4876800" y="2101850"/>
              <a:ext cx="228600" cy="184150"/>
            </a:xfrm>
            <a:prstGeom prst="rect">
              <a:avLst/>
            </a:prstGeom>
          </p:spPr>
        </p:pic>
        <p:pic>
          <p:nvPicPr>
            <p:cNvPr id="33" name="Image 32" descr="latex-image-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12"/>
                <a:stretch>
                  <a:fillRect/>
                </a:stretch>
              </p:blipFill>
            </mc:Choice>
            <mc:Fallback>
              <p:blipFill>
                <a:blip r:embed="rId13"/>
                <a:stretch>
                  <a:fillRect/>
                </a:stretch>
              </p:blipFill>
            </mc:Fallback>
          </mc:AlternateContent>
          <p:spPr>
            <a:xfrm>
              <a:off x="1468051" y="1752600"/>
              <a:ext cx="436949" cy="241300"/>
            </a:xfrm>
            <a:prstGeom prst="rect">
              <a:avLst/>
            </a:prstGeom>
          </p:spPr>
        </p:pic>
      </p:grpSp>
      <p:sp>
        <p:nvSpPr>
          <p:cNvPr id="37" name="ZoneTexte 36"/>
          <p:cNvSpPr txBox="1"/>
          <p:nvPr/>
        </p:nvSpPr>
        <p:spPr>
          <a:xfrm>
            <a:off x="5334000" y="2877234"/>
            <a:ext cx="35433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u="sng" dirty="0" err="1" smtClean="0">
                <a:latin typeface="Times New Roman"/>
                <a:cs typeface="Times New Roman"/>
              </a:rPr>
              <a:t>Perfect</a:t>
            </a:r>
            <a:r>
              <a:rPr lang="fr-FR" sz="2400" u="sng" dirty="0" smtClean="0">
                <a:latin typeface="Times New Roman"/>
                <a:cs typeface="Times New Roman"/>
              </a:rPr>
              <a:t> detector</a:t>
            </a:r>
          </a:p>
          <a:p>
            <a:pPr algn="ctr"/>
            <a:r>
              <a:rPr lang="fr-FR" dirty="0" err="1" smtClean="0">
                <a:latin typeface="Times New Roman"/>
                <a:cs typeface="Times New Roman"/>
              </a:rPr>
              <a:t>transfer</a:t>
            </a:r>
            <a:r>
              <a:rPr lang="fr-FR" dirty="0" smtClean="0">
                <a:latin typeface="Times New Roman"/>
                <a:cs typeface="Times New Roman"/>
              </a:rPr>
              <a:t> </a:t>
            </a:r>
            <a:r>
              <a:rPr lang="fr-FR" dirty="0" err="1" smtClean="0">
                <a:latin typeface="Times New Roman"/>
                <a:cs typeface="Times New Roman"/>
              </a:rPr>
              <a:t>function</a:t>
            </a:r>
            <a:r>
              <a:rPr lang="fr-FR" dirty="0" smtClean="0">
                <a:latin typeface="Times New Roman"/>
                <a:cs typeface="Times New Roman"/>
              </a:rPr>
              <a:t> :</a:t>
            </a:r>
            <a:endParaRPr lang="fr-FR" dirty="0">
              <a:latin typeface="Times New Roman"/>
              <a:cs typeface="Times New Roman"/>
            </a:endParaRPr>
          </a:p>
        </p:txBody>
      </p:sp>
      <p:pic>
        <p:nvPicPr>
          <p:cNvPr id="38" name="Image 3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4"/>
              <a:stretch>
                <a:fillRect/>
              </a:stretch>
            </p:blipFill>
          </mc:Choice>
          <mc:Fallback>
            <p:blipFill>
              <a:blip r:embed="rId15"/>
              <a:stretch>
                <a:fillRect/>
              </a:stretch>
            </p:blipFill>
          </mc:Fallback>
        </mc:AlternateContent>
        <p:spPr>
          <a:xfrm>
            <a:off x="6019800" y="3733800"/>
            <a:ext cx="1822450" cy="213360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5334000" y="2877234"/>
            <a:ext cx="3543300" cy="2151966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2286000" y="664294"/>
            <a:ext cx="4953000" cy="1884298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2" name="Image 4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6"/>
              <a:stretch>
                <a:fillRect/>
              </a:stretch>
            </p:blipFill>
          </mc:Choice>
          <mc:Fallback>
            <p:blipFill>
              <a:blip r:embed="rId17"/>
              <a:stretch>
                <a:fillRect/>
              </a:stretch>
            </p:blipFill>
          </mc:Fallback>
        </mc:AlternateContent>
        <p:spPr>
          <a:xfrm>
            <a:off x="6096000" y="4495800"/>
            <a:ext cx="1714500" cy="33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LHC expectation : </a:t>
            </a:r>
            <a:r>
              <a:rPr lang="fr-FR" sz="2000" dirty="0" err="1" smtClean="0">
                <a:solidFill>
                  <a:schemeClr val="bg1"/>
                </a:solidFill>
              </a:rPr>
              <a:t>transfer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function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15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2286000" y="697468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>
                <a:latin typeface="Times New Roman"/>
                <a:cs typeface="Times New Roman"/>
              </a:rPr>
              <a:t>Fast</a:t>
            </a:r>
            <a:r>
              <a:rPr lang="fr-FR" sz="2400" dirty="0" smtClean="0">
                <a:latin typeface="Times New Roman"/>
                <a:cs typeface="Times New Roman"/>
              </a:rPr>
              <a:t> simulation </a:t>
            </a:r>
            <a:r>
              <a:rPr lang="fr-FR" sz="2400" dirty="0" err="1" smtClean="0">
                <a:latin typeface="Times New Roman"/>
                <a:cs typeface="Times New Roman"/>
              </a:rPr>
              <a:t>with</a:t>
            </a:r>
            <a:r>
              <a:rPr lang="fr-FR" sz="2400" dirty="0" smtClean="0">
                <a:latin typeface="Times New Roman"/>
                <a:cs typeface="Times New Roman"/>
              </a:rPr>
              <a:t> Delphes</a:t>
            </a:r>
            <a:endParaRPr lang="fr-FR" sz="2400" dirty="0">
              <a:latin typeface="Times New Roman"/>
              <a:cs typeface="Times New Roman"/>
            </a:endParaRPr>
          </a:p>
        </p:txBody>
      </p:sp>
      <p:pic>
        <p:nvPicPr>
          <p:cNvPr id="19" name="Image 18" descr="Image 2.png"/>
          <p:cNvPicPr>
            <a:picLocks noChangeAspect="1"/>
          </p:cNvPicPr>
          <p:nvPr/>
        </p:nvPicPr>
        <p:blipFill>
          <a:blip r:embed="rId5"/>
          <a:srcRect l="1500" t="2113" r="1500" b="2113"/>
          <a:stretch>
            <a:fillRect/>
          </a:stretch>
        </p:blipFill>
        <p:spPr>
          <a:xfrm>
            <a:off x="495300" y="1602271"/>
            <a:ext cx="5105400" cy="3579329"/>
          </a:xfrm>
          <a:prstGeom prst="rect">
            <a:avLst/>
          </a:prstGeom>
        </p:spPr>
      </p:pic>
      <p:cxnSp>
        <p:nvCxnSpPr>
          <p:cNvPr id="23" name="Connecteur droit 22"/>
          <p:cNvCxnSpPr/>
          <p:nvPr/>
        </p:nvCxnSpPr>
        <p:spPr bwMode="auto">
          <a:xfrm>
            <a:off x="1295400" y="2099249"/>
            <a:ext cx="3048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Rectangle 23"/>
          <p:cNvSpPr/>
          <p:nvPr/>
        </p:nvSpPr>
        <p:spPr bwMode="auto">
          <a:xfrm>
            <a:off x="1219200" y="1870649"/>
            <a:ext cx="1371600" cy="762000"/>
          </a:xfrm>
          <a:prstGeom prst="rect">
            <a:avLst/>
          </a:prstGeom>
          <a:noFill/>
          <a:ln w="25400" cap="flat" cmpd="sng" algn="ctr">
            <a:solidFill>
              <a:srgbClr val="FFB4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7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676400" y="2170984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Times New Roman"/>
                <a:cs typeface="Times New Roman"/>
              </a:rPr>
              <a:t>T.F.</a:t>
            </a:r>
            <a:endParaRPr lang="fr-FR" sz="2400" dirty="0">
              <a:latin typeface="Times New Roman"/>
              <a:cs typeface="Times New Roman"/>
            </a:endParaRPr>
          </a:p>
        </p:txBody>
      </p:sp>
      <p:cxnSp>
        <p:nvCxnSpPr>
          <p:cNvPr id="26" name="Connecteur droit 25"/>
          <p:cNvCxnSpPr/>
          <p:nvPr/>
        </p:nvCxnSpPr>
        <p:spPr bwMode="auto">
          <a:xfrm>
            <a:off x="1295400" y="2397996"/>
            <a:ext cx="3048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ZoneTexte 26"/>
          <p:cNvSpPr txBox="1"/>
          <p:nvPr/>
        </p:nvSpPr>
        <p:spPr>
          <a:xfrm>
            <a:off x="1676400" y="18288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Times New Roman"/>
                <a:cs typeface="Times New Roman"/>
              </a:rPr>
              <a:t>M.C.</a:t>
            </a:r>
            <a:endParaRPr lang="fr-FR" sz="2400" dirty="0">
              <a:latin typeface="Times New Roman"/>
              <a:cs typeface="Times New Roman"/>
            </a:endParaRPr>
          </a:p>
        </p:txBody>
      </p:sp>
      <p:pic>
        <p:nvPicPr>
          <p:cNvPr id="28" name="Image 27" descr="latex-image-1.pdf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lum bright="100000" contrast="-100000"/>
          </a:blip>
          <a:stretch>
            <a:fillRect/>
          </a:stretch>
        </p:blipFill>
        <p:spPr>
          <a:xfrm>
            <a:off x="1128687" y="5486400"/>
            <a:ext cx="7253313" cy="685800"/>
          </a:xfrm>
          <a:prstGeom prst="rect">
            <a:avLst/>
          </a:prstGeom>
          <a:solidFill>
            <a:srgbClr val="000090"/>
          </a:solidFill>
        </p:spPr>
      </p:pic>
      <p:pic>
        <p:nvPicPr>
          <p:cNvPr id="32" name="Image 3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5867400" y="2895600"/>
            <a:ext cx="2819400" cy="351010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5600700" y="1870649"/>
            <a:ext cx="3314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sz="2000" dirty="0" smtClean="0">
                <a:latin typeface="Times New Roman"/>
                <a:cs typeface="Times New Roman"/>
              </a:rPr>
              <a:t> 150.000 pairs of jets/partons</a:t>
            </a:r>
          </a:p>
          <a:p>
            <a:pPr>
              <a:buFont typeface="Arial"/>
              <a:buChar char="•"/>
            </a:pPr>
            <a:r>
              <a:rPr lang="fr-FR" sz="2000" dirty="0" smtClean="0">
                <a:latin typeface="Times New Roman"/>
                <a:cs typeface="Times New Roman"/>
              </a:rPr>
              <a:t> 10 </a:t>
            </a:r>
            <a:r>
              <a:rPr lang="fr-FR" sz="2000" dirty="0" err="1" smtClean="0">
                <a:latin typeface="Times New Roman"/>
                <a:cs typeface="Times New Roman"/>
              </a:rPr>
              <a:t>parameters</a:t>
            </a:r>
            <a:r>
              <a:rPr lang="fr-FR" sz="2000" dirty="0" smtClean="0">
                <a:latin typeface="Times New Roman"/>
                <a:cs typeface="Times New Roman"/>
              </a:rPr>
              <a:t> :</a:t>
            </a:r>
            <a:endParaRPr lang="fr-FR" sz="2000" dirty="0">
              <a:latin typeface="Times New Roman"/>
              <a:cs typeface="Times New Roman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81000" y="1076145"/>
            <a:ext cx="110490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sz="2000" dirty="0" smtClean="0">
                <a:latin typeface="Times New Roman"/>
                <a:cs typeface="Times New Roman"/>
              </a:rPr>
              <a:t>Jets </a:t>
            </a:r>
            <a:r>
              <a:rPr lang="fr-FR" sz="2000" dirty="0" err="1" smtClean="0">
                <a:latin typeface="Times New Roman"/>
                <a:cs typeface="Times New Roman"/>
              </a:rPr>
              <a:t>energy</a:t>
            </a:r>
            <a:r>
              <a:rPr lang="fr-FR" sz="2000" dirty="0" smtClean="0">
                <a:latin typeface="Times New Roman"/>
                <a:cs typeface="Times New Roman"/>
              </a:rPr>
              <a:t> </a:t>
            </a:r>
            <a:r>
              <a:rPr lang="fr-FR" sz="2000" dirty="0" err="1" smtClean="0">
                <a:latin typeface="Times New Roman"/>
                <a:cs typeface="Times New Roman"/>
              </a:rPr>
              <a:t>transfer</a:t>
            </a:r>
            <a:r>
              <a:rPr lang="fr-FR" sz="2000" dirty="0" smtClean="0">
                <a:latin typeface="Times New Roman"/>
                <a:cs typeface="Times New Roman"/>
              </a:rPr>
              <a:t> </a:t>
            </a:r>
            <a:r>
              <a:rPr lang="fr-FR" sz="2000" dirty="0" err="1" smtClean="0">
                <a:latin typeface="Times New Roman"/>
                <a:cs typeface="Times New Roman"/>
              </a:rPr>
              <a:t>function</a:t>
            </a:r>
            <a:r>
              <a:rPr lang="fr-FR" sz="2000" dirty="0" smtClean="0">
                <a:latin typeface="Times New Roman"/>
                <a:cs typeface="Times New Roman"/>
              </a:rPr>
              <a:t> as a double </a:t>
            </a:r>
            <a:r>
              <a:rPr lang="fr-FR" sz="2000" dirty="0" err="1" smtClean="0">
                <a:latin typeface="Times New Roman"/>
                <a:cs typeface="Times New Roman"/>
              </a:rPr>
              <a:t>gaussian</a:t>
            </a:r>
            <a:r>
              <a:rPr lang="fr-FR" sz="2000" dirty="0" smtClean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00700" y="1801251"/>
            <a:ext cx="3352800" cy="1780149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LHC expectation : Delphes reconstruction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16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pic>
        <p:nvPicPr>
          <p:cNvPr id="18" name="Image 17" descr="ISR_Rec_2jets.png"/>
          <p:cNvPicPr>
            <a:picLocks noChangeAspect="1"/>
          </p:cNvPicPr>
          <p:nvPr/>
        </p:nvPicPr>
        <p:blipFill>
          <a:blip r:embed="rId5"/>
          <a:srcRect l="1239" t="9315" r="8672" b="3583"/>
          <a:stretch>
            <a:fillRect/>
          </a:stretch>
        </p:blipFill>
        <p:spPr>
          <a:xfrm>
            <a:off x="304800" y="762000"/>
            <a:ext cx="4419600" cy="3719591"/>
          </a:xfrm>
          <a:prstGeom prst="rect">
            <a:avLst/>
          </a:prstGeom>
        </p:spPr>
      </p:pic>
      <p:pic>
        <p:nvPicPr>
          <p:cNvPr id="19" name="Image 18" descr="rec_cos_theta.png"/>
          <p:cNvPicPr>
            <a:picLocks noChangeAspect="1"/>
          </p:cNvPicPr>
          <p:nvPr/>
        </p:nvPicPr>
        <p:blipFill>
          <a:blip r:embed="rId6"/>
          <a:srcRect l="1440" t="8933" r="9362" b="3722"/>
          <a:stretch>
            <a:fillRect/>
          </a:stretch>
        </p:blipFill>
        <p:spPr>
          <a:xfrm>
            <a:off x="4836993" y="2687863"/>
            <a:ext cx="4307007" cy="3712937"/>
          </a:xfrm>
          <a:prstGeom prst="rect">
            <a:avLst/>
          </a:prstGeom>
        </p:spPr>
      </p:pic>
      <p:pic>
        <p:nvPicPr>
          <p:cNvPr id="23" name="Image 2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995680" y="5271144"/>
            <a:ext cx="1214120" cy="367656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876800" y="1200834"/>
            <a:ext cx="4076700" cy="1237566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552449" y="4694897"/>
            <a:ext cx="4284543" cy="1237566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4876800" y="1334869"/>
            <a:ext cx="4076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sz="2000" dirty="0" smtClean="0">
                <a:latin typeface="Times New Roman"/>
                <a:cs typeface="Times New Roman"/>
              </a:rPr>
              <a:t> Good agreement </a:t>
            </a:r>
            <a:r>
              <a:rPr lang="fr-FR" sz="2000" dirty="0" err="1" smtClean="0">
                <a:latin typeface="Times New Roman"/>
                <a:cs typeface="Times New Roman"/>
              </a:rPr>
              <a:t>with</a:t>
            </a:r>
            <a:r>
              <a:rPr lang="fr-FR" sz="2000" dirty="0" smtClean="0">
                <a:latin typeface="Times New Roman"/>
                <a:cs typeface="Times New Roman"/>
              </a:rPr>
              <a:t> the </a:t>
            </a:r>
            <a:r>
              <a:rPr lang="fr-FR" sz="2000" dirty="0" err="1" smtClean="0">
                <a:latin typeface="Times New Roman"/>
                <a:cs typeface="Times New Roman"/>
              </a:rPr>
              <a:t>theory</a:t>
            </a:r>
            <a:r>
              <a:rPr lang="fr-FR" sz="2000" dirty="0" smtClean="0">
                <a:latin typeface="Times New Roman"/>
                <a:cs typeface="Times New Roman"/>
              </a:rPr>
              <a:t>.</a:t>
            </a:r>
          </a:p>
          <a:p>
            <a:pPr>
              <a:buFont typeface="Arial"/>
              <a:buChar char="•"/>
            </a:pPr>
            <a:r>
              <a:rPr lang="fr-FR" sz="2000" dirty="0" smtClean="0">
                <a:latin typeface="Times New Roman"/>
                <a:cs typeface="Times New Roman"/>
              </a:rPr>
              <a:t> </a:t>
            </a:r>
            <a:r>
              <a:rPr lang="fr-FR" sz="2000" dirty="0" smtClean="0">
                <a:latin typeface="Times New Roman"/>
                <a:cs typeface="Times New Roman"/>
              </a:rPr>
              <a:t>No </a:t>
            </a:r>
            <a:r>
              <a:rPr lang="fr-FR" sz="2000" dirty="0" err="1" smtClean="0">
                <a:latin typeface="Times New Roman"/>
                <a:cs typeface="Times New Roman"/>
              </a:rPr>
              <a:t>bias</a:t>
            </a:r>
            <a:r>
              <a:rPr lang="fr-FR" sz="2000" dirty="0" smtClean="0">
                <a:latin typeface="Times New Roman"/>
                <a:cs typeface="Times New Roman"/>
              </a:rPr>
              <a:t> due to the </a:t>
            </a:r>
            <a:r>
              <a:rPr lang="fr-FR" sz="2000" dirty="0" err="1" smtClean="0">
                <a:latin typeface="Times New Roman"/>
                <a:cs typeface="Times New Roman"/>
              </a:rPr>
              <a:t>transfer</a:t>
            </a:r>
            <a:r>
              <a:rPr lang="fr-FR" sz="2000" dirty="0" smtClean="0">
                <a:latin typeface="Times New Roman"/>
                <a:cs typeface="Times New Roman"/>
              </a:rPr>
              <a:t> </a:t>
            </a:r>
            <a:r>
              <a:rPr lang="fr-FR" sz="2000" dirty="0" err="1" smtClean="0">
                <a:latin typeface="Times New Roman"/>
                <a:cs typeface="Times New Roman"/>
              </a:rPr>
              <a:t>function</a:t>
            </a:r>
            <a:endParaRPr lang="fr-FR" sz="2000" dirty="0"/>
          </a:p>
        </p:txBody>
      </p:sp>
      <p:sp>
        <p:nvSpPr>
          <p:cNvPr id="27" name="ZoneTexte 26"/>
          <p:cNvSpPr txBox="1"/>
          <p:nvPr/>
        </p:nvSpPr>
        <p:spPr>
          <a:xfrm>
            <a:off x="552449" y="4807803"/>
            <a:ext cx="4284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Times New Roman"/>
                <a:cs typeface="Times New Roman"/>
              </a:rPr>
              <a:t>Reconstruction of </a:t>
            </a:r>
            <a:r>
              <a:rPr lang="fr-FR" sz="2400" dirty="0" err="1" smtClean="0">
                <a:latin typeface="Times New Roman"/>
                <a:cs typeface="Times New Roman"/>
              </a:rPr>
              <a:t>other</a:t>
            </a:r>
            <a:r>
              <a:rPr lang="fr-FR" sz="2400" dirty="0" smtClean="0">
                <a:latin typeface="Times New Roman"/>
                <a:cs typeface="Times New Roman"/>
              </a:rPr>
              <a:t> variables as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LHC expectation : </a:t>
            </a:r>
            <a:r>
              <a:rPr lang="fr-FR" sz="2000" dirty="0" err="1" smtClean="0">
                <a:solidFill>
                  <a:srgbClr val="FF6600"/>
                </a:solidFill>
              </a:rPr>
              <a:t>search</a:t>
            </a:r>
            <a:r>
              <a:rPr lang="fr-FR" sz="2000" dirty="0" smtClean="0">
                <a:solidFill>
                  <a:srgbClr val="FF6600"/>
                </a:solidFill>
              </a:rPr>
              <a:t> of new </a:t>
            </a:r>
            <a:r>
              <a:rPr lang="fr-FR" sz="2000" dirty="0" err="1" smtClean="0">
                <a:solidFill>
                  <a:srgbClr val="FF6600"/>
                </a:solidFill>
              </a:rPr>
              <a:t>physics</a:t>
            </a:r>
            <a:endParaRPr lang="fr-FR" sz="2000" dirty="0">
              <a:solidFill>
                <a:srgbClr val="FF6600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17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381000" y="609600"/>
            <a:ext cx="853440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Times New Roman"/>
                <a:cs typeface="Times New Roman"/>
              </a:rPr>
              <a:t>Deviation</a:t>
            </a:r>
            <a:r>
              <a:rPr lang="fr-FR" dirty="0" smtClean="0">
                <a:latin typeface="Times New Roman"/>
                <a:cs typeface="Times New Roman"/>
              </a:rPr>
              <a:t> </a:t>
            </a:r>
            <a:r>
              <a:rPr lang="fr-FR" dirty="0" err="1" smtClean="0">
                <a:latin typeface="Times New Roman"/>
                <a:cs typeface="Times New Roman"/>
              </a:rPr>
              <a:t>from</a:t>
            </a:r>
            <a:r>
              <a:rPr lang="fr-FR" dirty="0" smtClean="0">
                <a:latin typeface="Times New Roman"/>
                <a:cs typeface="Times New Roman"/>
              </a:rPr>
              <a:t> the standard model </a:t>
            </a:r>
            <a:r>
              <a:rPr lang="fr-FR" dirty="0" err="1" smtClean="0">
                <a:latin typeface="Times New Roman"/>
                <a:cs typeface="Times New Roman"/>
              </a:rPr>
              <a:t>introducing</a:t>
            </a:r>
            <a:r>
              <a:rPr lang="fr-FR" dirty="0" smtClean="0">
                <a:latin typeface="Times New Roman"/>
                <a:cs typeface="Times New Roman"/>
              </a:rPr>
              <a:t> a </a:t>
            </a:r>
            <a:r>
              <a:rPr lang="fr-FR" dirty="0" err="1" smtClean="0">
                <a:latin typeface="Times New Roman"/>
                <a:cs typeface="Times New Roman"/>
              </a:rPr>
              <a:t>resonance</a:t>
            </a:r>
            <a:r>
              <a:rPr lang="fr-FR" dirty="0" smtClean="0">
                <a:latin typeface="Times New Roman"/>
                <a:cs typeface="Times New Roman"/>
              </a:rPr>
              <a:t> </a:t>
            </a:r>
            <a:r>
              <a:rPr lang="fr-FR" dirty="0" err="1" smtClean="0">
                <a:latin typeface="Times New Roman"/>
                <a:cs typeface="Times New Roman"/>
              </a:rPr>
              <a:t>decaying</a:t>
            </a:r>
            <a:r>
              <a:rPr lang="fr-FR" dirty="0" smtClean="0">
                <a:latin typeface="Times New Roman"/>
                <a:cs typeface="Times New Roman"/>
              </a:rPr>
              <a:t>  in       .</a:t>
            </a:r>
          </a:p>
          <a:p>
            <a:pPr>
              <a:buFont typeface="Arial"/>
              <a:buChar char="•"/>
            </a:pPr>
            <a:r>
              <a:rPr lang="fr-FR" dirty="0" smtClean="0">
                <a:latin typeface="Times New Roman"/>
                <a:cs typeface="Times New Roman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Times New Roman"/>
                <a:cs typeface="Times New Roman"/>
              </a:rPr>
              <a:t>Spin 1</a:t>
            </a:r>
            <a:r>
              <a:rPr lang="fr-FR" dirty="0" smtClean="0">
                <a:latin typeface="Times New Roman"/>
                <a:cs typeface="Times New Roman"/>
              </a:rPr>
              <a:t> particule (Z’) </a:t>
            </a:r>
            <a:r>
              <a:rPr lang="fr-FR" baseline="30000" dirty="0" smtClean="0">
                <a:latin typeface="Times New Roman"/>
                <a:cs typeface="Times New Roman"/>
              </a:rPr>
              <a:t>3</a:t>
            </a:r>
            <a:r>
              <a:rPr lang="fr-FR" dirty="0" smtClean="0">
                <a:latin typeface="Times New Roman"/>
                <a:cs typeface="Times New Roman"/>
              </a:rPr>
              <a:t> .</a:t>
            </a:r>
          </a:p>
          <a:p>
            <a:pPr>
              <a:buFont typeface="Arial"/>
              <a:buChar char="•"/>
            </a:pPr>
            <a:r>
              <a:rPr lang="fr-FR" dirty="0" smtClean="0">
                <a:latin typeface="Times New Roman"/>
                <a:cs typeface="Times New Roman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Times New Roman"/>
                <a:cs typeface="Times New Roman"/>
              </a:rPr>
              <a:t>1 </a:t>
            </a:r>
            <a:r>
              <a:rPr lang="fr-FR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TeV</a:t>
            </a:r>
            <a:endParaRPr lang="fr-FR" dirty="0" smtClean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fr-FR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fr-FR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Various</a:t>
            </a:r>
            <a:r>
              <a:rPr lang="fr-FR" dirty="0" smtClean="0">
                <a:solidFill>
                  <a:srgbClr val="000000"/>
                </a:solidFill>
                <a:latin typeface="Times New Roman"/>
                <a:cs typeface="Times New Roman"/>
              </a:rPr>
              <a:t>         :  2%, 5%, 8</a:t>
            </a:r>
            <a:r>
              <a:rPr lang="fr-FR" dirty="0" smtClean="0">
                <a:solidFill>
                  <a:srgbClr val="000000"/>
                </a:solidFill>
                <a:latin typeface="Times New Roman"/>
                <a:cs typeface="Times New Roman"/>
              </a:rPr>
              <a:t>%</a:t>
            </a:r>
          </a:p>
          <a:p>
            <a:r>
              <a:rPr lang="fr-FR" dirty="0" smtClean="0">
                <a:solidFill>
                  <a:srgbClr val="000000"/>
                </a:solidFill>
                <a:latin typeface="Times New Roman"/>
                <a:cs typeface="Times New Roman"/>
              </a:rPr>
              <a:t>			 </a:t>
            </a:r>
            <a:r>
              <a:rPr lang="fr-FR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fr-FR" dirty="0" smtClean="0">
                <a:solidFill>
                  <a:srgbClr val="000000"/>
                </a:solidFill>
                <a:latin typeface="Times New Roman"/>
                <a:cs typeface="Times New Roman"/>
              </a:rPr>
              <a:t>10%</a:t>
            </a:r>
            <a:r>
              <a:rPr lang="fr-FR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lang="fr-FR" dirty="0" smtClean="0">
                <a:latin typeface="Times New Roman"/>
                <a:cs typeface="Times New Roman"/>
              </a:rPr>
              <a:t> </a:t>
            </a:r>
          </a:p>
          <a:p>
            <a:endParaRPr lang="fr-FR" dirty="0">
              <a:latin typeface="Times New Roman"/>
              <a:cs typeface="Times New Roman"/>
            </a:endParaRPr>
          </a:p>
        </p:txBody>
      </p:sp>
      <p:pic>
        <p:nvPicPr>
          <p:cNvPr id="28" name="Image 27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7181262" y="704262"/>
            <a:ext cx="210138" cy="210138"/>
          </a:xfrm>
          <a:prstGeom prst="rect">
            <a:avLst/>
          </a:prstGeom>
        </p:spPr>
      </p:pic>
      <p:pic>
        <p:nvPicPr>
          <p:cNvPr id="32" name="Image 3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1440862" y="1447800"/>
            <a:ext cx="387938" cy="454824"/>
          </a:xfrm>
          <a:prstGeom prst="rect">
            <a:avLst/>
          </a:prstGeom>
        </p:spPr>
      </p:pic>
      <p:pic>
        <p:nvPicPr>
          <p:cNvPr id="33" name="Image 32" descr="mtt_5graph.png"/>
          <p:cNvPicPr>
            <a:picLocks noChangeAspect="1"/>
          </p:cNvPicPr>
          <p:nvPr/>
        </p:nvPicPr>
        <p:blipFill>
          <a:blip r:embed="rId9"/>
          <a:srcRect l="1325" t="9429" r="10597" b="2901"/>
          <a:stretch>
            <a:fillRect/>
          </a:stretch>
        </p:blipFill>
        <p:spPr>
          <a:xfrm>
            <a:off x="3230686" y="1447800"/>
            <a:ext cx="5913314" cy="5105400"/>
          </a:xfrm>
          <a:prstGeom prst="rect">
            <a:avLst/>
          </a:prstGeom>
        </p:spPr>
      </p:pic>
      <p:pic>
        <p:nvPicPr>
          <p:cNvPr id="34" name="Image 33" descr="zoom_mtt_5graph.png"/>
          <p:cNvPicPr>
            <a:picLocks noChangeAspect="1"/>
          </p:cNvPicPr>
          <p:nvPr/>
        </p:nvPicPr>
        <p:blipFill>
          <a:blip r:embed="rId10"/>
          <a:srcRect l="21856" t="41345" r="24505" b="7253"/>
          <a:stretch>
            <a:fillRect/>
          </a:stretch>
        </p:blipFill>
        <p:spPr>
          <a:xfrm>
            <a:off x="6324600" y="2895600"/>
            <a:ext cx="2743201" cy="2400244"/>
          </a:xfrm>
          <a:prstGeom prst="rect">
            <a:avLst/>
          </a:prstGeom>
          <a:ln>
            <a:solidFill>
              <a:srgbClr val="FF8000"/>
            </a:solidFill>
          </a:ln>
        </p:spPr>
      </p:pic>
      <p:cxnSp>
        <p:nvCxnSpPr>
          <p:cNvPr id="31" name="Connecteur droit 30"/>
          <p:cNvCxnSpPr/>
          <p:nvPr/>
        </p:nvCxnSpPr>
        <p:spPr>
          <a:xfrm>
            <a:off x="190500" y="6402388"/>
            <a:ext cx="78105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639886" y="28956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Times New Roman"/>
                <a:cs typeface="Times New Roman"/>
              </a:rPr>
              <a:t>Compatibility </a:t>
            </a:r>
            <a:r>
              <a:rPr lang="fr-FR" dirty="0" err="1" smtClean="0">
                <a:latin typeface="Times New Roman"/>
                <a:cs typeface="Times New Roman"/>
              </a:rPr>
              <a:t>with</a:t>
            </a:r>
            <a:r>
              <a:rPr lang="fr-FR" dirty="0" smtClean="0">
                <a:latin typeface="Times New Roman"/>
                <a:cs typeface="Times New Roman"/>
              </a:rPr>
              <a:t> the S.M.</a:t>
            </a:r>
            <a:endParaRPr lang="fr-FR" dirty="0">
              <a:latin typeface="Times New Roman"/>
              <a:cs typeface="Times New Roman"/>
            </a:endParaRPr>
          </a:p>
        </p:txBody>
      </p:sp>
      <p:graphicFrame>
        <p:nvGraphicFramePr>
          <p:cNvPr id="38" name="Tableau 37"/>
          <p:cNvGraphicFramePr>
            <a:graphicFrameLocks noGrp="1"/>
          </p:cNvGraphicFramePr>
          <p:nvPr/>
        </p:nvGraphicFramePr>
        <p:xfrm>
          <a:off x="639886" y="3520440"/>
          <a:ext cx="2636714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493714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lang="fr-FR" sz="1800" baseline="-25000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Z’</a:t>
                      </a:r>
                      <a:r>
                        <a:rPr lang="fr-FR" sz="1800" dirty="0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fr-FR" sz="1800" dirty="0" err="1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lang="fr-FR" sz="1800" baseline="-25000" dirty="0" err="1" smtClean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tot</a:t>
                      </a:r>
                      <a:endParaRPr lang="fr-FR" sz="1800" baseline="-25000" dirty="0" smtClean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>
                          <a:latin typeface="Times New Roman"/>
                          <a:cs typeface="Times New Roman"/>
                        </a:rPr>
                        <a:t>NOT S.M.</a:t>
                      </a:r>
                    </a:p>
                    <a:p>
                      <a:pPr algn="ctr"/>
                      <a:r>
                        <a:rPr lang="fr-FR" sz="1800" dirty="0" smtClean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C.L.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2%</a:t>
                      </a:r>
                      <a:endParaRPr lang="fr-FR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72</a:t>
                      </a:r>
                      <a:r>
                        <a:rPr lang="fr-FR" sz="1800" baseline="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8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%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3%</a:t>
                      </a:r>
                      <a:endParaRPr lang="fr-FR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95.6</a:t>
                      </a:r>
                      <a:r>
                        <a:rPr lang="fr-FR" sz="1800" baseline="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8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%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5%</a:t>
                      </a:r>
                      <a:endParaRPr lang="fr-FR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solidFill>
                            <a:schemeClr val="bg1"/>
                          </a:solidFill>
                          <a:latin typeface="Times New Roman"/>
                          <a:cs typeface="Times New Roman"/>
                        </a:rPr>
                        <a:t>&gt;  99.998%</a:t>
                      </a:r>
                    </a:p>
                    <a:p>
                      <a:endParaRPr lang="fr-FR" dirty="0"/>
                    </a:p>
                  </a:txBody>
                  <a:tcPr anchor="ctr" anchorCtr="1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8%</a:t>
                      </a:r>
                      <a:endParaRPr lang="fr-FR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10%</a:t>
                      </a:r>
                      <a:endParaRPr lang="fr-FR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" name="Rectangle 38"/>
          <p:cNvSpPr/>
          <p:nvPr/>
        </p:nvSpPr>
        <p:spPr>
          <a:xfrm>
            <a:off x="639886" y="2782765"/>
            <a:ext cx="2636714" cy="3313235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LHC expectation : </a:t>
            </a:r>
            <a:r>
              <a:rPr lang="fr-FR" sz="2000" dirty="0" err="1" smtClean="0">
                <a:solidFill>
                  <a:srgbClr val="FF6600"/>
                </a:solidFill>
              </a:rPr>
              <a:t>search</a:t>
            </a:r>
            <a:r>
              <a:rPr lang="fr-FR" sz="2000" dirty="0" smtClean="0">
                <a:solidFill>
                  <a:srgbClr val="FF6600"/>
                </a:solidFill>
              </a:rPr>
              <a:t> of new </a:t>
            </a:r>
            <a:r>
              <a:rPr lang="fr-FR" sz="2000" dirty="0" err="1" smtClean="0">
                <a:solidFill>
                  <a:srgbClr val="FF6600"/>
                </a:solidFill>
              </a:rPr>
              <a:t>physics</a:t>
            </a:r>
            <a:endParaRPr lang="fr-FR" sz="2000" dirty="0">
              <a:solidFill>
                <a:srgbClr val="FF6600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18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905000" y="693003"/>
            <a:ext cx="64008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Times New Roman"/>
                <a:cs typeface="Times New Roman"/>
              </a:rPr>
              <a:t>	  </a:t>
            </a:r>
            <a:r>
              <a:rPr lang="fr-FR" sz="2400" dirty="0" smtClean="0">
                <a:latin typeface="Times New Roman"/>
                <a:cs typeface="Times New Roman"/>
              </a:rPr>
              <a:t> </a:t>
            </a:r>
            <a:r>
              <a:rPr lang="fr-FR" sz="2400" dirty="0" smtClean="0">
                <a:latin typeface="Times New Roman"/>
                <a:cs typeface="Times New Roman"/>
              </a:rPr>
              <a:t> </a:t>
            </a:r>
            <a:r>
              <a:rPr lang="fr-FR" sz="2400" dirty="0" err="1" smtClean="0">
                <a:latin typeface="Times New Roman"/>
                <a:cs typeface="Times New Roman"/>
              </a:rPr>
              <a:t>reconstructed</a:t>
            </a:r>
            <a:r>
              <a:rPr lang="fr-FR" sz="2400" dirty="0" smtClean="0">
                <a:latin typeface="Times New Roman"/>
                <a:cs typeface="Times New Roman"/>
              </a:rPr>
              <a:t> </a:t>
            </a:r>
            <a:r>
              <a:rPr lang="fr-FR" sz="2400" dirty="0" smtClean="0">
                <a:latin typeface="Times New Roman"/>
                <a:cs typeface="Times New Roman"/>
              </a:rPr>
              <a:t>for </a:t>
            </a:r>
            <a:r>
              <a:rPr lang="fr-FR" sz="2400" dirty="0" err="1" smtClean="0">
                <a:latin typeface="Times New Roman"/>
                <a:cs typeface="Times New Roman"/>
              </a:rPr>
              <a:t>events</a:t>
            </a:r>
            <a:r>
              <a:rPr lang="fr-FR" sz="2400" dirty="0" smtClean="0">
                <a:latin typeface="Times New Roman"/>
                <a:cs typeface="Times New Roman"/>
              </a:rPr>
              <a:t> </a:t>
            </a:r>
            <a:r>
              <a:rPr lang="fr-FR" sz="2400" dirty="0" err="1" smtClean="0">
                <a:latin typeface="Times New Roman"/>
                <a:cs typeface="Times New Roman"/>
              </a:rPr>
              <a:t>with</a:t>
            </a:r>
            <a:r>
              <a:rPr lang="fr-FR" sz="2400" dirty="0" smtClean="0">
                <a:latin typeface="Times New Roman"/>
                <a:cs typeface="Times New Roman"/>
              </a:rPr>
              <a:t>      	</a:t>
            </a:r>
            <a:r>
              <a:rPr lang="fr-FR" sz="2400" dirty="0" err="1" smtClean="0">
                <a:latin typeface="Times New Roman"/>
                <a:cs typeface="Times New Roman"/>
              </a:rPr>
              <a:t>reconstructed</a:t>
            </a:r>
            <a:r>
              <a:rPr lang="fr-FR" sz="2400" dirty="0" smtClean="0">
                <a:latin typeface="Times New Roman"/>
                <a:cs typeface="Times New Roman"/>
              </a:rPr>
              <a:t> </a:t>
            </a:r>
            <a:r>
              <a:rPr lang="fr-FR" sz="2400" dirty="0" err="1" smtClean="0">
                <a:latin typeface="Times New Roman"/>
                <a:cs typeface="Times New Roman"/>
              </a:rPr>
              <a:t>above</a:t>
            </a:r>
            <a:r>
              <a:rPr lang="fr-FR" sz="2400" dirty="0" smtClean="0">
                <a:latin typeface="Times New Roman"/>
                <a:cs typeface="Times New Roman"/>
              </a:rPr>
              <a:t> 700 </a:t>
            </a:r>
            <a:r>
              <a:rPr lang="fr-FR" sz="2400" dirty="0" err="1" smtClean="0">
                <a:latin typeface="Times New Roman"/>
                <a:cs typeface="Times New Roman"/>
              </a:rPr>
              <a:t>GeV</a:t>
            </a:r>
            <a:r>
              <a:rPr lang="fr-FR" sz="2400" dirty="0" smtClean="0">
                <a:latin typeface="Times New Roman"/>
                <a:cs typeface="Times New Roman"/>
              </a:rPr>
              <a:t>.</a:t>
            </a:r>
            <a:endParaRPr lang="fr-FR" sz="2400" dirty="0">
              <a:latin typeface="Times New Roman"/>
              <a:cs typeface="Times New Roman"/>
            </a:endParaRPr>
          </a:p>
        </p:txBody>
      </p:sp>
      <p:pic>
        <p:nvPicPr>
          <p:cNvPr id="19" name="Image 18" descr="rec_cos_theta_all_selected.png"/>
          <p:cNvPicPr>
            <a:picLocks noChangeAspect="1"/>
          </p:cNvPicPr>
          <p:nvPr/>
        </p:nvPicPr>
        <p:blipFill>
          <a:blip r:embed="rId5"/>
          <a:srcRect l="2303" t="9761" r="8446" b="3904"/>
          <a:stretch>
            <a:fillRect/>
          </a:stretch>
        </p:blipFill>
        <p:spPr>
          <a:xfrm>
            <a:off x="1524000" y="1524000"/>
            <a:ext cx="6085357" cy="4630025"/>
          </a:xfrm>
          <a:prstGeom prst="rect">
            <a:avLst/>
          </a:prstGeom>
        </p:spPr>
      </p:pic>
      <p:pic>
        <p:nvPicPr>
          <p:cNvPr id="23" name="Image 2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1796230" y="1168990"/>
            <a:ext cx="504872" cy="278810"/>
          </a:xfrm>
          <a:prstGeom prst="rect">
            <a:avLst/>
          </a:prstGeom>
        </p:spPr>
      </p:pic>
      <p:pic>
        <p:nvPicPr>
          <p:cNvPr id="24" name="Image 2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1796230" y="838200"/>
            <a:ext cx="870770" cy="263684"/>
          </a:xfrm>
          <a:prstGeom prst="rect">
            <a:avLst/>
          </a:prstGeom>
        </p:spPr>
      </p:pic>
      <p:sp>
        <p:nvSpPr>
          <p:cNvPr id="25" name="Rectangle à coins arrondis 24"/>
          <p:cNvSpPr/>
          <p:nvPr/>
        </p:nvSpPr>
        <p:spPr bwMode="auto">
          <a:xfrm>
            <a:off x="1283874" y="685800"/>
            <a:ext cx="6640926" cy="5578506"/>
          </a:xfrm>
          <a:prstGeom prst="roundRect">
            <a:avLst>
              <a:gd name="adj" fmla="val 6798"/>
            </a:avLst>
          </a:prstGeom>
          <a:noFill/>
          <a:ln w="38100" cap="flat" cmpd="sng" algn="ctr">
            <a:solidFill>
              <a:srgbClr val="FFB4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3878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1207674" y="5864196"/>
            <a:ext cx="716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Agreement </a:t>
            </a:r>
            <a:r>
              <a:rPr lang="fr-FR" sz="2000" dirty="0" err="1" smtClean="0"/>
              <a:t>with</a:t>
            </a:r>
            <a:r>
              <a:rPr lang="fr-FR" sz="2000" dirty="0" smtClean="0"/>
              <a:t> spin 1 </a:t>
            </a:r>
            <a:r>
              <a:rPr lang="fr-FR" sz="2000" dirty="0" err="1" smtClean="0"/>
              <a:t>hypothesis</a:t>
            </a:r>
            <a:r>
              <a:rPr lang="fr-FR" sz="2000" dirty="0" smtClean="0"/>
              <a:t>.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LHC expectation : </a:t>
            </a:r>
            <a:r>
              <a:rPr lang="fr-FR" sz="2000" dirty="0" err="1" smtClean="0">
                <a:solidFill>
                  <a:schemeClr val="bg1"/>
                </a:solidFill>
              </a:rPr>
              <a:t>statistic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19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381000" y="685800"/>
            <a:ext cx="7772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Each</a:t>
            </a:r>
            <a:r>
              <a:rPr lang="fr-FR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event</a:t>
            </a:r>
            <a:r>
              <a:rPr lang="fr-FR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contributes</a:t>
            </a:r>
            <a:r>
              <a:rPr lang="fr-FR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to a few </a:t>
            </a:r>
            <a:r>
              <a:rPr lang="fr-FR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bins</a:t>
            </a:r>
            <a:r>
              <a:rPr lang="fr-FR" sz="1600" dirty="0" smtClean="0">
                <a:latin typeface="Times New Roman"/>
                <a:cs typeface="Times New Roman"/>
              </a:rPr>
              <a:t>. </a:t>
            </a:r>
            <a:r>
              <a:rPr lang="fr-FR" sz="1600" dirty="0" err="1" smtClean="0">
                <a:latin typeface="Times New Roman"/>
                <a:cs typeface="Times New Roman"/>
              </a:rPr>
              <a:t>Errors</a:t>
            </a:r>
            <a:r>
              <a:rPr lang="fr-FR" sz="1600" dirty="0" smtClean="0">
                <a:latin typeface="Times New Roman"/>
                <a:cs typeface="Times New Roman"/>
              </a:rPr>
              <a:t> on </a:t>
            </a:r>
            <a:r>
              <a:rPr lang="fr-FR" sz="1600" dirty="0" err="1" smtClean="0">
                <a:latin typeface="Times New Roman"/>
                <a:cs typeface="Times New Roman"/>
              </a:rPr>
              <a:t>each</a:t>
            </a: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latin typeface="Times New Roman"/>
                <a:cs typeface="Times New Roman"/>
              </a:rPr>
              <a:t>bin</a:t>
            </a:r>
            <a:r>
              <a:rPr lang="fr-FR" sz="1600" dirty="0" smtClean="0">
                <a:latin typeface="Times New Roman"/>
                <a:cs typeface="Times New Roman"/>
              </a:rPr>
              <a:t> (</a:t>
            </a:r>
            <a:r>
              <a:rPr lang="fr-FR" sz="1600" dirty="0" smtClean="0">
                <a:latin typeface="Times New Roman"/>
                <a:cs typeface="Times New Roman"/>
              </a:rPr>
              <a:t> k </a:t>
            </a:r>
            <a:r>
              <a:rPr lang="fr-FR" sz="1600" dirty="0" smtClean="0">
                <a:latin typeface="Times New Roman"/>
                <a:cs typeface="Times New Roman"/>
              </a:rPr>
              <a:t>) are </a:t>
            </a:r>
            <a:r>
              <a:rPr lang="fr-FR" sz="1600" dirty="0" err="1" smtClean="0">
                <a:latin typeface="Times New Roman"/>
                <a:cs typeface="Times New Roman"/>
              </a:rPr>
              <a:t>correlated</a:t>
            </a:r>
            <a:r>
              <a:rPr lang="fr-FR" sz="1600" dirty="0" smtClean="0">
                <a:latin typeface="Times New Roman"/>
                <a:cs typeface="Times New Roman"/>
              </a:rPr>
              <a:t>.  </a:t>
            </a:r>
          </a:p>
          <a:p>
            <a:pPr>
              <a:buFont typeface="Arial"/>
              <a:buChar char="•"/>
            </a:pP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latin typeface="Times New Roman"/>
                <a:cs typeface="Times New Roman"/>
              </a:rPr>
              <a:t>Correlation</a:t>
            </a:r>
            <a:r>
              <a:rPr lang="fr-FR" sz="1600" dirty="0" smtClean="0">
                <a:latin typeface="Times New Roman"/>
                <a:cs typeface="Times New Roman"/>
              </a:rPr>
              <a:t> matrices have been </a:t>
            </a:r>
            <a:r>
              <a:rPr lang="fr-FR" sz="1600" dirty="0" err="1" smtClean="0">
                <a:latin typeface="Times New Roman"/>
                <a:cs typeface="Times New Roman"/>
              </a:rPr>
              <a:t>computed</a:t>
            </a: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smtClean="0">
                <a:latin typeface="Times New Roman"/>
                <a:cs typeface="Times New Roman"/>
              </a:rPr>
              <a:t>:</a:t>
            </a:r>
          </a:p>
          <a:p>
            <a:pPr lvl="1">
              <a:buFont typeface="Arial"/>
              <a:buChar char="•"/>
            </a:pP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latin typeface="Times New Roman"/>
                <a:cs typeface="Times New Roman"/>
              </a:rPr>
              <a:t>using</a:t>
            </a:r>
            <a:r>
              <a:rPr lang="fr-FR" sz="1600" dirty="0" smtClean="0">
                <a:latin typeface="Times New Roman"/>
                <a:cs typeface="Times New Roman"/>
              </a:rPr>
              <a:t> 100.000 </a:t>
            </a:r>
            <a:r>
              <a:rPr lang="fr-FR" sz="1600" dirty="0" err="1" smtClean="0">
                <a:latin typeface="Times New Roman"/>
                <a:cs typeface="Times New Roman"/>
              </a:rPr>
              <a:t>events</a:t>
            </a:r>
            <a:r>
              <a:rPr lang="fr-FR" sz="1600" dirty="0" smtClean="0">
                <a:latin typeface="Times New Roman"/>
                <a:cs typeface="Times New Roman"/>
              </a:rPr>
              <a:t>.</a:t>
            </a:r>
          </a:p>
          <a:p>
            <a:pPr lvl="1">
              <a:buFont typeface="Arial"/>
              <a:buChar char="•"/>
            </a:pP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latin typeface="Times New Roman"/>
                <a:cs typeface="Times New Roman"/>
              </a:rPr>
              <a:t>following</a:t>
            </a: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smtClean="0">
                <a:latin typeface="Times New Roman"/>
                <a:cs typeface="Times New Roman"/>
              </a:rPr>
              <a:t>:				      </a:t>
            </a:r>
            <a:r>
              <a:rPr lang="fr-FR" sz="1600" dirty="0" err="1" smtClean="0">
                <a:latin typeface="Times New Roman"/>
                <a:cs typeface="Times New Roman"/>
              </a:rPr>
              <a:t>with</a:t>
            </a:r>
            <a:endParaRPr lang="fr-FR" sz="1600" dirty="0" smtClean="0">
              <a:latin typeface="Times New Roman"/>
              <a:cs typeface="Times New Roman"/>
            </a:endParaRPr>
          </a:p>
          <a:p>
            <a:endParaRPr lang="fr-FR" sz="1000" dirty="0"/>
          </a:p>
        </p:txBody>
      </p:sp>
      <p:pic>
        <p:nvPicPr>
          <p:cNvPr id="19" name="Image 18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2057400" y="1447800"/>
            <a:ext cx="1753529" cy="431800"/>
          </a:xfrm>
          <a:prstGeom prst="rect">
            <a:avLst/>
          </a:prstGeom>
        </p:spPr>
      </p:pic>
      <p:pic>
        <p:nvPicPr>
          <p:cNvPr id="23" name="Image 22" descr="correlation_var1_50.png"/>
          <p:cNvPicPr>
            <a:picLocks noChangeAspect="1"/>
          </p:cNvPicPr>
          <p:nvPr/>
        </p:nvPicPr>
        <p:blipFill>
          <a:blip r:embed="rId7"/>
          <a:srcRect l="1902" t="8436" r="951" b="1205"/>
          <a:stretch>
            <a:fillRect/>
          </a:stretch>
        </p:blipFill>
        <p:spPr>
          <a:xfrm>
            <a:off x="3462626" y="2133600"/>
            <a:ext cx="5605174" cy="4114800"/>
          </a:xfrm>
          <a:prstGeom prst="rect">
            <a:avLst/>
          </a:prstGeom>
        </p:spPr>
      </p:pic>
      <p:pic>
        <p:nvPicPr>
          <p:cNvPr id="24" name="Image 2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533400" y="2057400"/>
            <a:ext cx="2590800" cy="593725"/>
          </a:xfrm>
          <a:prstGeom prst="rect">
            <a:avLst/>
          </a:prstGeom>
        </p:spPr>
      </p:pic>
      <p:pic>
        <p:nvPicPr>
          <p:cNvPr id="25" name="Image 24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4648200" y="1485826"/>
            <a:ext cx="1036320" cy="242060"/>
          </a:xfrm>
          <a:prstGeom prst="rect">
            <a:avLst/>
          </a:prstGeom>
        </p:spPr>
      </p:pic>
      <p:pic>
        <p:nvPicPr>
          <p:cNvPr id="26" name="Image 2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5760720" y="1346886"/>
            <a:ext cx="2438400" cy="634314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457199" y="685800"/>
            <a:ext cx="7913275" cy="1371599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457200" y="2743200"/>
            <a:ext cx="287402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u="sng" dirty="0" smtClean="0">
                <a:latin typeface="Times New Roman"/>
                <a:cs typeface="Times New Roman"/>
              </a:rPr>
              <a:t>S.M. confidence </a:t>
            </a:r>
            <a:r>
              <a:rPr lang="fr-FR" u="sng" dirty="0" err="1" smtClean="0">
                <a:latin typeface="Times New Roman"/>
                <a:cs typeface="Times New Roman"/>
              </a:rPr>
              <a:t>level</a:t>
            </a:r>
            <a:endParaRPr lang="fr-FR" u="sng" dirty="0" smtClean="0">
              <a:latin typeface="Times New Roman"/>
              <a:cs typeface="Times New Roman"/>
            </a:endParaRPr>
          </a:p>
          <a:p>
            <a:pPr algn="ctr"/>
            <a:endParaRPr lang="fr-FR" u="sng" dirty="0" smtClean="0">
              <a:latin typeface="Times New Roman"/>
              <a:cs typeface="Times New Roman"/>
            </a:endParaRPr>
          </a:p>
          <a:p>
            <a:r>
              <a:rPr lang="fr-FR" sz="1600" dirty="0" smtClean="0">
                <a:latin typeface="Times New Roman"/>
                <a:cs typeface="Times New Roman"/>
              </a:rPr>
              <a:t>        </a:t>
            </a:r>
            <a:r>
              <a:rPr lang="fr-FR" sz="1600" dirty="0" err="1" smtClean="0">
                <a:latin typeface="Times New Roman"/>
                <a:cs typeface="Times New Roman"/>
              </a:rPr>
              <a:t>is</a:t>
            </a: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latin typeface="Times New Roman"/>
                <a:cs typeface="Times New Roman"/>
              </a:rPr>
              <a:t>defined</a:t>
            </a: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latin typeface="Times New Roman"/>
                <a:cs typeface="Times New Roman"/>
              </a:rPr>
              <a:t>between</a:t>
            </a:r>
            <a:r>
              <a:rPr lang="fr-FR" sz="1600" dirty="0" smtClean="0">
                <a:latin typeface="Times New Roman"/>
                <a:cs typeface="Times New Roman"/>
              </a:rPr>
              <a:t> the standard model expectation and the </a:t>
            </a:r>
            <a:r>
              <a:rPr lang="fr-FR" sz="1600" dirty="0" err="1" smtClean="0">
                <a:latin typeface="Times New Roman"/>
                <a:cs typeface="Times New Roman"/>
              </a:rPr>
              <a:t>observed</a:t>
            </a: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latin typeface="Times New Roman"/>
                <a:cs typeface="Times New Roman"/>
              </a:rPr>
              <a:t>result</a:t>
            </a:r>
            <a:r>
              <a:rPr lang="fr-FR" sz="1600" dirty="0" smtClean="0">
                <a:latin typeface="Times New Roman"/>
                <a:cs typeface="Times New Roman"/>
              </a:rPr>
              <a:t>.</a:t>
            </a:r>
          </a:p>
          <a:p>
            <a:endParaRPr lang="fr-FR" sz="1600" dirty="0" smtClean="0">
              <a:latin typeface="Times New Roman"/>
              <a:cs typeface="Times New Roman"/>
            </a:endParaRPr>
          </a:p>
          <a:p>
            <a:endParaRPr lang="fr-FR" sz="1600" dirty="0" smtClean="0">
              <a:latin typeface="Times New Roman"/>
              <a:cs typeface="Times New Roman"/>
            </a:endParaRPr>
          </a:p>
          <a:p>
            <a:endParaRPr lang="fr-FR" sz="1600" dirty="0" smtClean="0">
              <a:latin typeface="Times New Roman"/>
              <a:cs typeface="Times New Roman"/>
            </a:endParaRPr>
          </a:p>
          <a:p>
            <a:r>
              <a:rPr lang="fr-FR" sz="1600" dirty="0" err="1" smtClean="0">
                <a:latin typeface="Times New Roman"/>
                <a:cs typeface="Times New Roman"/>
              </a:rPr>
              <a:t>Taking</a:t>
            </a: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latin typeface="Times New Roman"/>
                <a:cs typeface="Times New Roman"/>
              </a:rPr>
              <a:t>into</a:t>
            </a:r>
            <a:r>
              <a:rPr lang="fr-FR" sz="1600" dirty="0" smtClean="0">
                <a:latin typeface="Times New Roman"/>
                <a:cs typeface="Times New Roman"/>
              </a:rPr>
              <a:t> </a:t>
            </a:r>
            <a:r>
              <a:rPr lang="fr-FR" sz="1600" dirty="0" err="1" smtClean="0">
                <a:latin typeface="Times New Roman"/>
                <a:cs typeface="Times New Roman"/>
              </a:rPr>
              <a:t>account</a:t>
            </a:r>
            <a:r>
              <a:rPr lang="fr-FR" sz="1600" dirty="0" smtClean="0">
                <a:latin typeface="Times New Roman"/>
                <a:cs typeface="Times New Roman"/>
              </a:rPr>
              <a:t> the </a:t>
            </a:r>
            <a:r>
              <a:rPr lang="fr-FR" sz="1600" dirty="0" err="1" smtClean="0">
                <a:latin typeface="Times New Roman"/>
                <a:cs typeface="Times New Roman"/>
              </a:rPr>
              <a:t>correlation</a:t>
            </a:r>
            <a:r>
              <a:rPr lang="fr-FR" sz="1600" dirty="0" smtClean="0">
                <a:latin typeface="Times New Roman"/>
                <a:cs typeface="Times New Roman"/>
              </a:rPr>
              <a:t> :</a:t>
            </a:r>
          </a:p>
          <a:p>
            <a:pPr algn="ctr"/>
            <a:endParaRPr lang="fr-FR" dirty="0"/>
          </a:p>
        </p:txBody>
      </p:sp>
      <p:pic>
        <p:nvPicPr>
          <p:cNvPr id="32" name="Image 31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4"/>
              <a:stretch>
                <a:fillRect/>
              </a:stretch>
            </p:blipFill>
          </mc:Choice>
          <mc:Fallback>
            <p:blipFill>
              <a:blip r:embed="rId15"/>
              <a:stretch>
                <a:fillRect/>
              </a:stretch>
            </p:blipFill>
          </mc:Fallback>
        </mc:AlternateContent>
        <p:spPr>
          <a:xfrm>
            <a:off x="1143000" y="4215353"/>
            <a:ext cx="1645920" cy="509047"/>
          </a:xfrm>
          <a:prstGeom prst="rect">
            <a:avLst/>
          </a:prstGeom>
        </p:spPr>
      </p:pic>
      <p:pic>
        <p:nvPicPr>
          <p:cNvPr id="33" name="Image 3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6"/>
              <a:stretch>
                <a:fillRect/>
              </a:stretch>
            </p:blipFill>
          </mc:Choice>
          <mc:Fallback>
            <p:blipFill>
              <a:blip r:embed="rId17"/>
              <a:stretch>
                <a:fillRect/>
              </a:stretch>
            </p:blipFill>
          </mc:Fallback>
        </mc:AlternateContent>
        <p:spPr>
          <a:xfrm>
            <a:off x="632460" y="3276600"/>
            <a:ext cx="281940" cy="304800"/>
          </a:xfrm>
          <a:prstGeom prst="rect">
            <a:avLst/>
          </a:prstGeom>
        </p:spPr>
      </p:pic>
      <p:pic>
        <p:nvPicPr>
          <p:cNvPr id="34" name="Image 33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8"/>
              <a:stretch>
                <a:fillRect/>
              </a:stretch>
            </p:blipFill>
          </mc:Choice>
          <mc:Fallback>
            <p:blipFill>
              <a:blip r:embed="rId19"/>
              <a:stretch>
                <a:fillRect/>
              </a:stretch>
            </p:blipFill>
          </mc:Fallback>
        </mc:AlternateContent>
        <p:spPr>
          <a:xfrm>
            <a:off x="533400" y="5416138"/>
            <a:ext cx="2797827" cy="451262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457200" y="2782765"/>
            <a:ext cx="2971800" cy="3313235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LHC expectation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20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LHC expectation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21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Matrix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Element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method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22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grpSp>
        <p:nvGrpSpPr>
          <p:cNvPr id="4" name="Grouper 24"/>
          <p:cNvGrpSpPr/>
          <p:nvPr/>
        </p:nvGrpSpPr>
        <p:grpSpPr>
          <a:xfrm>
            <a:off x="609600" y="1600200"/>
            <a:ext cx="3810000" cy="2209800"/>
            <a:chOff x="533399" y="1524000"/>
            <a:chExt cx="3149206" cy="1904762"/>
          </a:xfrm>
        </p:grpSpPr>
        <p:pic>
          <p:nvPicPr>
            <p:cNvPr id="28" name="Image 27" descr="Image1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3399" y="1524000"/>
              <a:ext cx="3149206" cy="1904762"/>
            </a:xfrm>
            <a:prstGeom prst="rect">
              <a:avLst/>
            </a:prstGeom>
          </p:spPr>
        </p:pic>
        <p:sp>
          <p:nvSpPr>
            <p:cNvPr id="36" name="Ellipse 35"/>
            <p:cNvSpPr>
              <a:spLocks noChangeAspect="1"/>
            </p:cNvSpPr>
            <p:nvPr/>
          </p:nvSpPr>
          <p:spPr>
            <a:xfrm>
              <a:off x="3200400" y="2933700"/>
              <a:ext cx="342900" cy="3429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Ellipse 36"/>
            <p:cNvSpPr>
              <a:spLocks noChangeAspect="1"/>
            </p:cNvSpPr>
            <p:nvPr/>
          </p:nvSpPr>
          <p:spPr>
            <a:xfrm>
              <a:off x="3200400" y="2057400"/>
              <a:ext cx="342900" cy="3429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0" name="Rectangle à coins arrondis 39"/>
          <p:cNvSpPr/>
          <p:nvPr/>
        </p:nvSpPr>
        <p:spPr>
          <a:xfrm>
            <a:off x="2222302" y="4267200"/>
            <a:ext cx="5321498" cy="609600"/>
          </a:xfrm>
          <a:prstGeom prst="roundRect">
            <a:avLst/>
          </a:prstGeom>
          <a:solidFill>
            <a:srgbClr val="000090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533398" y="914400"/>
            <a:ext cx="8458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sz="2000" dirty="0" smtClean="0"/>
              <a:t> </a:t>
            </a:r>
            <a:r>
              <a:rPr lang="fr-FR" sz="2000" dirty="0" err="1" smtClean="0"/>
              <a:t>Topology</a:t>
            </a:r>
            <a:r>
              <a:rPr lang="fr-FR" sz="2000" dirty="0" smtClean="0"/>
              <a:t> not </a:t>
            </a:r>
            <a:r>
              <a:rPr lang="fr-FR" sz="2000" dirty="0" err="1" smtClean="0"/>
              <a:t>fully</a:t>
            </a:r>
            <a:r>
              <a:rPr lang="fr-FR" sz="2000" dirty="0" smtClean="0"/>
              <a:t> </a:t>
            </a:r>
            <a:r>
              <a:rPr lang="fr-FR" sz="2000" dirty="0" err="1" smtClean="0"/>
              <a:t>reconstructed</a:t>
            </a:r>
            <a:r>
              <a:rPr lang="fr-FR" sz="2000" dirty="0" smtClean="0"/>
              <a:t> </a:t>
            </a:r>
            <a:r>
              <a:rPr lang="fr-FR" sz="2000" dirty="0" err="1" smtClean="0"/>
              <a:t>at</a:t>
            </a:r>
            <a:r>
              <a:rPr lang="fr-FR" sz="2000" dirty="0" smtClean="0"/>
              <a:t> detector </a:t>
            </a:r>
            <a:r>
              <a:rPr lang="fr-FR" sz="2000" dirty="0" err="1" smtClean="0"/>
              <a:t>level</a:t>
            </a:r>
            <a:r>
              <a:rPr lang="fr-FR" sz="2000" dirty="0" smtClean="0"/>
              <a:t> </a:t>
            </a:r>
            <a:r>
              <a:rPr lang="fr-FR" sz="1600" dirty="0" smtClean="0"/>
              <a:t>(ex: </a:t>
            </a:r>
            <a:r>
              <a:rPr lang="fr-FR" sz="1600" dirty="0" err="1" smtClean="0"/>
              <a:t>ttbar</a:t>
            </a:r>
            <a:r>
              <a:rPr lang="fr-FR" sz="1600" dirty="0" smtClean="0"/>
              <a:t> </a:t>
            </a:r>
            <a:r>
              <a:rPr lang="fr-FR" sz="1600" dirty="0" err="1" smtClean="0"/>
              <a:t>dileptonic</a:t>
            </a:r>
            <a:r>
              <a:rPr lang="fr-FR" sz="1600" dirty="0" smtClean="0"/>
              <a:t>)</a:t>
            </a:r>
            <a:endParaRPr lang="fr-FR" sz="1600" dirty="0"/>
          </a:p>
        </p:txBody>
      </p:sp>
      <p:sp>
        <p:nvSpPr>
          <p:cNvPr id="44" name="ZoneTexte 43"/>
          <p:cNvSpPr txBox="1"/>
          <p:nvPr/>
        </p:nvSpPr>
        <p:spPr>
          <a:xfrm>
            <a:off x="2222302" y="4267200"/>
            <a:ext cx="5321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How to </a:t>
            </a:r>
            <a:r>
              <a:rPr lang="fr-FR" sz="2400" dirty="0" err="1" smtClean="0">
                <a:solidFill>
                  <a:schemeClr val="bg1"/>
                </a:solidFill>
              </a:rPr>
              <a:t>access</a:t>
            </a:r>
            <a:r>
              <a:rPr lang="fr-FR" sz="2400" dirty="0" smtClean="0">
                <a:solidFill>
                  <a:schemeClr val="bg1"/>
                </a:solidFill>
              </a:rPr>
              <a:t> to top quark information ?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1676400" y="4888468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Top mass</a:t>
            </a:r>
            <a:r>
              <a:rPr lang="fr-FR" dirty="0" smtClean="0"/>
              <a:t> </a:t>
            </a:r>
            <a:r>
              <a:rPr lang="fr-FR" dirty="0" smtClean="0"/>
              <a:t>or       system invariant mass for </a:t>
            </a:r>
            <a:r>
              <a:rPr lang="fr-FR" dirty="0" err="1" smtClean="0"/>
              <a:t>example</a:t>
            </a:r>
            <a:r>
              <a:rPr lang="fr-FR" dirty="0" smtClean="0"/>
              <a:t> ! </a:t>
            </a:r>
            <a:endParaRPr lang="fr-FR" dirty="0"/>
          </a:p>
        </p:txBody>
      </p:sp>
      <p:sp>
        <p:nvSpPr>
          <p:cNvPr id="46" name="Rectangle à coins arrondis 45"/>
          <p:cNvSpPr/>
          <p:nvPr/>
        </p:nvSpPr>
        <p:spPr>
          <a:xfrm>
            <a:off x="2209800" y="5410200"/>
            <a:ext cx="5321498" cy="609600"/>
          </a:xfrm>
          <a:prstGeom prst="roundRect">
            <a:avLst/>
          </a:prstGeom>
          <a:solidFill>
            <a:srgbClr val="000090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/>
          <p:cNvSpPr txBox="1"/>
          <p:nvPr/>
        </p:nvSpPr>
        <p:spPr>
          <a:xfrm>
            <a:off x="2209800" y="5410200"/>
            <a:ext cx="5321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>
                <a:solidFill>
                  <a:schemeClr val="bg1"/>
                </a:solidFill>
              </a:rPr>
              <a:t>Matrix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Element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Method</a:t>
            </a:r>
            <a:endParaRPr lang="fr-FR" sz="2400" dirty="0">
              <a:solidFill>
                <a:schemeClr val="bg1"/>
              </a:solidFill>
            </a:endParaRPr>
          </a:p>
        </p:txBody>
      </p:sp>
      <p:cxnSp>
        <p:nvCxnSpPr>
          <p:cNvPr id="48" name="Connecteur droit avec flèche 47"/>
          <p:cNvCxnSpPr/>
          <p:nvPr/>
        </p:nvCxnSpPr>
        <p:spPr>
          <a:xfrm>
            <a:off x="2362200" y="5713412"/>
            <a:ext cx="685800" cy="1588"/>
          </a:xfrm>
          <a:prstGeom prst="straightConnector1">
            <a:avLst/>
          </a:prstGeom>
          <a:ln w="50800" cap="rnd">
            <a:solidFill>
              <a:schemeClr val="bg1"/>
            </a:solidFill>
            <a:miter lim="800000"/>
            <a:tailEnd type="arrow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ZoneTexte 48"/>
          <p:cNvSpPr txBox="1"/>
          <p:nvPr/>
        </p:nvSpPr>
        <p:spPr>
          <a:xfrm>
            <a:off x="4572000" y="197227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Information has been </a:t>
            </a:r>
            <a:r>
              <a:rPr lang="fr-FR" dirty="0" err="1" smtClean="0"/>
              <a:t>lost</a:t>
            </a:r>
            <a:r>
              <a:rPr lang="fr-FR" dirty="0" smtClean="0"/>
              <a:t> :</a:t>
            </a:r>
          </a:p>
          <a:p>
            <a:pPr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smtClean="0">
                <a:solidFill>
                  <a:srgbClr val="FF0000"/>
                </a:solidFill>
              </a:rPr>
              <a:t>Neutrinos</a:t>
            </a:r>
            <a:r>
              <a:rPr lang="fr-FR" dirty="0" smtClean="0"/>
              <a:t> are </a:t>
            </a:r>
            <a:r>
              <a:rPr lang="fr-FR" dirty="0" err="1" smtClean="0"/>
              <a:t>undetected</a:t>
            </a:r>
            <a:r>
              <a:rPr lang="fr-FR" dirty="0" smtClean="0"/>
              <a:t>.</a:t>
            </a:r>
          </a:p>
          <a:p>
            <a:pPr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err="1" smtClean="0">
                <a:solidFill>
                  <a:srgbClr val="FF0000"/>
                </a:solidFill>
              </a:rPr>
              <a:t>b-quarks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ave </a:t>
            </a:r>
            <a:r>
              <a:rPr lang="fr-FR" dirty="0" err="1" smtClean="0"/>
              <a:t>hadronized</a:t>
            </a:r>
            <a:r>
              <a:rPr lang="fr-FR" dirty="0" smtClean="0"/>
              <a:t> + </a:t>
            </a:r>
            <a:r>
              <a:rPr lang="fr-FR" dirty="0" err="1" smtClean="0"/>
              <a:t>showered</a:t>
            </a:r>
            <a:r>
              <a:rPr lang="fr-FR" dirty="0" smtClean="0"/>
              <a:t> -&gt; </a:t>
            </a:r>
            <a:r>
              <a:rPr lang="fr-FR" dirty="0" smtClean="0">
                <a:solidFill>
                  <a:srgbClr val="FF0000"/>
                </a:solidFill>
              </a:rPr>
              <a:t>jets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50" name="Image 49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3733800" y="4953000"/>
            <a:ext cx="266700" cy="266700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4495800" y="1905000"/>
            <a:ext cx="4495800" cy="1237566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M.E.M.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23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Rectangle à coins arrondis 17"/>
          <p:cNvSpPr/>
          <p:nvPr/>
        </p:nvSpPr>
        <p:spPr>
          <a:xfrm>
            <a:off x="2286000" y="838200"/>
            <a:ext cx="4699396" cy="1333738"/>
          </a:xfrm>
          <a:prstGeom prst="roundRect">
            <a:avLst/>
          </a:prstGeom>
          <a:solidFill>
            <a:srgbClr val="000090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/>
          <p:cNvCxnSpPr/>
          <p:nvPr/>
        </p:nvCxnSpPr>
        <p:spPr>
          <a:xfrm>
            <a:off x="228600" y="6403976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er 22"/>
          <p:cNvGrpSpPr/>
          <p:nvPr/>
        </p:nvGrpSpPr>
        <p:grpSpPr>
          <a:xfrm>
            <a:off x="5613794" y="2362200"/>
            <a:ext cx="3149206" cy="1904762"/>
            <a:chOff x="533398" y="1524000"/>
            <a:chExt cx="3149206" cy="1904762"/>
          </a:xfrm>
        </p:grpSpPr>
        <p:pic>
          <p:nvPicPr>
            <p:cNvPr id="24" name="Image 23" descr="Image1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3398" y="1524000"/>
              <a:ext cx="3149206" cy="1904762"/>
            </a:xfrm>
            <a:prstGeom prst="rect">
              <a:avLst/>
            </a:prstGeom>
          </p:spPr>
        </p:pic>
        <p:sp>
          <p:nvSpPr>
            <p:cNvPr id="25" name="Ellipse 24"/>
            <p:cNvSpPr>
              <a:spLocks noChangeAspect="1"/>
            </p:cNvSpPr>
            <p:nvPr/>
          </p:nvSpPr>
          <p:spPr>
            <a:xfrm>
              <a:off x="3200400" y="2933700"/>
              <a:ext cx="342900" cy="3429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Ellipse 25"/>
            <p:cNvSpPr>
              <a:spLocks noChangeAspect="1"/>
            </p:cNvSpPr>
            <p:nvPr/>
          </p:nvSpPr>
          <p:spPr>
            <a:xfrm>
              <a:off x="3200400" y="2057400"/>
              <a:ext cx="342900" cy="3429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7" name="ZoneTexte 26"/>
          <p:cNvSpPr txBox="1"/>
          <p:nvPr/>
        </p:nvSpPr>
        <p:spPr>
          <a:xfrm>
            <a:off x="2286000" y="1003875"/>
            <a:ext cx="46993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Use </a:t>
            </a:r>
            <a:r>
              <a:rPr lang="fr-FR" sz="2000" dirty="0" err="1" smtClean="0">
                <a:solidFill>
                  <a:schemeClr val="bg1"/>
                </a:solidFill>
              </a:rPr>
              <a:t>theoritical</a:t>
            </a:r>
            <a:r>
              <a:rPr lang="fr-FR" sz="2000" dirty="0" smtClean="0">
                <a:solidFill>
                  <a:schemeClr val="bg1"/>
                </a:solidFill>
              </a:rPr>
              <a:t> information of the </a:t>
            </a:r>
            <a:r>
              <a:rPr lang="fr-FR" sz="2000" dirty="0" err="1" smtClean="0">
                <a:solidFill>
                  <a:schemeClr val="bg1"/>
                </a:solidFill>
              </a:rPr>
              <a:t>process</a:t>
            </a:r>
            <a:r>
              <a:rPr lang="fr-FR" sz="2000" dirty="0" smtClean="0">
                <a:solidFill>
                  <a:schemeClr val="bg1"/>
                </a:solidFill>
              </a:rPr>
              <a:t> :</a:t>
            </a:r>
          </a:p>
          <a:p>
            <a:r>
              <a:rPr lang="fr-FR" sz="2000" dirty="0" smtClean="0">
                <a:solidFill>
                  <a:schemeClr val="bg1"/>
                </a:solidFill>
              </a:rPr>
              <a:t>	- W and top mass.</a:t>
            </a:r>
          </a:p>
          <a:p>
            <a:r>
              <a:rPr lang="fr-FR" sz="2000" dirty="0" smtClean="0">
                <a:solidFill>
                  <a:schemeClr val="bg1"/>
                </a:solidFill>
              </a:rPr>
              <a:t>	- </a:t>
            </a:r>
            <a:r>
              <a:rPr lang="fr-FR" sz="2000" dirty="0" err="1" smtClean="0">
                <a:solidFill>
                  <a:schemeClr val="bg1"/>
                </a:solidFill>
              </a:rPr>
              <a:t>Energy-momentum</a:t>
            </a:r>
            <a:r>
              <a:rPr lang="fr-FR" sz="2000" dirty="0" smtClean="0">
                <a:solidFill>
                  <a:schemeClr val="bg1"/>
                </a:solidFill>
              </a:rPr>
              <a:t> conservation	</a:t>
            </a:r>
            <a:endParaRPr lang="fr-FR" sz="2000" dirty="0">
              <a:solidFill>
                <a:schemeClr val="bg1"/>
              </a:solidFill>
            </a:endParaRPr>
          </a:p>
        </p:txBody>
      </p:sp>
      <p:graphicFrame>
        <p:nvGraphicFramePr>
          <p:cNvPr id="28" name="Tableau 27"/>
          <p:cNvGraphicFramePr>
            <a:graphicFrameLocks noGrp="1"/>
          </p:cNvGraphicFramePr>
          <p:nvPr/>
        </p:nvGraphicFramePr>
        <p:xfrm>
          <a:off x="533400" y="2362200"/>
          <a:ext cx="4953000" cy="236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4384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Degree</a:t>
                      </a:r>
                      <a:r>
                        <a:rPr lang="fr-FR" dirty="0" smtClean="0"/>
                        <a:t> of </a:t>
                      </a:r>
                      <a:r>
                        <a:rPr lang="fr-FR" dirty="0" err="1" smtClean="0"/>
                        <a:t>freedom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Constraints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PDF : 2 dof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E-P</a:t>
                      </a:r>
                      <a:r>
                        <a:rPr lang="fr-FR" baseline="0" dirty="0" smtClean="0"/>
                        <a:t> conservation : 4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neutrino</a:t>
                      </a:r>
                      <a:r>
                        <a:rPr lang="fr-FR" baseline="0" dirty="0" smtClean="0"/>
                        <a:t> 1 : 3 dof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</a:t>
                      </a:r>
                      <a:r>
                        <a:rPr lang="fr-FR" baseline="-25000" dirty="0" smtClean="0"/>
                        <a:t>W</a:t>
                      </a:r>
                      <a:r>
                        <a:rPr lang="fr-FR" baseline="0" dirty="0" smtClean="0"/>
                        <a:t> : 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neurtino</a:t>
                      </a:r>
                      <a:r>
                        <a:rPr lang="fr-FR" dirty="0" smtClean="0"/>
                        <a:t> 2 : 3 dof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 smtClean="0"/>
                        <a:t>M</a:t>
                      </a:r>
                      <a:r>
                        <a:rPr lang="fr-FR" baseline="-25000" dirty="0" smtClean="0"/>
                        <a:t>t</a:t>
                      </a:r>
                      <a:r>
                        <a:rPr lang="fr-FR" baseline="0" dirty="0" smtClean="0"/>
                        <a:t> : 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 + leptons and </a:t>
                      </a:r>
                      <a:r>
                        <a:rPr lang="fr-FR" dirty="0" err="1" smtClean="0"/>
                        <a:t>b-quark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+ detector</a:t>
                      </a:r>
                      <a:r>
                        <a:rPr lang="fr-FR" baseline="0" dirty="0" smtClean="0"/>
                        <a:t> informations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TOTAL : 20 dof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TOTAL</a:t>
                      </a:r>
                      <a:r>
                        <a:rPr lang="fr-FR" baseline="0" dirty="0" smtClean="0"/>
                        <a:t> : 20 </a:t>
                      </a:r>
                      <a:r>
                        <a:rPr lang="fr-FR" baseline="0" dirty="0" err="1" smtClean="0"/>
                        <a:t>constraints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2" name="ZoneTexte 31"/>
          <p:cNvSpPr txBox="1"/>
          <p:nvPr/>
        </p:nvSpPr>
        <p:spPr>
          <a:xfrm>
            <a:off x="596504" y="4927937"/>
            <a:ext cx="8166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sz="2000" dirty="0" smtClean="0"/>
              <a:t> </a:t>
            </a:r>
            <a:r>
              <a:rPr lang="fr-FR" sz="2000" dirty="0" err="1" smtClean="0"/>
              <a:t>Give</a:t>
            </a:r>
            <a:r>
              <a:rPr lang="fr-FR" sz="2000" dirty="0" smtClean="0"/>
              <a:t> a </a:t>
            </a:r>
            <a:r>
              <a:rPr lang="fr-FR" sz="2000" dirty="0" err="1" smtClean="0"/>
              <a:t>weight</a:t>
            </a:r>
            <a:r>
              <a:rPr lang="fr-FR" sz="2000" dirty="0" smtClean="0"/>
              <a:t> to </a:t>
            </a:r>
            <a:r>
              <a:rPr lang="fr-FR" sz="2000" dirty="0" err="1" smtClean="0"/>
              <a:t>each</a:t>
            </a:r>
            <a:r>
              <a:rPr lang="fr-FR" sz="2000" dirty="0" smtClean="0"/>
              <a:t> </a:t>
            </a:r>
            <a:r>
              <a:rPr lang="fr-FR" sz="2000" dirty="0" err="1" smtClean="0"/>
              <a:t>experimental</a:t>
            </a:r>
            <a:r>
              <a:rPr lang="fr-FR" sz="2000" dirty="0" smtClean="0"/>
              <a:t> </a:t>
            </a:r>
            <a:r>
              <a:rPr lang="fr-FR" sz="2000" dirty="0" err="1" smtClean="0"/>
              <a:t>event</a:t>
            </a:r>
            <a:r>
              <a:rPr lang="fr-FR" sz="2000" dirty="0" smtClean="0"/>
              <a:t> </a:t>
            </a:r>
            <a:r>
              <a:rPr lang="fr-FR" sz="2000" dirty="0" err="1" smtClean="0"/>
              <a:t>based</a:t>
            </a:r>
            <a:r>
              <a:rPr lang="fr-FR" sz="2000" dirty="0" smtClean="0"/>
              <a:t> on the </a:t>
            </a:r>
            <a:r>
              <a:rPr lang="fr-FR" sz="2000" dirty="0" err="1" smtClean="0"/>
              <a:t>probability</a:t>
            </a:r>
            <a:r>
              <a:rPr lang="fr-FR" sz="2000" dirty="0" smtClean="0"/>
              <a:t> to </a:t>
            </a:r>
            <a:r>
              <a:rPr lang="fr-FR" sz="2000" dirty="0" err="1" smtClean="0"/>
              <a:t>be</a:t>
            </a:r>
            <a:r>
              <a:rPr lang="fr-FR" sz="2000" dirty="0" smtClean="0"/>
              <a:t> </a:t>
            </a:r>
            <a:r>
              <a:rPr lang="fr-FR" sz="2000" dirty="0" err="1" smtClean="0"/>
              <a:t>produced</a:t>
            </a:r>
            <a:r>
              <a:rPr lang="fr-FR" sz="2000" dirty="0" smtClean="0"/>
              <a:t> by a </a:t>
            </a:r>
            <a:r>
              <a:rPr lang="fr-FR" sz="2000" dirty="0" err="1" smtClean="0"/>
              <a:t>particular</a:t>
            </a:r>
            <a:r>
              <a:rPr lang="fr-FR" sz="2000" dirty="0" smtClean="0"/>
              <a:t> </a:t>
            </a:r>
            <a:r>
              <a:rPr lang="fr-FR" sz="2000" dirty="0" err="1" smtClean="0"/>
              <a:t>process</a:t>
            </a:r>
            <a:r>
              <a:rPr lang="fr-FR" sz="2000" dirty="0" smtClean="0"/>
              <a:t> (</a:t>
            </a:r>
            <a:r>
              <a:rPr lang="fr-FR" sz="2000" dirty="0" err="1" smtClean="0"/>
              <a:t>Here</a:t>
            </a:r>
            <a:r>
              <a:rPr lang="fr-FR" sz="2000" dirty="0" smtClean="0"/>
              <a:t>       </a:t>
            </a:r>
            <a:r>
              <a:rPr lang="fr-FR" sz="2000" dirty="0" err="1" smtClean="0"/>
              <a:t>hypothesis</a:t>
            </a:r>
            <a:r>
              <a:rPr lang="fr-FR" sz="2000" dirty="0" smtClean="0"/>
              <a:t>).</a:t>
            </a:r>
            <a:endParaRPr lang="fr-FR" sz="2000" dirty="0" smtClean="0"/>
          </a:p>
          <a:p>
            <a:pPr>
              <a:buFont typeface="Arial"/>
              <a:buChar char="•"/>
            </a:pPr>
            <a:r>
              <a:rPr lang="fr-FR" sz="2000" dirty="0" smtClean="0"/>
              <a:t> </a:t>
            </a:r>
            <a:r>
              <a:rPr lang="fr-FR" sz="2000" dirty="0" err="1" smtClean="0"/>
              <a:t>Integration</a:t>
            </a:r>
            <a:r>
              <a:rPr lang="fr-FR" sz="2000" dirty="0" smtClean="0"/>
              <a:t> on the </a:t>
            </a:r>
            <a:r>
              <a:rPr lang="fr-FR" sz="2000" dirty="0" err="1" smtClean="0"/>
              <a:t>unknow</a:t>
            </a:r>
            <a:r>
              <a:rPr lang="fr-FR" sz="2000" dirty="0" smtClean="0"/>
              <a:t> variables.</a:t>
            </a:r>
            <a:endParaRPr lang="fr-FR" sz="2000" dirty="0"/>
          </a:p>
        </p:txBody>
      </p:sp>
      <p:pic>
        <p:nvPicPr>
          <p:cNvPr id="33" name="Image 32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762500" y="5410200"/>
            <a:ext cx="266700" cy="26670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533400" y="4927937"/>
            <a:ext cx="8229600" cy="1237566"/>
          </a:xfrm>
          <a:prstGeom prst="rect">
            <a:avLst/>
          </a:prstGeom>
          <a:noFill/>
          <a:ln w="254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M.E.M.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24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457200" y="968514"/>
            <a:ext cx="816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sz="2000" dirty="0" smtClean="0"/>
              <a:t>  </a:t>
            </a:r>
            <a:r>
              <a:rPr lang="fr-FR" sz="2000" dirty="0" err="1" smtClean="0"/>
              <a:t>Give</a:t>
            </a:r>
            <a:r>
              <a:rPr lang="fr-FR" sz="2000" dirty="0" smtClean="0"/>
              <a:t> a </a:t>
            </a:r>
            <a:r>
              <a:rPr lang="fr-FR" sz="2000" dirty="0" err="1" smtClean="0"/>
              <a:t>weight</a:t>
            </a:r>
            <a:r>
              <a:rPr lang="fr-FR" sz="2000" dirty="0" smtClean="0"/>
              <a:t> to </a:t>
            </a:r>
            <a:r>
              <a:rPr lang="fr-FR" sz="2000" dirty="0" err="1" smtClean="0"/>
              <a:t>ttbar</a:t>
            </a:r>
            <a:r>
              <a:rPr lang="fr-FR" sz="2000" dirty="0" smtClean="0"/>
              <a:t> candidates.</a:t>
            </a:r>
          </a:p>
          <a:p>
            <a:pPr>
              <a:buFont typeface="Arial"/>
              <a:buChar char="•"/>
            </a:pPr>
            <a:r>
              <a:rPr lang="fr-FR" sz="2000" dirty="0" smtClean="0"/>
              <a:t> </a:t>
            </a:r>
            <a:r>
              <a:rPr lang="fr-FR" sz="2000" dirty="0" err="1" smtClean="0"/>
              <a:t>Weight</a:t>
            </a:r>
            <a:r>
              <a:rPr lang="fr-FR" sz="2000" dirty="0" smtClean="0"/>
              <a:t> in </a:t>
            </a:r>
            <a:r>
              <a:rPr lang="fr-FR" sz="2000" dirty="0" err="1" smtClean="0"/>
              <a:t>function</a:t>
            </a:r>
            <a:r>
              <a:rPr lang="fr-FR" sz="2000" dirty="0" smtClean="0"/>
              <a:t> of </a:t>
            </a:r>
            <a:r>
              <a:rPr lang="fr-FR" sz="2000" dirty="0" err="1" smtClean="0"/>
              <a:t>M</a:t>
            </a:r>
            <a:r>
              <a:rPr lang="fr-FR" sz="2000" baseline="-25000" dirty="0" err="1" smtClean="0"/>
              <a:t>top</a:t>
            </a:r>
            <a:r>
              <a:rPr lang="fr-FR" sz="2000" dirty="0" smtClean="0"/>
              <a:t>. </a:t>
            </a:r>
            <a:endParaRPr lang="fr-FR" sz="2000" dirty="0"/>
          </a:p>
        </p:txBody>
      </p:sp>
      <p:sp>
        <p:nvSpPr>
          <p:cNvPr id="23" name="Rectangle 22"/>
          <p:cNvSpPr/>
          <p:nvPr/>
        </p:nvSpPr>
        <p:spPr>
          <a:xfrm>
            <a:off x="914400" y="1980084"/>
            <a:ext cx="1981200" cy="64633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3962400" y="1980084"/>
            <a:ext cx="1981200" cy="64633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6553200" y="1980084"/>
            <a:ext cx="1981200" cy="646331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 descr="Image 1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836650"/>
            <a:ext cx="8242947" cy="2954550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914400" y="1998450"/>
            <a:ext cx="219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  P(</a:t>
            </a:r>
            <a:r>
              <a:rPr lang="fr-FR" dirty="0" err="1" smtClean="0">
                <a:solidFill>
                  <a:srgbClr val="FFFFFF"/>
                </a:solidFill>
              </a:rPr>
              <a:t>parton|M</a:t>
            </a:r>
            <a:r>
              <a:rPr lang="fr-FR" baseline="-25000" dirty="0" err="1" smtClean="0">
                <a:solidFill>
                  <a:srgbClr val="FFFFFF"/>
                </a:solidFill>
              </a:rPr>
              <a:t>top</a:t>
            </a:r>
            <a:r>
              <a:rPr lang="fr-FR" dirty="0" smtClean="0">
                <a:solidFill>
                  <a:srgbClr val="FFFFFF"/>
                </a:solidFill>
              </a:rPr>
              <a:t>)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 	|M|</a:t>
            </a:r>
            <a:r>
              <a:rPr lang="fr-FR" baseline="30000" dirty="0" smtClean="0">
                <a:solidFill>
                  <a:srgbClr val="FFFFFF"/>
                </a:solidFill>
              </a:rPr>
              <a:t>2</a:t>
            </a:r>
            <a:endParaRPr lang="fr-FR" baseline="30000" dirty="0">
              <a:solidFill>
                <a:srgbClr val="FFFFFF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114800" y="1980084"/>
            <a:ext cx="219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   P(</a:t>
            </a:r>
            <a:r>
              <a:rPr lang="fr-FR" dirty="0" err="1" smtClean="0">
                <a:solidFill>
                  <a:srgbClr val="FFFFFF"/>
                </a:solidFill>
              </a:rPr>
              <a:t>exp|parton</a:t>
            </a:r>
            <a:r>
              <a:rPr lang="fr-FR" dirty="0" smtClean="0">
                <a:solidFill>
                  <a:srgbClr val="FFFFFF"/>
                </a:solidFill>
              </a:rPr>
              <a:t>)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   W(</a:t>
            </a:r>
            <a:r>
              <a:rPr lang="fr-FR" dirty="0" err="1" smtClean="0">
                <a:solidFill>
                  <a:srgbClr val="FFFFFF"/>
                </a:solidFill>
              </a:rPr>
              <a:t>exp,parton</a:t>
            </a:r>
            <a:r>
              <a:rPr lang="fr-FR" dirty="0" smtClean="0">
                <a:solidFill>
                  <a:srgbClr val="FFFFFF"/>
                </a:solidFill>
              </a:rPr>
              <a:t>)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6793326" y="2114119"/>
            <a:ext cx="219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FF"/>
                </a:solidFill>
              </a:rPr>
              <a:t>   P(</a:t>
            </a:r>
            <a:r>
              <a:rPr lang="fr-FR" dirty="0" err="1" smtClean="0">
                <a:solidFill>
                  <a:srgbClr val="FFFFFF"/>
                </a:solidFill>
              </a:rPr>
              <a:t>X|M</a:t>
            </a:r>
            <a:r>
              <a:rPr lang="fr-FR" baseline="-25000" dirty="0" err="1" smtClean="0">
                <a:solidFill>
                  <a:srgbClr val="FFFFFF"/>
                </a:solidFill>
              </a:rPr>
              <a:t>top</a:t>
            </a:r>
            <a:r>
              <a:rPr lang="fr-FR" dirty="0" smtClean="0">
                <a:solidFill>
                  <a:srgbClr val="FFFFFF"/>
                </a:solidFill>
              </a:rPr>
              <a:t>)</a:t>
            </a:r>
          </a:p>
          <a:p>
            <a:r>
              <a:rPr lang="fr-FR" dirty="0" smtClean="0">
                <a:solidFill>
                  <a:srgbClr val="FFFFFF"/>
                </a:solidFill>
              </a:rPr>
              <a:t>   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33" name="Multiplication 32"/>
          <p:cNvSpPr/>
          <p:nvPr/>
        </p:nvSpPr>
        <p:spPr>
          <a:xfrm>
            <a:off x="3188874" y="2074650"/>
            <a:ext cx="544926" cy="399366"/>
          </a:xfrm>
          <a:prstGeom prst="mathMultiply">
            <a:avLst/>
          </a:prstGeom>
          <a:solidFill>
            <a:srgbClr val="000090"/>
          </a:solidFill>
          <a:ln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Égal 33"/>
          <p:cNvSpPr/>
          <p:nvPr/>
        </p:nvSpPr>
        <p:spPr>
          <a:xfrm>
            <a:off x="6019800" y="2114119"/>
            <a:ext cx="457200" cy="359897"/>
          </a:xfrm>
          <a:prstGeom prst="mathEqual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539163" y="6031468"/>
            <a:ext cx="4103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smtClean="0"/>
              <a:t> All </a:t>
            </a:r>
            <a:r>
              <a:rPr lang="fr-FR" dirty="0" smtClean="0">
                <a:solidFill>
                  <a:srgbClr val="FF0000"/>
                </a:solidFill>
              </a:rPr>
              <a:t>jet </a:t>
            </a:r>
            <a:r>
              <a:rPr lang="fr-FR" dirty="0" err="1" smtClean="0">
                <a:solidFill>
                  <a:srgbClr val="FF0000"/>
                </a:solidFill>
              </a:rPr>
              <a:t>combinations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are </a:t>
            </a:r>
            <a:r>
              <a:rPr lang="fr-FR" dirty="0" err="1" smtClean="0"/>
              <a:t>considered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3962400" y="5334000"/>
            <a:ext cx="466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Transfer </a:t>
            </a:r>
            <a:r>
              <a:rPr lang="fr-FR" dirty="0" err="1" smtClean="0">
                <a:solidFill>
                  <a:srgbClr val="FF0000"/>
                </a:solidFill>
              </a:rPr>
              <a:t>function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: </a:t>
            </a:r>
            <a:r>
              <a:rPr lang="fr-FR" dirty="0" err="1" smtClean="0"/>
              <a:t>hadronization+showering</a:t>
            </a:r>
            <a:r>
              <a:rPr lang="fr-FR" dirty="0" smtClean="0"/>
              <a:t> + detector </a:t>
            </a:r>
            <a:r>
              <a:rPr lang="fr-FR" dirty="0" err="1" smtClean="0"/>
              <a:t>resolution</a:t>
            </a:r>
            <a:r>
              <a:rPr lang="fr-FR" dirty="0" smtClean="0"/>
              <a:t> </a:t>
            </a:r>
            <a:r>
              <a:rPr lang="fr-FR" dirty="0" err="1" smtClean="0"/>
              <a:t>effects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Why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using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it</a:t>
            </a:r>
            <a:r>
              <a:rPr lang="fr-FR" sz="2000" dirty="0" smtClean="0">
                <a:solidFill>
                  <a:schemeClr val="bg1"/>
                </a:solidFill>
              </a:rPr>
              <a:t> ?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25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Rectangle à coins arrondis 17"/>
          <p:cNvSpPr/>
          <p:nvPr/>
        </p:nvSpPr>
        <p:spPr>
          <a:xfrm>
            <a:off x="610394" y="4419600"/>
            <a:ext cx="8381206" cy="1066800"/>
          </a:xfrm>
          <a:prstGeom prst="round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1181100" y="875292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have not to use </a:t>
            </a:r>
            <a:r>
              <a:rPr lang="fr-FR" dirty="0" err="1" smtClean="0"/>
              <a:t>constraints</a:t>
            </a:r>
            <a:r>
              <a:rPr lang="fr-FR" dirty="0" smtClean="0"/>
              <a:t> on </a:t>
            </a:r>
            <a:r>
              <a:rPr lang="fr-FR" dirty="0" err="1" smtClean="0"/>
              <a:t>reconstructed</a:t>
            </a:r>
            <a:r>
              <a:rPr lang="fr-FR" dirty="0" smtClean="0"/>
              <a:t> </a:t>
            </a:r>
            <a:r>
              <a:rPr lang="fr-FR" dirty="0" err="1" smtClean="0"/>
              <a:t>kinematical</a:t>
            </a:r>
            <a:r>
              <a:rPr lang="fr-FR" dirty="0" smtClean="0"/>
              <a:t> variables to </a:t>
            </a:r>
            <a:r>
              <a:rPr lang="fr-FR" dirty="0" err="1" smtClean="0"/>
              <a:t>built</a:t>
            </a:r>
            <a:r>
              <a:rPr lang="fr-FR" dirty="0" smtClean="0"/>
              <a:t> </a:t>
            </a:r>
            <a:r>
              <a:rPr lang="fr-FR" dirty="0" err="1" smtClean="0"/>
              <a:t>estimator</a:t>
            </a:r>
            <a:r>
              <a:rPr lang="fr-FR" dirty="0" smtClean="0"/>
              <a:t> of the </a:t>
            </a:r>
            <a:r>
              <a:rPr lang="fr-FR" dirty="0" err="1" smtClean="0"/>
              <a:t>parameter</a:t>
            </a:r>
            <a:r>
              <a:rPr lang="fr-FR" dirty="0" smtClean="0"/>
              <a:t>(s) </a:t>
            </a:r>
            <a:r>
              <a:rPr lang="fr-FR" dirty="0" err="1" smtClean="0"/>
              <a:t>we</a:t>
            </a:r>
            <a:r>
              <a:rPr lang="fr-FR" dirty="0" smtClean="0"/>
              <a:t> are </a:t>
            </a:r>
            <a:r>
              <a:rPr lang="fr-FR" dirty="0" err="1" smtClean="0"/>
              <a:t>looking</a:t>
            </a:r>
            <a:r>
              <a:rPr lang="fr-FR" dirty="0" smtClean="0"/>
              <a:t> for. </a:t>
            </a:r>
          </a:p>
          <a:p>
            <a:endParaRPr lang="fr-FR" dirty="0" smtClean="0"/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1447800" y="3581400"/>
            <a:ext cx="2667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rot="5400000" flipH="1" flipV="1">
            <a:off x="533400" y="2667000"/>
            <a:ext cx="1828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>
            <a:off x="610394" y="2894012"/>
            <a:ext cx="1676400" cy="1373188"/>
          </a:xfrm>
          <a:prstGeom prst="arc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Arc 25"/>
          <p:cNvSpPr/>
          <p:nvPr/>
        </p:nvSpPr>
        <p:spPr>
          <a:xfrm>
            <a:off x="-229394" y="2286000"/>
            <a:ext cx="3429794" cy="2667000"/>
          </a:xfrm>
          <a:prstGeom prst="arc">
            <a:avLst>
              <a:gd name="adj1" fmla="val 16200000"/>
              <a:gd name="adj2" fmla="val 21450483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" name="Grouper 26"/>
          <p:cNvGrpSpPr/>
          <p:nvPr/>
        </p:nvGrpSpPr>
        <p:grpSpPr>
          <a:xfrm>
            <a:off x="1600200" y="2514600"/>
            <a:ext cx="152400" cy="228600"/>
            <a:chOff x="6553200" y="2133600"/>
            <a:chExt cx="304800" cy="533400"/>
          </a:xfrm>
        </p:grpSpPr>
        <p:sp>
          <p:nvSpPr>
            <p:cNvPr id="28" name="Ellipse 27"/>
            <p:cNvSpPr/>
            <p:nvPr/>
          </p:nvSpPr>
          <p:spPr>
            <a:xfrm>
              <a:off x="6553200" y="2286000"/>
              <a:ext cx="304800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2" name="Connecteur droit 31"/>
            <p:cNvCxnSpPr/>
            <p:nvPr/>
          </p:nvCxnSpPr>
          <p:spPr>
            <a:xfrm rot="5400000">
              <a:off x="6439694" y="2399506"/>
              <a:ext cx="5334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r 32"/>
          <p:cNvGrpSpPr/>
          <p:nvPr/>
        </p:nvGrpSpPr>
        <p:grpSpPr>
          <a:xfrm>
            <a:off x="1905000" y="2628900"/>
            <a:ext cx="152400" cy="228600"/>
            <a:chOff x="6553200" y="2133600"/>
            <a:chExt cx="304800" cy="533400"/>
          </a:xfrm>
        </p:grpSpPr>
        <p:sp>
          <p:nvSpPr>
            <p:cNvPr id="34" name="Ellipse 33"/>
            <p:cNvSpPr/>
            <p:nvPr/>
          </p:nvSpPr>
          <p:spPr>
            <a:xfrm>
              <a:off x="6553200" y="2286000"/>
              <a:ext cx="304800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6" name="Connecteur droit 35"/>
            <p:cNvCxnSpPr/>
            <p:nvPr/>
          </p:nvCxnSpPr>
          <p:spPr>
            <a:xfrm rot="5400000">
              <a:off x="6439694" y="2399506"/>
              <a:ext cx="5334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r 36"/>
          <p:cNvGrpSpPr/>
          <p:nvPr/>
        </p:nvGrpSpPr>
        <p:grpSpPr>
          <a:xfrm>
            <a:off x="2210594" y="2743200"/>
            <a:ext cx="152400" cy="228600"/>
            <a:chOff x="6553200" y="2133600"/>
            <a:chExt cx="304800" cy="533400"/>
          </a:xfrm>
        </p:grpSpPr>
        <p:sp>
          <p:nvSpPr>
            <p:cNvPr id="38" name="Ellipse 37"/>
            <p:cNvSpPr/>
            <p:nvPr/>
          </p:nvSpPr>
          <p:spPr>
            <a:xfrm>
              <a:off x="6553200" y="2286000"/>
              <a:ext cx="304800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9" name="Connecteur droit 38"/>
            <p:cNvCxnSpPr/>
            <p:nvPr/>
          </p:nvCxnSpPr>
          <p:spPr>
            <a:xfrm rot="5400000">
              <a:off x="6439694" y="2399506"/>
              <a:ext cx="5334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er 39"/>
          <p:cNvGrpSpPr/>
          <p:nvPr/>
        </p:nvGrpSpPr>
        <p:grpSpPr>
          <a:xfrm>
            <a:off x="2590800" y="2971800"/>
            <a:ext cx="152400" cy="228600"/>
            <a:chOff x="6553200" y="2133600"/>
            <a:chExt cx="304800" cy="533400"/>
          </a:xfrm>
        </p:grpSpPr>
        <p:sp>
          <p:nvSpPr>
            <p:cNvPr id="41" name="Ellipse 40"/>
            <p:cNvSpPr/>
            <p:nvPr/>
          </p:nvSpPr>
          <p:spPr>
            <a:xfrm>
              <a:off x="6553200" y="2286000"/>
              <a:ext cx="304800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2" name="Connecteur droit 41"/>
            <p:cNvCxnSpPr/>
            <p:nvPr/>
          </p:nvCxnSpPr>
          <p:spPr>
            <a:xfrm rot="5400000">
              <a:off x="6439694" y="2399506"/>
              <a:ext cx="533400" cy="1588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ZoneTexte 42"/>
          <p:cNvSpPr txBox="1"/>
          <p:nvPr/>
        </p:nvSpPr>
        <p:spPr>
          <a:xfrm>
            <a:off x="1677194" y="1753394"/>
            <a:ext cx="2894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Ilustration</a:t>
            </a:r>
            <a:r>
              <a:rPr lang="fr-FR" dirty="0" smtClean="0"/>
              <a:t> </a:t>
            </a:r>
            <a:r>
              <a:rPr lang="fr-FR" dirty="0" err="1" smtClean="0"/>
              <a:t>only</a:t>
            </a:r>
            <a:r>
              <a:rPr lang="fr-FR" dirty="0" smtClean="0"/>
              <a:t> No </a:t>
            </a:r>
            <a:r>
              <a:rPr lang="fr-FR" dirty="0" err="1" smtClean="0"/>
              <a:t>physics</a:t>
            </a:r>
            <a:endParaRPr lang="fr-FR" dirty="0"/>
          </a:p>
        </p:txBody>
      </p:sp>
      <p:sp>
        <p:nvSpPr>
          <p:cNvPr id="44" name="ZoneTexte 43"/>
          <p:cNvSpPr txBox="1"/>
          <p:nvPr/>
        </p:nvSpPr>
        <p:spPr>
          <a:xfrm>
            <a:off x="2210594" y="3275211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</a:t>
            </a:r>
            <a:r>
              <a:rPr lang="fr-FR" sz="1400" baseline="-25000" dirty="0" smtClean="0"/>
              <a:t>top</a:t>
            </a:r>
            <a:r>
              <a:rPr lang="fr-FR" sz="1400" dirty="0" smtClean="0"/>
              <a:t>1</a:t>
            </a:r>
            <a:endParaRPr lang="fr-FR" sz="1400" dirty="0"/>
          </a:p>
        </p:txBody>
      </p:sp>
      <p:sp>
        <p:nvSpPr>
          <p:cNvPr id="45" name="ZoneTexte 44"/>
          <p:cNvSpPr txBox="1"/>
          <p:nvPr/>
        </p:nvSpPr>
        <p:spPr>
          <a:xfrm>
            <a:off x="3124200" y="3046511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</a:t>
            </a:r>
            <a:r>
              <a:rPr lang="fr-FR" sz="1400" baseline="-25000" dirty="0" smtClean="0"/>
              <a:t>top</a:t>
            </a:r>
            <a:r>
              <a:rPr lang="fr-FR" sz="1400" dirty="0" smtClean="0"/>
              <a:t>2</a:t>
            </a:r>
            <a:endParaRPr lang="fr-FR" sz="1400" dirty="0"/>
          </a:p>
        </p:txBody>
      </p:sp>
      <p:sp>
        <p:nvSpPr>
          <p:cNvPr id="46" name="ZoneTexte 45"/>
          <p:cNvSpPr txBox="1"/>
          <p:nvPr/>
        </p:nvSpPr>
        <p:spPr>
          <a:xfrm>
            <a:off x="3276600" y="3582988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dirty="0" smtClean="0"/>
              <a:t>X</a:t>
            </a:r>
            <a:endParaRPr lang="fr-FR" sz="1400" dirty="0"/>
          </a:p>
        </p:txBody>
      </p:sp>
      <p:sp>
        <p:nvSpPr>
          <p:cNvPr id="47" name="ZoneTexte 46"/>
          <p:cNvSpPr txBox="1"/>
          <p:nvPr/>
        </p:nvSpPr>
        <p:spPr>
          <a:xfrm rot="16200000">
            <a:off x="685801" y="209401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dσ/dX</a:t>
            </a:r>
            <a:endParaRPr lang="fr-FR" sz="1400" dirty="0"/>
          </a:p>
        </p:txBody>
      </p:sp>
      <p:sp>
        <p:nvSpPr>
          <p:cNvPr id="48" name="ZoneTexte 47"/>
          <p:cNvSpPr txBox="1"/>
          <p:nvPr/>
        </p:nvSpPr>
        <p:spPr>
          <a:xfrm>
            <a:off x="4953000" y="1841250"/>
            <a:ext cx="403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What’s</a:t>
            </a:r>
            <a:r>
              <a:rPr lang="fr-FR" dirty="0" smtClean="0"/>
              <a:t> the best </a:t>
            </a:r>
            <a:r>
              <a:rPr lang="fr-FR" dirty="0" err="1" smtClean="0"/>
              <a:t>choice</a:t>
            </a:r>
            <a:r>
              <a:rPr lang="fr-FR" dirty="0" smtClean="0"/>
              <a:t> for X :</a:t>
            </a:r>
          </a:p>
          <a:p>
            <a:pPr>
              <a:buFont typeface="Arial"/>
              <a:buChar char="•"/>
            </a:pPr>
            <a:r>
              <a:rPr lang="fr-FR" dirty="0" smtClean="0"/>
              <a:t> Pt</a:t>
            </a:r>
          </a:p>
          <a:p>
            <a:pPr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M</a:t>
            </a:r>
            <a:r>
              <a:rPr lang="fr-FR" baseline="-25000" dirty="0" err="1" smtClean="0"/>
              <a:t>jjb</a:t>
            </a:r>
            <a:endParaRPr lang="fr-FR" baseline="-25000" dirty="0" smtClean="0"/>
          </a:p>
          <a:p>
            <a:pPr>
              <a:buFont typeface="Arial"/>
              <a:buChar char="•"/>
            </a:pPr>
            <a:r>
              <a:rPr lang="fr-FR" dirty="0" smtClean="0"/>
              <a:t> </a:t>
            </a:r>
          </a:p>
          <a:p>
            <a:pPr>
              <a:buFont typeface="Arial"/>
              <a:buChar char="•"/>
            </a:pPr>
            <a:r>
              <a:rPr lang="fr-FR" dirty="0" smtClean="0"/>
              <a:t> 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610394" y="4572000"/>
            <a:ext cx="8381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>
                <a:solidFill>
                  <a:schemeClr val="bg1"/>
                </a:solidFill>
              </a:rPr>
              <a:t>Matrix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Element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method</a:t>
            </a:r>
            <a:r>
              <a:rPr lang="fr-FR" sz="2400" dirty="0" smtClean="0">
                <a:solidFill>
                  <a:schemeClr val="bg1"/>
                </a:solidFill>
              </a:rPr>
              <a:t> fit ALL distributions</a:t>
            </a:r>
          </a:p>
          <a:p>
            <a:pPr marL="4303713" indent="-1703388" algn="ctr"/>
            <a:r>
              <a:rPr lang="fr-FR" sz="2400" dirty="0" smtClean="0">
                <a:solidFill>
                  <a:schemeClr val="bg1"/>
                </a:solidFill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</a:rPr>
              <a:t>with</a:t>
            </a:r>
            <a:r>
              <a:rPr lang="fr-FR" sz="2400" dirty="0" smtClean="0">
                <a:solidFill>
                  <a:schemeClr val="bg1"/>
                </a:solidFill>
              </a:rPr>
              <a:t> ALL </a:t>
            </a:r>
            <a:r>
              <a:rPr lang="fr-FR" sz="2400" dirty="0" err="1" smtClean="0">
                <a:solidFill>
                  <a:schemeClr val="bg1"/>
                </a:solidFill>
              </a:rPr>
              <a:t>correlations</a:t>
            </a:r>
            <a:endParaRPr lang="fr-F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chemeClr val="bg1"/>
                </a:solidFill>
              </a:rPr>
              <a:t>How to </a:t>
            </a:r>
            <a:r>
              <a:rPr lang="fr-FR" sz="2000" dirty="0" err="1" smtClean="0">
                <a:solidFill>
                  <a:schemeClr val="bg1"/>
                </a:solidFill>
              </a:rPr>
              <a:t>estimate</a:t>
            </a:r>
            <a:r>
              <a:rPr lang="fr-FR" sz="2000" dirty="0" smtClean="0">
                <a:solidFill>
                  <a:schemeClr val="bg1"/>
                </a:solidFill>
              </a:rPr>
              <a:t> a </a:t>
            </a:r>
            <a:r>
              <a:rPr lang="fr-FR" sz="2000" dirty="0" err="1" smtClean="0">
                <a:solidFill>
                  <a:schemeClr val="bg1"/>
                </a:solidFill>
              </a:rPr>
              <a:t>parameter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26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685800" y="875292"/>
            <a:ext cx="67702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e.g</a:t>
            </a:r>
            <a:r>
              <a:rPr lang="fr-FR" dirty="0" smtClean="0"/>
              <a:t>. top quark mass :</a:t>
            </a:r>
          </a:p>
          <a:p>
            <a:r>
              <a:rPr lang="fr-FR" dirty="0" smtClean="0"/>
              <a:t>For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event</a:t>
            </a:r>
            <a:r>
              <a:rPr lang="fr-FR" dirty="0" smtClean="0"/>
              <a:t> a </a:t>
            </a:r>
            <a:r>
              <a:rPr lang="fr-FR" dirty="0" err="1" smtClean="0"/>
              <a:t>weight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computed</a:t>
            </a:r>
            <a:r>
              <a:rPr lang="fr-FR" dirty="0" smtClean="0"/>
              <a:t> for </a:t>
            </a:r>
          </a:p>
          <a:p>
            <a:r>
              <a:rPr lang="fr-FR" dirty="0" smtClean="0"/>
              <a:t>	- </a:t>
            </a:r>
            <a:r>
              <a:rPr lang="fr-FR" dirty="0" err="1" smtClean="0"/>
              <a:t>several</a:t>
            </a:r>
            <a:r>
              <a:rPr lang="fr-FR" dirty="0" smtClean="0"/>
              <a:t> top mass </a:t>
            </a:r>
            <a:r>
              <a:rPr lang="fr-FR" dirty="0" err="1" smtClean="0"/>
              <a:t>hypothesis</a:t>
            </a:r>
            <a:r>
              <a:rPr lang="fr-FR" dirty="0" smtClean="0"/>
              <a:t> (</a:t>
            </a:r>
            <a:r>
              <a:rPr lang="fr-FR" dirty="0" err="1" smtClean="0"/>
              <a:t>correctly</a:t>
            </a:r>
            <a:r>
              <a:rPr lang="fr-FR" dirty="0" smtClean="0"/>
              <a:t> </a:t>
            </a:r>
            <a:r>
              <a:rPr lang="fr-FR" dirty="0" err="1" smtClean="0"/>
              <a:t>normalized</a:t>
            </a:r>
            <a:r>
              <a:rPr lang="fr-FR" dirty="0" smtClean="0"/>
              <a:t>)</a:t>
            </a:r>
          </a:p>
          <a:p>
            <a:endParaRPr lang="fr-FR" dirty="0" smtClean="0"/>
          </a:p>
          <a:p>
            <a:r>
              <a:rPr lang="fr-FR" dirty="0" smtClean="0"/>
              <a:t>For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hypothesis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r>
              <a:rPr lang="fr-FR" dirty="0" smtClean="0"/>
              <a:t> of all </a:t>
            </a:r>
            <a:r>
              <a:rPr lang="fr-FR" dirty="0" err="1" smtClean="0"/>
              <a:t>events</a:t>
            </a:r>
            <a:r>
              <a:rPr lang="fr-FR" dirty="0" smtClean="0"/>
              <a:t> are </a:t>
            </a:r>
            <a:r>
              <a:rPr lang="fr-FR" dirty="0" err="1" smtClean="0"/>
              <a:t>combined</a:t>
            </a:r>
            <a:r>
              <a:rPr lang="fr-FR" dirty="0" smtClean="0"/>
              <a:t>.</a:t>
            </a:r>
          </a:p>
          <a:p>
            <a:endParaRPr lang="fr-FR" dirty="0" smtClean="0"/>
          </a:p>
        </p:txBody>
      </p:sp>
      <p:sp>
        <p:nvSpPr>
          <p:cNvPr id="19" name="ZoneTexte 18"/>
          <p:cNvSpPr txBox="1"/>
          <p:nvPr/>
        </p:nvSpPr>
        <p:spPr>
          <a:xfrm>
            <a:off x="621126" y="2590800"/>
            <a:ext cx="7913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Weight</a:t>
            </a:r>
            <a:r>
              <a:rPr lang="fr-FR" dirty="0" smtClean="0"/>
              <a:t> </a:t>
            </a:r>
            <a:r>
              <a:rPr lang="fr-FR" dirty="0" err="1" smtClean="0"/>
              <a:t>computed</a:t>
            </a:r>
            <a:r>
              <a:rPr lang="fr-FR" dirty="0" smtClean="0"/>
              <a:t> for </a:t>
            </a:r>
            <a:r>
              <a:rPr lang="fr-FR" dirty="0" err="1" smtClean="0"/>
              <a:t>different</a:t>
            </a:r>
            <a:r>
              <a:rPr lang="fr-FR" dirty="0" smtClean="0"/>
              <a:t> values of </a:t>
            </a:r>
            <a:r>
              <a:rPr lang="fr-FR" dirty="0" err="1" smtClean="0"/>
              <a:t>α</a:t>
            </a:r>
            <a:r>
              <a:rPr lang="fr-FR" dirty="0" smtClean="0"/>
              <a:t> (</a:t>
            </a:r>
            <a:r>
              <a:rPr lang="fr-FR" dirty="0" err="1" smtClean="0"/>
              <a:t>M</a:t>
            </a:r>
            <a:r>
              <a:rPr lang="fr-FR" baseline="-25000" dirty="0" err="1" smtClean="0"/>
              <a:t>top</a:t>
            </a:r>
            <a:r>
              <a:rPr lang="fr-FR" dirty="0" smtClean="0"/>
              <a:t>).</a:t>
            </a:r>
          </a:p>
          <a:p>
            <a:pPr>
              <a:buFont typeface="Arial"/>
              <a:buChar char="•"/>
            </a:pPr>
            <a:r>
              <a:rPr lang="fr-FR" dirty="0" smtClean="0"/>
              <a:t> Best estimation of </a:t>
            </a:r>
            <a:r>
              <a:rPr lang="fr-FR" dirty="0" err="1" smtClean="0"/>
              <a:t>parameters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FF0000"/>
                </a:solidFill>
              </a:rPr>
              <a:t>α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the one </a:t>
            </a:r>
            <a:r>
              <a:rPr lang="fr-FR" dirty="0" err="1" smtClean="0"/>
              <a:t>wich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FF0000"/>
                </a:solidFill>
              </a:rPr>
              <a:t>maximize</a:t>
            </a:r>
            <a:r>
              <a:rPr lang="fr-FR" dirty="0" smtClean="0">
                <a:solidFill>
                  <a:srgbClr val="FF0000"/>
                </a:solidFill>
              </a:rPr>
              <a:t> L 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2971800" y="3389531"/>
            <a:ext cx="3581400" cy="1066800"/>
          </a:xfrm>
          <a:prstGeom prst="round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697326" y="4620399"/>
            <a:ext cx="7913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minimize</a:t>
            </a:r>
            <a:r>
              <a:rPr lang="fr-FR" dirty="0" smtClean="0"/>
              <a:t> :</a:t>
            </a:r>
            <a:endParaRPr lang="fr-FR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2209800" y="5065931"/>
            <a:ext cx="4953000" cy="1066800"/>
          </a:xfrm>
          <a:prstGeom prst="round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2387600" y="5065931"/>
            <a:ext cx="4368800" cy="990600"/>
          </a:xfrm>
          <a:prstGeom prst="rect">
            <a:avLst/>
          </a:prstGeom>
        </p:spPr>
      </p:pic>
      <p:pic>
        <p:nvPicPr>
          <p:cNvPr id="27" name="Image 26" descr="latex-image-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3276600" y="3392641"/>
            <a:ext cx="2895600" cy="10636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 rot="5400000">
            <a:off x="-2818606" y="3505200"/>
            <a:ext cx="64008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r 27"/>
          <p:cNvGrpSpPr/>
          <p:nvPr/>
        </p:nvGrpSpPr>
        <p:grpSpPr>
          <a:xfrm>
            <a:off x="0" y="6553200"/>
            <a:ext cx="9144000" cy="305642"/>
            <a:chOff x="0" y="6552358"/>
            <a:chExt cx="9144000" cy="305642"/>
          </a:xfrm>
        </p:grpSpPr>
        <p:sp>
          <p:nvSpPr>
            <p:cNvPr id="29" name="Rectangle 28"/>
            <p:cNvSpPr/>
            <p:nvPr/>
          </p:nvSpPr>
          <p:spPr>
            <a:xfrm>
              <a:off x="4343400" y="6552358"/>
              <a:ext cx="4800600" cy="305642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0" y="6552358"/>
              <a:ext cx="4572000" cy="30564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0" y="209490"/>
            <a:ext cx="9142665" cy="400110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bg1"/>
                </a:solidFill>
              </a:rPr>
              <a:t>At</a:t>
            </a:r>
            <a:r>
              <a:rPr lang="fr-FR" sz="2000" dirty="0" smtClean="0">
                <a:solidFill>
                  <a:schemeClr val="bg1"/>
                </a:solidFill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</a:rPr>
              <a:t>Tevatron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3" name="Grouper 11"/>
          <p:cNvGrpSpPr/>
          <p:nvPr/>
        </p:nvGrpSpPr>
        <p:grpSpPr>
          <a:xfrm>
            <a:off x="8370474" y="0"/>
            <a:ext cx="773526" cy="1103222"/>
            <a:chOff x="3466213" y="1981200"/>
            <a:chExt cx="1143203" cy="1752600"/>
          </a:xfrm>
        </p:grpSpPr>
        <p:pic>
          <p:nvPicPr>
            <p:cNvPr id="11" name="Image 10" descr="Logo_UCL_cou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6214" y="1981200"/>
              <a:ext cx="1141228" cy="1390506"/>
            </a:xfrm>
            <a:prstGeom prst="rect">
              <a:avLst/>
            </a:prstGeom>
          </p:spPr>
        </p:pic>
        <p:pic>
          <p:nvPicPr>
            <p:cNvPr id="10" name="Image 9" descr="logo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213" y="2667000"/>
              <a:ext cx="1143203" cy="1066800"/>
            </a:xfrm>
            <a:prstGeom prst="rect">
              <a:avLst/>
            </a:prstGeom>
          </p:spPr>
        </p:pic>
      </p:grpSp>
      <p:sp>
        <p:nvSpPr>
          <p:cNvPr id="13" name="Espace réservé de la date 12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/>
          <a:p>
            <a:fld id="{F4DE209A-6643-864E-AD67-73F225DB9EEB}" type="datetime1">
              <a:rPr lang="fr-FR" smtClean="0">
                <a:solidFill>
                  <a:srgbClr val="FFFFFF"/>
                </a:solidFill>
              </a:rPr>
              <a:pPr/>
              <a:t>15/11/11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>
          <a:xfrm>
            <a:off x="6096000" y="6492875"/>
            <a:ext cx="2133600" cy="365125"/>
          </a:xfrm>
        </p:spPr>
        <p:txBody>
          <a:bodyPr/>
          <a:lstStyle/>
          <a:p>
            <a:fld id="{94C11B6A-6E54-A147-8B4C-5AABE2159530}" type="slidenum">
              <a:rPr lang="fr-FR" smtClean="0">
                <a:solidFill>
                  <a:srgbClr val="FFFFFF"/>
                </a:solidFill>
              </a:rPr>
              <a:pPr/>
              <a:t>27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400" y="0"/>
            <a:ext cx="7456074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/>
          <p:cNvCxnSpPr/>
          <p:nvPr/>
        </p:nvCxnSpPr>
        <p:spPr>
          <a:xfrm>
            <a:off x="190500" y="6402388"/>
            <a:ext cx="876300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1143000" y="-76200"/>
            <a:ext cx="72274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Matrix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element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method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Arial Unicode MS"/>
                <a:cs typeface="Arial Unicode MS"/>
              </a:rPr>
              <a:t>differential</a:t>
            </a:r>
            <a:r>
              <a:rPr lang="fr-FR" sz="1400" dirty="0" smtClean="0">
                <a:solidFill>
                  <a:schemeClr val="bg1"/>
                </a:solidFill>
                <a:latin typeface="Arial Unicode MS"/>
                <a:cs typeface="Arial Unicode MS"/>
              </a:rPr>
              <a:t> cross section</a:t>
            </a:r>
            <a:endParaRPr lang="fr-FR" sz="1400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20" name="Espace réservé du pied de page 14"/>
          <p:cNvSpPr>
            <a:spLocks noGrp="1"/>
          </p:cNvSpPr>
          <p:nvPr>
            <p:ph type="ftr" sz="quarter" idx="11"/>
          </p:nvPr>
        </p:nvSpPr>
        <p:spPr>
          <a:xfrm>
            <a:off x="3657600" y="6492875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srgbClr val="FFFFFF"/>
                </a:solidFill>
              </a:rPr>
              <a:t>Arnaud Pin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9144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FNRS 2 QUADR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7" y="84510"/>
            <a:ext cx="697325" cy="442167"/>
          </a:xfrm>
          <a:prstGeom prst="rect">
            <a:avLst/>
          </a:prstGeom>
        </p:spPr>
      </p:pic>
      <p:pic>
        <p:nvPicPr>
          <p:cNvPr id="18" name="Image 17" descr="Image 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9375" y="990600"/>
            <a:ext cx="6196825" cy="5168254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838200" y="817602"/>
            <a:ext cx="784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CDF :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30275</TotalTime>
  <Words>1810</Words>
  <Application>Microsoft Macintosh PowerPoint</Application>
  <PresentationFormat>Présentation à l'écran (4:3)</PresentationFormat>
  <Paragraphs>333</Paragraphs>
  <Slides>27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Arnaud Pin</dc:creator>
  <cp:lastModifiedBy>Arnaud Pin</cp:lastModifiedBy>
  <cp:revision>1599</cp:revision>
  <cp:lastPrinted>2011-08-17T12:07:55Z</cp:lastPrinted>
  <dcterms:created xsi:type="dcterms:W3CDTF">2011-11-14T13:16:29Z</dcterms:created>
  <dcterms:modified xsi:type="dcterms:W3CDTF">2011-11-16T09:50:51Z</dcterms:modified>
</cp:coreProperties>
</file>